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lodders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ubik" pitchFamily="2" charset="-79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9" autoAdjust="0"/>
  </p:normalViewPr>
  <p:slideViewPr>
    <p:cSldViewPr>
      <p:cViewPr varScale="1">
        <p:scale>
          <a:sx n="70" d="100"/>
          <a:sy n="70" d="100"/>
        </p:scale>
        <p:origin x="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sv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9159" y="6557535"/>
            <a:ext cx="3649683" cy="2700765"/>
          </a:xfrm>
          <a:custGeom>
            <a:avLst/>
            <a:gdLst/>
            <a:ahLst/>
            <a:cxnLst/>
            <a:rect l="l" t="t" r="r" b="b"/>
            <a:pathLst>
              <a:path w="3649683" h="2700765">
                <a:moveTo>
                  <a:pt x="0" y="0"/>
                </a:moveTo>
                <a:lnTo>
                  <a:pt x="3649682" y="0"/>
                </a:lnTo>
                <a:lnTo>
                  <a:pt x="3649682" y="2700765"/>
                </a:lnTo>
                <a:lnTo>
                  <a:pt x="0" y="2700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81400" y="2933700"/>
            <a:ext cx="11935233" cy="130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</a:pPr>
            <a:r>
              <a:rPr lang="en-US" sz="7549" dirty="0" err="1">
                <a:solidFill>
                  <a:srgbClr val="586BB0"/>
                </a:solidFill>
                <a:latin typeface="Blodders"/>
              </a:rPr>
              <a:t>taisyklinga</a:t>
            </a:r>
            <a:r>
              <a:rPr lang="en-US" sz="7549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7549" dirty="0" err="1">
                <a:solidFill>
                  <a:srgbClr val="586BB0"/>
                </a:solidFill>
                <a:latin typeface="Blodders"/>
              </a:rPr>
              <a:t>dantų</a:t>
            </a:r>
            <a:r>
              <a:rPr lang="en-US" sz="7549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7549" dirty="0" err="1">
                <a:solidFill>
                  <a:srgbClr val="586BB0"/>
                </a:solidFill>
                <a:latin typeface="Blodders"/>
              </a:rPr>
              <a:t>priežiūra</a:t>
            </a:r>
            <a:endParaRPr lang="en-US" sz="7549" dirty="0">
              <a:solidFill>
                <a:srgbClr val="586BB0"/>
              </a:solidFill>
              <a:latin typeface="Blodd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4841" y="-171100"/>
            <a:ext cx="14658827" cy="1571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>
                <a:solidFill>
                  <a:srgbClr val="5160A2"/>
                </a:solidFill>
                <a:latin typeface="Blodders"/>
              </a:rPr>
              <a:t>Mitybos svarba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8936617"/>
            <a:ext cx="1824841" cy="1350383"/>
          </a:xfrm>
          <a:custGeom>
            <a:avLst/>
            <a:gdLst/>
            <a:ahLst/>
            <a:cxnLst/>
            <a:rect l="l" t="t" r="r" b="b"/>
            <a:pathLst>
              <a:path w="1824841" h="1350383">
                <a:moveTo>
                  <a:pt x="0" y="0"/>
                </a:moveTo>
                <a:lnTo>
                  <a:pt x="1824841" y="0"/>
                </a:lnTo>
                <a:lnTo>
                  <a:pt x="1824841" y="1350383"/>
                </a:lnTo>
                <a:lnTo>
                  <a:pt x="0" y="1350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42294" y="1457683"/>
            <a:ext cx="7393560" cy="3265248"/>
            <a:chOff x="0" y="0"/>
            <a:chExt cx="9858080" cy="4353664"/>
          </a:xfrm>
        </p:grpSpPr>
        <p:sp>
          <p:nvSpPr>
            <p:cNvPr id="5" name="Freeform 5"/>
            <p:cNvSpPr/>
            <p:nvPr/>
          </p:nvSpPr>
          <p:spPr>
            <a:xfrm>
              <a:off x="125268" y="1947005"/>
              <a:ext cx="9732811" cy="2406659"/>
            </a:xfrm>
            <a:custGeom>
              <a:avLst/>
              <a:gdLst/>
              <a:ahLst/>
              <a:cxnLst/>
              <a:rect l="l" t="t" r="r" b="b"/>
              <a:pathLst>
                <a:path w="9732811" h="2406659">
                  <a:moveTo>
                    <a:pt x="0" y="0"/>
                  </a:moveTo>
                  <a:lnTo>
                    <a:pt x="9732812" y="0"/>
                  </a:lnTo>
                  <a:lnTo>
                    <a:pt x="9732812" y="2406659"/>
                  </a:lnTo>
                  <a:lnTo>
                    <a:pt x="0" y="2406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732811" cy="2406659"/>
            </a:xfrm>
            <a:custGeom>
              <a:avLst/>
              <a:gdLst/>
              <a:ahLst/>
              <a:cxnLst/>
              <a:rect l="l" t="t" r="r" b="b"/>
              <a:pathLst>
                <a:path w="9732811" h="2406659">
                  <a:moveTo>
                    <a:pt x="0" y="0"/>
                  </a:moveTo>
                  <a:lnTo>
                    <a:pt x="9732811" y="0"/>
                  </a:lnTo>
                  <a:lnTo>
                    <a:pt x="9732811" y="2406659"/>
                  </a:lnTo>
                  <a:lnTo>
                    <a:pt x="0" y="2406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11297" y="-104775"/>
              <a:ext cx="8360755" cy="4294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54"/>
                </a:lnSpc>
                <a:spcBef>
                  <a:spcPct val="0"/>
                </a:spcBef>
              </a:pPr>
              <a:r>
                <a:rPr lang="en-US" sz="3436" spc="34">
                  <a:solidFill>
                    <a:srgbClr val="485592"/>
                  </a:solidFill>
                  <a:latin typeface="Rubik"/>
                </a:rPr>
                <a:t>Dažniau užkandžiaujant ir gurkšnojant saldžius gėrimus, ilgiau burnoje išlieka rūgšti terpė, kuri itin nepalanki dantims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165725" flipH="1">
            <a:off x="1830886" y="5927886"/>
            <a:ext cx="4816376" cy="5874785"/>
          </a:xfrm>
          <a:custGeom>
            <a:avLst/>
            <a:gdLst/>
            <a:ahLst/>
            <a:cxnLst/>
            <a:rect l="l" t="t" r="r" b="b"/>
            <a:pathLst>
              <a:path w="4816376" h="5874785">
                <a:moveTo>
                  <a:pt x="4816375" y="0"/>
                </a:moveTo>
                <a:lnTo>
                  <a:pt x="0" y="0"/>
                </a:lnTo>
                <a:lnTo>
                  <a:pt x="0" y="5874785"/>
                </a:lnTo>
                <a:lnTo>
                  <a:pt x="4816375" y="5874785"/>
                </a:lnTo>
                <a:lnTo>
                  <a:pt x="4816375" y="0"/>
                </a:lnTo>
                <a:close/>
              </a:path>
            </a:pathLst>
          </a:custGeom>
          <a:blipFill>
            <a:blip r:embed="rId5"/>
            <a:stretch>
              <a:fillRect l="-15205" t="-6915" r="-15205"/>
            </a:stretch>
          </a:blipFill>
        </p:spPr>
      </p:sp>
      <p:grpSp>
        <p:nvGrpSpPr>
          <p:cNvPr id="9" name="Group 9"/>
          <p:cNvGrpSpPr/>
          <p:nvPr/>
        </p:nvGrpSpPr>
        <p:grpSpPr>
          <a:xfrm rot="9929027">
            <a:off x="-645991" y="-895373"/>
            <a:ext cx="1971267" cy="3178266"/>
            <a:chOff x="0" y="0"/>
            <a:chExt cx="2628356" cy="423768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9495048" y="6847103"/>
            <a:ext cx="9364827" cy="4873143"/>
            <a:chOff x="0" y="0"/>
            <a:chExt cx="12486436" cy="6497523"/>
          </a:xfrm>
        </p:grpSpPr>
        <p:grpSp>
          <p:nvGrpSpPr>
            <p:cNvPr id="17" name="Group 17"/>
            <p:cNvGrpSpPr/>
            <p:nvPr/>
          </p:nvGrpSpPr>
          <p:grpSpPr>
            <a:xfrm>
              <a:off x="9858080" y="3779071"/>
              <a:ext cx="2336170" cy="2718453"/>
              <a:chOff x="0" y="0"/>
              <a:chExt cx="6985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1180843" y="2259835"/>
              <a:ext cx="1305593" cy="1519236"/>
              <a:chOff x="0" y="0"/>
              <a:chExt cx="6985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5268" y="1947005"/>
              <a:ext cx="9732811" cy="2406659"/>
            </a:xfrm>
            <a:custGeom>
              <a:avLst/>
              <a:gdLst/>
              <a:ahLst/>
              <a:cxnLst/>
              <a:rect l="l" t="t" r="r" b="b"/>
              <a:pathLst>
                <a:path w="9732811" h="2406659">
                  <a:moveTo>
                    <a:pt x="0" y="0"/>
                  </a:moveTo>
                  <a:lnTo>
                    <a:pt x="9732812" y="0"/>
                  </a:lnTo>
                  <a:lnTo>
                    <a:pt x="9732812" y="2406659"/>
                  </a:lnTo>
                  <a:lnTo>
                    <a:pt x="0" y="2406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9732811" cy="2406659"/>
            </a:xfrm>
            <a:custGeom>
              <a:avLst/>
              <a:gdLst/>
              <a:ahLst/>
              <a:cxnLst/>
              <a:rect l="l" t="t" r="r" b="b"/>
              <a:pathLst>
                <a:path w="9732811" h="2406659">
                  <a:moveTo>
                    <a:pt x="0" y="0"/>
                  </a:moveTo>
                  <a:lnTo>
                    <a:pt x="9732811" y="0"/>
                  </a:lnTo>
                  <a:lnTo>
                    <a:pt x="9732811" y="2406659"/>
                  </a:lnTo>
                  <a:lnTo>
                    <a:pt x="0" y="2406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686028" y="301677"/>
              <a:ext cx="8360755" cy="3384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54"/>
                </a:lnSpc>
              </a:pPr>
              <a:r>
                <a:rPr lang="en-US" sz="3436" spc="34">
                  <a:solidFill>
                    <a:srgbClr val="485592"/>
                  </a:solidFill>
                  <a:latin typeface="Rubik"/>
                </a:rPr>
                <a:t>Viena iš dažniausių dantų ligų, prie kurios atsiradimo itin prisideda cukrus yra </a:t>
              </a:r>
            </a:p>
            <a:p>
              <a:pPr algn="ctr">
                <a:lnSpc>
                  <a:spcPts val="5154"/>
                </a:lnSpc>
                <a:spcBef>
                  <a:spcPct val="0"/>
                </a:spcBef>
              </a:pPr>
              <a:r>
                <a:rPr lang="en-US" sz="3436" spc="34">
                  <a:solidFill>
                    <a:srgbClr val="485592"/>
                  </a:solidFill>
                  <a:latin typeface="Rubik"/>
                </a:rPr>
                <a:t>dantų ėduonis 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5161594" y="4783398"/>
            <a:ext cx="7299609" cy="1804994"/>
          </a:xfrm>
          <a:custGeom>
            <a:avLst/>
            <a:gdLst/>
            <a:ahLst/>
            <a:cxnLst/>
            <a:rect l="l" t="t" r="r" b="b"/>
            <a:pathLst>
              <a:path w="7299609" h="1804994">
                <a:moveTo>
                  <a:pt x="0" y="0"/>
                </a:moveTo>
                <a:lnTo>
                  <a:pt x="7299609" y="0"/>
                </a:lnTo>
                <a:lnTo>
                  <a:pt x="7299609" y="1804994"/>
                </a:lnTo>
                <a:lnTo>
                  <a:pt x="0" y="1804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5837900" y="4909258"/>
            <a:ext cx="6270566" cy="19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Cukraus turintys produktai labiausiai kenkia dantims</a:t>
            </a:r>
          </a:p>
          <a:p>
            <a:pPr algn="ctr">
              <a:lnSpc>
                <a:spcPts val="5154"/>
              </a:lnSpc>
              <a:spcBef>
                <a:spcPct val="0"/>
              </a:spcBef>
            </a:pPr>
            <a:endParaRPr lang="en-US" sz="3436" spc="34">
              <a:solidFill>
                <a:srgbClr val="485592"/>
              </a:solidFill>
              <a:latin typeface="Rubik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2461203" y="1703603"/>
            <a:ext cx="4627922" cy="5143500"/>
          </a:xfrm>
          <a:custGeom>
            <a:avLst/>
            <a:gdLst/>
            <a:ahLst/>
            <a:cxnLst/>
            <a:rect l="l" t="t" r="r" b="b"/>
            <a:pathLst>
              <a:path w="4627922" h="5143500">
                <a:moveTo>
                  <a:pt x="0" y="0"/>
                </a:moveTo>
                <a:lnTo>
                  <a:pt x="4627922" y="0"/>
                </a:lnTo>
                <a:lnTo>
                  <a:pt x="462792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1772" y="80959"/>
            <a:ext cx="12849815" cy="1571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>
                <a:solidFill>
                  <a:srgbClr val="586BB0"/>
                </a:solidFill>
                <a:latin typeface="Blodders"/>
              </a:rPr>
              <a:t>cukrus maisto produktuose</a:t>
            </a:r>
          </a:p>
        </p:txBody>
      </p:sp>
      <p:sp>
        <p:nvSpPr>
          <p:cNvPr id="3" name="Freeform 3"/>
          <p:cNvSpPr/>
          <p:nvPr/>
        </p:nvSpPr>
        <p:spPr>
          <a:xfrm>
            <a:off x="6430630" y="3249165"/>
            <a:ext cx="5426740" cy="7095886"/>
          </a:xfrm>
          <a:custGeom>
            <a:avLst/>
            <a:gdLst/>
            <a:ahLst/>
            <a:cxnLst/>
            <a:rect l="l" t="t" r="r" b="b"/>
            <a:pathLst>
              <a:path w="5426740" h="7095886">
                <a:moveTo>
                  <a:pt x="0" y="0"/>
                </a:moveTo>
                <a:lnTo>
                  <a:pt x="5426740" y="0"/>
                </a:lnTo>
                <a:lnTo>
                  <a:pt x="5426740" y="7095886"/>
                </a:lnTo>
                <a:lnTo>
                  <a:pt x="0" y="7095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1321" y="3292296"/>
            <a:ext cx="5349359" cy="6994704"/>
          </a:xfrm>
          <a:custGeom>
            <a:avLst/>
            <a:gdLst/>
            <a:ahLst/>
            <a:cxnLst/>
            <a:rect l="l" t="t" r="r" b="b"/>
            <a:pathLst>
              <a:path w="5349359" h="6994704">
                <a:moveTo>
                  <a:pt x="0" y="0"/>
                </a:moveTo>
                <a:lnTo>
                  <a:pt x="5349359" y="0"/>
                </a:lnTo>
                <a:lnTo>
                  <a:pt x="5349359" y="6994704"/>
                </a:lnTo>
                <a:lnTo>
                  <a:pt x="0" y="6994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20736" y="2583795"/>
            <a:ext cx="1986327" cy="2210100"/>
          </a:xfrm>
          <a:custGeom>
            <a:avLst/>
            <a:gdLst/>
            <a:ahLst/>
            <a:cxnLst/>
            <a:rect l="l" t="t" r="r" b="b"/>
            <a:pathLst>
              <a:path w="1986327" h="2210100">
                <a:moveTo>
                  <a:pt x="0" y="0"/>
                </a:moveTo>
                <a:lnTo>
                  <a:pt x="1986327" y="0"/>
                </a:lnTo>
                <a:lnTo>
                  <a:pt x="1986327" y="2210100"/>
                </a:lnTo>
                <a:lnTo>
                  <a:pt x="0" y="221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25743" y="1667087"/>
            <a:ext cx="3636514" cy="3636514"/>
          </a:xfrm>
          <a:custGeom>
            <a:avLst/>
            <a:gdLst/>
            <a:ahLst/>
            <a:cxnLst/>
            <a:rect l="l" t="t" r="r" b="b"/>
            <a:pathLst>
              <a:path w="3636514" h="3636514">
                <a:moveTo>
                  <a:pt x="0" y="0"/>
                </a:moveTo>
                <a:lnTo>
                  <a:pt x="3636514" y="0"/>
                </a:lnTo>
                <a:lnTo>
                  <a:pt x="3636514" y="3636514"/>
                </a:lnTo>
                <a:lnTo>
                  <a:pt x="0" y="3636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09463" y="3292296"/>
            <a:ext cx="5360770" cy="7009624"/>
          </a:xfrm>
          <a:custGeom>
            <a:avLst/>
            <a:gdLst/>
            <a:ahLst/>
            <a:cxnLst/>
            <a:rect l="l" t="t" r="r" b="b"/>
            <a:pathLst>
              <a:path w="5360770" h="7009624">
                <a:moveTo>
                  <a:pt x="0" y="0"/>
                </a:moveTo>
                <a:lnTo>
                  <a:pt x="5360770" y="0"/>
                </a:lnTo>
                <a:lnTo>
                  <a:pt x="5360770" y="7009625"/>
                </a:lnTo>
                <a:lnTo>
                  <a:pt x="0" y="7009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15407" y="614522"/>
            <a:ext cx="7655525" cy="5741644"/>
          </a:xfrm>
          <a:custGeom>
            <a:avLst/>
            <a:gdLst/>
            <a:ahLst/>
            <a:cxnLst/>
            <a:rect l="l" t="t" r="r" b="b"/>
            <a:pathLst>
              <a:path w="7655525" h="5741644">
                <a:moveTo>
                  <a:pt x="0" y="0"/>
                </a:moveTo>
                <a:lnTo>
                  <a:pt x="7655525" y="0"/>
                </a:lnTo>
                <a:lnTo>
                  <a:pt x="7655525" y="5741643"/>
                </a:lnTo>
                <a:lnTo>
                  <a:pt x="0" y="57416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63159" y="8850356"/>
            <a:ext cx="1824841" cy="1350383"/>
          </a:xfrm>
          <a:custGeom>
            <a:avLst/>
            <a:gdLst/>
            <a:ahLst/>
            <a:cxnLst/>
            <a:rect l="l" t="t" r="r" b="b"/>
            <a:pathLst>
              <a:path w="1824841" h="1350383">
                <a:moveTo>
                  <a:pt x="0" y="0"/>
                </a:moveTo>
                <a:lnTo>
                  <a:pt x="1824841" y="0"/>
                </a:lnTo>
                <a:lnTo>
                  <a:pt x="1824841" y="1350382"/>
                </a:lnTo>
                <a:lnTo>
                  <a:pt x="0" y="13503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504240" y="6146812"/>
            <a:ext cx="4131597" cy="2847945"/>
            <a:chOff x="0" y="0"/>
            <a:chExt cx="5508796" cy="3797260"/>
          </a:xfrm>
        </p:grpSpPr>
        <p:sp>
          <p:nvSpPr>
            <p:cNvPr id="11" name="Freeform 11"/>
            <p:cNvSpPr/>
            <p:nvPr/>
          </p:nvSpPr>
          <p:spPr>
            <a:xfrm flipH="1">
              <a:off x="0" y="0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0" y="750656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H="1">
              <a:off x="0" y="1501312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3459224" y="43981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>
              <a:off x="3459224" y="794637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5"/>
                  </a:lnTo>
                  <a:lnTo>
                    <a:pt x="2049572" y="750655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3459224" y="1545292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3459224" y="409982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3459224" y="1160638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>
              <a:off x="3459224" y="1911294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5"/>
                  </a:lnTo>
                  <a:lnTo>
                    <a:pt x="2049572" y="750655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>
              <a:off x="3459224" y="2295948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flipH="1">
              <a:off x="3459224" y="2671276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flipH="1">
              <a:off x="3459224" y="3046604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6"/>
                  </a:lnTo>
                  <a:lnTo>
                    <a:pt x="2049572" y="750656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flipH="1">
              <a:off x="0" y="2251968"/>
              <a:ext cx="2049572" cy="750656"/>
            </a:xfrm>
            <a:custGeom>
              <a:avLst/>
              <a:gdLst/>
              <a:ahLst/>
              <a:cxnLst/>
              <a:rect l="l" t="t" r="r" b="b"/>
              <a:pathLst>
                <a:path w="2049572" h="750656">
                  <a:moveTo>
                    <a:pt x="2049572" y="0"/>
                  </a:moveTo>
                  <a:lnTo>
                    <a:pt x="0" y="0"/>
                  </a:lnTo>
                  <a:lnTo>
                    <a:pt x="0" y="750655"/>
                  </a:lnTo>
                  <a:lnTo>
                    <a:pt x="2049572" y="750655"/>
                  </a:lnTo>
                  <a:lnTo>
                    <a:pt x="204957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 flipH="1">
            <a:off x="7081182" y="6146812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7081182" y="6709804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7081182" y="7272796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flipH="1">
            <a:off x="9646817" y="6146812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9646817" y="6709804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flipH="1">
            <a:off x="9646817" y="7272796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9646817" y="6421313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flipH="1">
            <a:off x="9646817" y="6984305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flipH="1">
            <a:off x="9646817" y="7547297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flipH="1">
            <a:off x="1498740" y="6789648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80" y="0"/>
                </a:moveTo>
                <a:lnTo>
                  <a:pt x="0" y="0"/>
                </a:lnTo>
                <a:lnTo>
                  <a:pt x="0" y="562992"/>
                </a:lnTo>
                <a:lnTo>
                  <a:pt x="1537180" y="562992"/>
                </a:lnTo>
                <a:lnTo>
                  <a:pt x="15371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flipH="1">
            <a:off x="4064620" y="6443341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79" y="0"/>
                </a:moveTo>
                <a:lnTo>
                  <a:pt x="0" y="0"/>
                </a:lnTo>
                <a:lnTo>
                  <a:pt x="0" y="562991"/>
                </a:lnTo>
                <a:lnTo>
                  <a:pt x="1537179" y="562991"/>
                </a:lnTo>
                <a:lnTo>
                  <a:pt x="153717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flipH="1">
            <a:off x="4064620" y="7007793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79" y="0"/>
                </a:moveTo>
                <a:lnTo>
                  <a:pt x="0" y="0"/>
                </a:lnTo>
                <a:lnTo>
                  <a:pt x="0" y="562992"/>
                </a:lnTo>
                <a:lnTo>
                  <a:pt x="1537179" y="562992"/>
                </a:lnTo>
                <a:lnTo>
                  <a:pt x="153717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flipH="1">
            <a:off x="4064776" y="7570785"/>
            <a:ext cx="1537179" cy="562992"/>
          </a:xfrm>
          <a:custGeom>
            <a:avLst/>
            <a:gdLst/>
            <a:ahLst/>
            <a:cxnLst/>
            <a:rect l="l" t="t" r="r" b="b"/>
            <a:pathLst>
              <a:path w="1537179" h="562992">
                <a:moveTo>
                  <a:pt x="1537179" y="0"/>
                </a:moveTo>
                <a:lnTo>
                  <a:pt x="0" y="0"/>
                </a:lnTo>
                <a:lnTo>
                  <a:pt x="0" y="562991"/>
                </a:lnTo>
                <a:lnTo>
                  <a:pt x="1537179" y="562991"/>
                </a:lnTo>
                <a:lnTo>
                  <a:pt x="153717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2814064" y="6445634"/>
            <a:ext cx="1443872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D0381A"/>
                </a:solidFill>
                <a:latin typeface="Blodders"/>
              </a:rPr>
              <a:t>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88135" y="6445634"/>
            <a:ext cx="1443872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D0381A"/>
                </a:solidFill>
                <a:latin typeface="Blodders"/>
              </a:rPr>
              <a:t>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848103" y="6727130"/>
            <a:ext cx="1443872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D0381A"/>
                </a:solidFill>
                <a:latin typeface="Blodders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6920" y="344193"/>
            <a:ext cx="10058768" cy="1691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5160A2"/>
                </a:solidFill>
                <a:latin typeface="Blodders"/>
              </a:rPr>
              <a:t>Tiesa </a:t>
            </a:r>
            <a:r>
              <a:rPr lang="en-US" sz="8799">
                <a:solidFill>
                  <a:srgbClr val="000000"/>
                </a:solidFill>
                <a:latin typeface="Blodders"/>
              </a:rPr>
              <a:t>ar</a:t>
            </a:r>
            <a:r>
              <a:rPr lang="en-US" sz="8799">
                <a:solidFill>
                  <a:srgbClr val="5160A2"/>
                </a:solidFill>
                <a:latin typeface="Blodders"/>
              </a:rPr>
              <a:t> </a:t>
            </a:r>
            <a:r>
              <a:rPr lang="en-US" sz="8799">
                <a:solidFill>
                  <a:srgbClr val="D0381A"/>
                </a:solidFill>
                <a:latin typeface="Blodders"/>
              </a:rPr>
              <a:t>melas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535872" y="7592306"/>
            <a:ext cx="1971267" cy="3178266"/>
            <a:chOff x="0" y="0"/>
            <a:chExt cx="2628356" cy="42376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4498627" y="3453347"/>
            <a:ext cx="8755353" cy="2164960"/>
          </a:xfrm>
          <a:custGeom>
            <a:avLst/>
            <a:gdLst/>
            <a:ahLst/>
            <a:cxnLst/>
            <a:rect l="l" t="t" r="r" b="b"/>
            <a:pathLst>
              <a:path w="8755353" h="2164960">
                <a:moveTo>
                  <a:pt x="0" y="0"/>
                </a:moveTo>
                <a:lnTo>
                  <a:pt x="8755353" y="0"/>
                </a:lnTo>
                <a:lnTo>
                  <a:pt x="8755353" y="2164960"/>
                </a:lnTo>
                <a:lnTo>
                  <a:pt x="0" y="216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88562" y="3480030"/>
            <a:ext cx="8210948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  <a:spcBef>
                <a:spcPct val="0"/>
              </a:spcBef>
            </a:pPr>
            <a:r>
              <a:rPr lang="en-US" sz="4500" spc="44">
                <a:solidFill>
                  <a:srgbClr val="485592"/>
                </a:solidFill>
                <a:latin typeface="Rubik"/>
              </a:rPr>
              <a:t>Dantis reikia valyti tik šluojamaisiais judesiais</a:t>
            </a:r>
          </a:p>
        </p:txBody>
      </p:sp>
      <p:grpSp>
        <p:nvGrpSpPr>
          <p:cNvPr id="12" name="Group 12"/>
          <p:cNvGrpSpPr/>
          <p:nvPr/>
        </p:nvGrpSpPr>
        <p:grpSpPr>
          <a:xfrm rot="9929027">
            <a:off x="-532883" y="-223225"/>
            <a:ext cx="1971267" cy="3178266"/>
            <a:chOff x="0" y="0"/>
            <a:chExt cx="2628356" cy="423768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45952" y="8832533"/>
            <a:ext cx="1965495" cy="1454467"/>
          </a:xfrm>
          <a:custGeom>
            <a:avLst/>
            <a:gdLst/>
            <a:ahLst/>
            <a:cxnLst/>
            <a:rect l="l" t="t" r="r" b="b"/>
            <a:pathLst>
              <a:path w="1965495" h="1454467">
                <a:moveTo>
                  <a:pt x="0" y="0"/>
                </a:moveTo>
                <a:lnTo>
                  <a:pt x="1965496" y="0"/>
                </a:lnTo>
                <a:lnTo>
                  <a:pt x="1965496" y="1454467"/>
                </a:lnTo>
                <a:lnTo>
                  <a:pt x="0" y="1454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659538" y="6572889"/>
            <a:ext cx="6968925" cy="3019667"/>
          </a:xfrm>
          <a:custGeom>
            <a:avLst/>
            <a:gdLst/>
            <a:ahLst/>
            <a:cxnLst/>
            <a:rect l="l" t="t" r="r" b="b"/>
            <a:pathLst>
              <a:path w="6968925" h="3019667">
                <a:moveTo>
                  <a:pt x="0" y="0"/>
                </a:moveTo>
                <a:lnTo>
                  <a:pt x="6968924" y="0"/>
                </a:lnTo>
                <a:lnTo>
                  <a:pt x="6968924" y="3019667"/>
                </a:lnTo>
                <a:lnTo>
                  <a:pt x="0" y="3019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1502" b="-39281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35323" y="3991271"/>
            <a:ext cx="10058768" cy="1691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5160A2"/>
                </a:solidFill>
                <a:latin typeface="Blodders"/>
              </a:rPr>
              <a:t>Tiesa </a:t>
            </a:r>
            <a:r>
              <a:rPr lang="en-US" sz="8799">
                <a:solidFill>
                  <a:srgbClr val="000000"/>
                </a:solidFill>
                <a:latin typeface="Blodders"/>
              </a:rPr>
              <a:t>ar</a:t>
            </a:r>
            <a:r>
              <a:rPr lang="en-US" sz="8799">
                <a:solidFill>
                  <a:srgbClr val="5160A2"/>
                </a:solidFill>
                <a:latin typeface="Blodders"/>
              </a:rPr>
              <a:t> </a:t>
            </a:r>
            <a:r>
              <a:rPr lang="en-US" sz="8799">
                <a:solidFill>
                  <a:srgbClr val="D0381A"/>
                </a:solidFill>
                <a:latin typeface="Blodders"/>
              </a:rPr>
              <a:t>melas</a:t>
            </a:r>
          </a:p>
        </p:txBody>
      </p:sp>
      <p:sp>
        <p:nvSpPr>
          <p:cNvPr id="3" name="Freeform 3"/>
          <p:cNvSpPr/>
          <p:nvPr/>
        </p:nvSpPr>
        <p:spPr>
          <a:xfrm>
            <a:off x="7780519" y="6333810"/>
            <a:ext cx="8755353" cy="2164960"/>
          </a:xfrm>
          <a:custGeom>
            <a:avLst/>
            <a:gdLst/>
            <a:ahLst/>
            <a:cxnLst/>
            <a:rect l="l" t="t" r="r" b="b"/>
            <a:pathLst>
              <a:path w="8755353" h="2164960">
                <a:moveTo>
                  <a:pt x="0" y="0"/>
                </a:moveTo>
                <a:lnTo>
                  <a:pt x="8755353" y="0"/>
                </a:lnTo>
                <a:lnTo>
                  <a:pt x="8755353" y="2164960"/>
                </a:lnTo>
                <a:lnTo>
                  <a:pt x="0" y="216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535872" y="7592306"/>
            <a:ext cx="1971267" cy="3178266"/>
            <a:chOff x="0" y="0"/>
            <a:chExt cx="2628356" cy="423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390164" y="1615825"/>
            <a:ext cx="8755353" cy="2164960"/>
          </a:xfrm>
          <a:custGeom>
            <a:avLst/>
            <a:gdLst/>
            <a:ahLst/>
            <a:cxnLst/>
            <a:rect l="l" t="t" r="r" b="b"/>
            <a:pathLst>
              <a:path w="8755353" h="2164960">
                <a:moveTo>
                  <a:pt x="0" y="0"/>
                </a:moveTo>
                <a:lnTo>
                  <a:pt x="8755353" y="0"/>
                </a:lnTo>
                <a:lnTo>
                  <a:pt x="8755353" y="2164960"/>
                </a:lnTo>
                <a:lnTo>
                  <a:pt x="0" y="216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62367" y="1642508"/>
            <a:ext cx="8210948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  <a:spcBef>
                <a:spcPct val="0"/>
              </a:spcBef>
            </a:pPr>
            <a:r>
              <a:rPr lang="en-US" sz="4500" spc="44">
                <a:solidFill>
                  <a:srgbClr val="485592"/>
                </a:solidFill>
                <a:latin typeface="Rubik"/>
              </a:rPr>
              <a:t>Dantis reikia valyti du kartus dienoje (ryte ir vakare)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231852">
            <a:off x="3979660" y="3519438"/>
            <a:ext cx="1615912" cy="155797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219552" y="6520939"/>
            <a:ext cx="10039748" cy="16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99" spc="44">
                <a:solidFill>
                  <a:srgbClr val="485592"/>
                </a:solidFill>
                <a:latin typeface="Rubik"/>
              </a:rPr>
              <a:t>Tarpdančių nebūtina valyti </a:t>
            </a:r>
          </a:p>
          <a:p>
            <a:pPr algn="ctr">
              <a:lnSpc>
                <a:spcPts val="6749"/>
              </a:lnSpc>
              <a:spcBef>
                <a:spcPct val="0"/>
              </a:spcBef>
            </a:pPr>
            <a:r>
              <a:rPr lang="en-US" sz="4499" spc="44">
                <a:solidFill>
                  <a:srgbClr val="485592"/>
                </a:solidFill>
                <a:latin typeface="Rubik"/>
              </a:rPr>
              <a:t>kiekvieną dieną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85103">
            <a:off x="13327069" y="4977981"/>
            <a:ext cx="1521267" cy="14667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9929027">
            <a:off x="-532883" y="-223225"/>
            <a:ext cx="1971267" cy="3178266"/>
            <a:chOff x="0" y="0"/>
            <a:chExt cx="2628356" cy="423768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>
            <a:off x="45952" y="8832533"/>
            <a:ext cx="1965495" cy="1454467"/>
          </a:xfrm>
          <a:custGeom>
            <a:avLst/>
            <a:gdLst/>
            <a:ahLst/>
            <a:cxnLst/>
            <a:rect l="l" t="t" r="r" b="b"/>
            <a:pathLst>
              <a:path w="1965495" h="1454467">
                <a:moveTo>
                  <a:pt x="0" y="0"/>
                </a:moveTo>
                <a:lnTo>
                  <a:pt x="1965496" y="0"/>
                </a:lnTo>
                <a:lnTo>
                  <a:pt x="1965496" y="1454467"/>
                </a:lnTo>
                <a:lnTo>
                  <a:pt x="0" y="1454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4841" y="97312"/>
            <a:ext cx="14658827" cy="1571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>
                <a:solidFill>
                  <a:srgbClr val="5160A2"/>
                </a:solidFill>
                <a:latin typeface="Blodders"/>
              </a:rPr>
              <a:t>  kodėl svarbu valyti dantis?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8936617"/>
            <a:ext cx="1824841" cy="1350383"/>
          </a:xfrm>
          <a:custGeom>
            <a:avLst/>
            <a:gdLst/>
            <a:ahLst/>
            <a:cxnLst/>
            <a:rect l="l" t="t" r="r" b="b"/>
            <a:pathLst>
              <a:path w="1824841" h="1350383">
                <a:moveTo>
                  <a:pt x="0" y="0"/>
                </a:moveTo>
                <a:lnTo>
                  <a:pt x="1824841" y="0"/>
                </a:lnTo>
                <a:lnTo>
                  <a:pt x="1824841" y="1350383"/>
                </a:lnTo>
                <a:lnTo>
                  <a:pt x="0" y="1350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2421" y="2183294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0" y="0"/>
                </a:lnTo>
                <a:lnTo>
                  <a:pt x="6686320" y="1653345"/>
                </a:lnTo>
                <a:lnTo>
                  <a:pt x="0" y="165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28174" y="2265907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Išvengiame nemalonaus burnos kvapo</a:t>
            </a:r>
          </a:p>
        </p:txBody>
      </p:sp>
      <p:sp>
        <p:nvSpPr>
          <p:cNvPr id="6" name="Freeform 6"/>
          <p:cNvSpPr/>
          <p:nvPr/>
        </p:nvSpPr>
        <p:spPr>
          <a:xfrm>
            <a:off x="3442853" y="4161906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0" y="0"/>
                </a:lnTo>
                <a:lnTo>
                  <a:pt x="6686320" y="1653344"/>
                </a:lnTo>
                <a:lnTo>
                  <a:pt x="0" y="1653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58607" y="4244519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Nuvalome susikaupusias minkštas apnašas</a:t>
            </a:r>
          </a:p>
        </p:txBody>
      </p:sp>
      <p:sp>
        <p:nvSpPr>
          <p:cNvPr id="8" name="Freeform 8"/>
          <p:cNvSpPr/>
          <p:nvPr/>
        </p:nvSpPr>
        <p:spPr>
          <a:xfrm>
            <a:off x="7427666" y="6140517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0" y="0"/>
                </a:lnTo>
                <a:lnTo>
                  <a:pt x="6686320" y="1653345"/>
                </a:lnTo>
                <a:lnTo>
                  <a:pt x="0" y="165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843420" y="6223131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Sumažiname tikimybę atsirasti dantų ligoms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686855" y="8109945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1" y="0"/>
                </a:lnTo>
                <a:lnTo>
                  <a:pt x="6686321" y="1653345"/>
                </a:lnTo>
                <a:lnTo>
                  <a:pt x="0" y="165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978703" y="8242641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Išsaugome šviesią, natūralią dantų spalvą</a:t>
            </a:r>
          </a:p>
        </p:txBody>
      </p:sp>
      <p:sp>
        <p:nvSpPr>
          <p:cNvPr id="12" name="Freeform 12"/>
          <p:cNvSpPr/>
          <p:nvPr/>
        </p:nvSpPr>
        <p:spPr>
          <a:xfrm rot="-165725" flipH="1">
            <a:off x="1830886" y="5927886"/>
            <a:ext cx="4816376" cy="5874785"/>
          </a:xfrm>
          <a:custGeom>
            <a:avLst/>
            <a:gdLst/>
            <a:ahLst/>
            <a:cxnLst/>
            <a:rect l="l" t="t" r="r" b="b"/>
            <a:pathLst>
              <a:path w="4816376" h="5874785">
                <a:moveTo>
                  <a:pt x="4816375" y="0"/>
                </a:moveTo>
                <a:lnTo>
                  <a:pt x="0" y="0"/>
                </a:lnTo>
                <a:lnTo>
                  <a:pt x="0" y="5874785"/>
                </a:lnTo>
                <a:lnTo>
                  <a:pt x="4816375" y="5874785"/>
                </a:lnTo>
                <a:lnTo>
                  <a:pt x="4816375" y="0"/>
                </a:lnTo>
                <a:close/>
              </a:path>
            </a:pathLst>
          </a:custGeom>
          <a:blipFill>
            <a:blip r:embed="rId5"/>
            <a:stretch>
              <a:fillRect l="-15205" t="-6915" r="-15205"/>
            </a:stretch>
          </a:blipFill>
        </p:spPr>
      </p:sp>
      <p:sp>
        <p:nvSpPr>
          <p:cNvPr id="13" name="Freeform 13"/>
          <p:cNvSpPr/>
          <p:nvPr/>
        </p:nvSpPr>
        <p:spPr>
          <a:xfrm rot="-1563185" flipH="1">
            <a:off x="11899100" y="1341558"/>
            <a:ext cx="5452728" cy="5452728"/>
          </a:xfrm>
          <a:custGeom>
            <a:avLst/>
            <a:gdLst/>
            <a:ahLst/>
            <a:cxnLst/>
            <a:rect l="l" t="t" r="r" b="b"/>
            <a:pathLst>
              <a:path w="5452728" h="5452728">
                <a:moveTo>
                  <a:pt x="5452728" y="0"/>
                </a:moveTo>
                <a:lnTo>
                  <a:pt x="0" y="0"/>
                </a:lnTo>
                <a:lnTo>
                  <a:pt x="0" y="5452728"/>
                </a:lnTo>
                <a:lnTo>
                  <a:pt x="5452728" y="5452728"/>
                </a:lnTo>
                <a:lnTo>
                  <a:pt x="545272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6888608" y="8541979"/>
            <a:ext cx="1971267" cy="3178266"/>
            <a:chOff x="0" y="0"/>
            <a:chExt cx="2628356" cy="423768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 rot="9929027">
            <a:off x="-645991" y="-874430"/>
            <a:ext cx="1971267" cy="3178266"/>
            <a:chOff x="0" y="0"/>
            <a:chExt cx="2628356" cy="423768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35323" y="3991271"/>
            <a:ext cx="10058768" cy="1691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5160A2"/>
                </a:solidFill>
                <a:latin typeface="Blodders"/>
              </a:rPr>
              <a:t>Tiesa </a:t>
            </a:r>
            <a:r>
              <a:rPr lang="en-US" sz="8799">
                <a:solidFill>
                  <a:srgbClr val="000000"/>
                </a:solidFill>
                <a:latin typeface="Blodders"/>
              </a:rPr>
              <a:t>ar</a:t>
            </a:r>
            <a:r>
              <a:rPr lang="en-US" sz="8799">
                <a:solidFill>
                  <a:srgbClr val="5160A2"/>
                </a:solidFill>
                <a:latin typeface="Blodders"/>
              </a:rPr>
              <a:t> </a:t>
            </a:r>
            <a:r>
              <a:rPr lang="en-US" sz="8799">
                <a:solidFill>
                  <a:srgbClr val="D0381A"/>
                </a:solidFill>
                <a:latin typeface="Blodders"/>
              </a:rPr>
              <a:t>melas</a:t>
            </a:r>
          </a:p>
        </p:txBody>
      </p:sp>
      <p:sp>
        <p:nvSpPr>
          <p:cNvPr id="3" name="Freeform 3"/>
          <p:cNvSpPr/>
          <p:nvPr/>
        </p:nvSpPr>
        <p:spPr>
          <a:xfrm>
            <a:off x="7737200" y="6303012"/>
            <a:ext cx="9004452" cy="2226556"/>
          </a:xfrm>
          <a:custGeom>
            <a:avLst/>
            <a:gdLst/>
            <a:ahLst/>
            <a:cxnLst/>
            <a:rect l="l" t="t" r="r" b="b"/>
            <a:pathLst>
              <a:path w="9004452" h="2226556">
                <a:moveTo>
                  <a:pt x="0" y="0"/>
                </a:moveTo>
                <a:lnTo>
                  <a:pt x="9004452" y="0"/>
                </a:lnTo>
                <a:lnTo>
                  <a:pt x="9004452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535872" y="7592306"/>
            <a:ext cx="1971267" cy="3178266"/>
            <a:chOff x="0" y="0"/>
            <a:chExt cx="2628356" cy="423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390164" y="1615825"/>
            <a:ext cx="8755353" cy="2164960"/>
          </a:xfrm>
          <a:custGeom>
            <a:avLst/>
            <a:gdLst/>
            <a:ahLst/>
            <a:cxnLst/>
            <a:rect l="l" t="t" r="r" b="b"/>
            <a:pathLst>
              <a:path w="8755353" h="2164960">
                <a:moveTo>
                  <a:pt x="0" y="0"/>
                </a:moveTo>
                <a:lnTo>
                  <a:pt x="8755353" y="0"/>
                </a:lnTo>
                <a:lnTo>
                  <a:pt x="8755353" y="2164960"/>
                </a:lnTo>
                <a:lnTo>
                  <a:pt x="0" y="216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62367" y="1642508"/>
            <a:ext cx="8210948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4500" spc="44">
                <a:solidFill>
                  <a:srgbClr val="485592"/>
                </a:solidFill>
                <a:latin typeface="Rubik"/>
              </a:rPr>
              <a:t>Dantis turi tris paviršius</a:t>
            </a:r>
          </a:p>
          <a:p>
            <a:pPr algn="ctr">
              <a:lnSpc>
                <a:spcPts val="6750"/>
              </a:lnSpc>
              <a:spcBef>
                <a:spcPct val="0"/>
              </a:spcBef>
            </a:pPr>
            <a:r>
              <a:rPr lang="en-US" sz="4500" spc="44">
                <a:solidFill>
                  <a:srgbClr val="485592"/>
                </a:solidFill>
                <a:latin typeface="Rubik"/>
              </a:rPr>
              <a:t>(priekinį, galinį ir viršutinį)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231852">
            <a:off x="3979660" y="3519438"/>
            <a:ext cx="1615912" cy="155797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219552" y="6520939"/>
            <a:ext cx="10039748" cy="16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99" spc="44">
                <a:solidFill>
                  <a:srgbClr val="485592"/>
                </a:solidFill>
                <a:latin typeface="Rubik"/>
              </a:rPr>
              <a:t>Visiems dantų paviršiams </a:t>
            </a:r>
          </a:p>
          <a:p>
            <a:pPr algn="ctr">
              <a:lnSpc>
                <a:spcPts val="6749"/>
              </a:lnSpc>
              <a:spcBef>
                <a:spcPct val="0"/>
              </a:spcBef>
            </a:pPr>
            <a:r>
              <a:rPr lang="en-US" sz="4499" spc="44">
                <a:solidFill>
                  <a:srgbClr val="485592"/>
                </a:solidFill>
                <a:latin typeface="Rubik"/>
              </a:rPr>
              <a:t>išvalyti užtenka dantų šepetėlio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85103">
            <a:off x="13327069" y="4977981"/>
            <a:ext cx="1521267" cy="14667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9929027">
            <a:off x="-532883" y="-223225"/>
            <a:ext cx="1971267" cy="3178266"/>
            <a:chOff x="0" y="0"/>
            <a:chExt cx="2628356" cy="423768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>
            <a:off x="45952" y="8832533"/>
            <a:ext cx="1965495" cy="1454467"/>
          </a:xfrm>
          <a:custGeom>
            <a:avLst/>
            <a:gdLst/>
            <a:ahLst/>
            <a:cxnLst/>
            <a:rect l="l" t="t" r="r" b="b"/>
            <a:pathLst>
              <a:path w="1965495" h="1454467">
                <a:moveTo>
                  <a:pt x="0" y="0"/>
                </a:moveTo>
                <a:lnTo>
                  <a:pt x="1965496" y="0"/>
                </a:lnTo>
                <a:lnTo>
                  <a:pt x="1965496" y="1454467"/>
                </a:lnTo>
                <a:lnTo>
                  <a:pt x="0" y="1454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4841" y="97312"/>
            <a:ext cx="14658827" cy="1571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>
                <a:solidFill>
                  <a:srgbClr val="5160A2"/>
                </a:solidFill>
                <a:latin typeface="Blodders"/>
              </a:rPr>
              <a:t>dantų paviršiai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8936617"/>
            <a:ext cx="1824841" cy="1350383"/>
          </a:xfrm>
          <a:custGeom>
            <a:avLst/>
            <a:gdLst/>
            <a:ahLst/>
            <a:cxnLst/>
            <a:rect l="l" t="t" r="r" b="b"/>
            <a:pathLst>
              <a:path w="1824841" h="1350383">
                <a:moveTo>
                  <a:pt x="0" y="0"/>
                </a:moveTo>
                <a:lnTo>
                  <a:pt x="1824841" y="0"/>
                </a:lnTo>
                <a:lnTo>
                  <a:pt x="1824841" y="1350383"/>
                </a:lnTo>
                <a:lnTo>
                  <a:pt x="0" y="1350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2421" y="2183294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0" y="0"/>
                </a:lnTo>
                <a:lnTo>
                  <a:pt x="6686320" y="1653345"/>
                </a:lnTo>
                <a:lnTo>
                  <a:pt x="0" y="165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28174" y="2265907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Dantys turi</a:t>
            </a:r>
          </a:p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5 paviršius</a:t>
            </a:r>
          </a:p>
        </p:txBody>
      </p:sp>
      <p:sp>
        <p:nvSpPr>
          <p:cNvPr id="6" name="Freeform 6"/>
          <p:cNvSpPr/>
          <p:nvPr/>
        </p:nvSpPr>
        <p:spPr>
          <a:xfrm>
            <a:off x="3442853" y="4161906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0" y="0"/>
                </a:lnTo>
                <a:lnTo>
                  <a:pt x="6686320" y="1653344"/>
                </a:lnTo>
                <a:lnTo>
                  <a:pt x="0" y="1653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27666" y="6140517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0" y="0"/>
                </a:lnTo>
                <a:lnTo>
                  <a:pt x="6686320" y="1653345"/>
                </a:lnTo>
                <a:lnTo>
                  <a:pt x="0" y="165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759449" y="6268622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Dantų šepetėliu galime išvalyti tik 3 iš 5 paviršių</a:t>
            </a:r>
          </a:p>
        </p:txBody>
      </p:sp>
      <p:sp>
        <p:nvSpPr>
          <p:cNvPr id="9" name="Freeform 9"/>
          <p:cNvSpPr/>
          <p:nvPr/>
        </p:nvSpPr>
        <p:spPr>
          <a:xfrm>
            <a:off x="10686855" y="8109945"/>
            <a:ext cx="6686320" cy="1653345"/>
          </a:xfrm>
          <a:custGeom>
            <a:avLst/>
            <a:gdLst/>
            <a:ahLst/>
            <a:cxnLst/>
            <a:rect l="l" t="t" r="r" b="b"/>
            <a:pathLst>
              <a:path w="6686320" h="1653345">
                <a:moveTo>
                  <a:pt x="0" y="0"/>
                </a:moveTo>
                <a:lnTo>
                  <a:pt x="6686321" y="0"/>
                </a:lnTo>
                <a:lnTo>
                  <a:pt x="6686321" y="1653345"/>
                </a:lnTo>
                <a:lnTo>
                  <a:pt x="0" y="1653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978703" y="8242641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Likusius 2 paviršius išvalyti galime tarpdančių siūlu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58607" y="4294602"/>
            <a:ext cx="6270566" cy="128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  <a:spcBef>
                <a:spcPct val="0"/>
              </a:spcBef>
            </a:pPr>
            <a:r>
              <a:rPr lang="en-US" sz="3436" spc="34">
                <a:solidFill>
                  <a:srgbClr val="485592"/>
                </a:solidFill>
                <a:latin typeface="Rubik"/>
              </a:rPr>
              <a:t>Apnašos labiausiai kaupiasi tarpdančiuose</a:t>
            </a:r>
          </a:p>
        </p:txBody>
      </p:sp>
      <p:sp>
        <p:nvSpPr>
          <p:cNvPr id="12" name="Freeform 12"/>
          <p:cNvSpPr/>
          <p:nvPr/>
        </p:nvSpPr>
        <p:spPr>
          <a:xfrm rot="-165725" flipH="1">
            <a:off x="1830886" y="5927886"/>
            <a:ext cx="4816376" cy="5874785"/>
          </a:xfrm>
          <a:custGeom>
            <a:avLst/>
            <a:gdLst/>
            <a:ahLst/>
            <a:cxnLst/>
            <a:rect l="l" t="t" r="r" b="b"/>
            <a:pathLst>
              <a:path w="4816376" h="5874785">
                <a:moveTo>
                  <a:pt x="4816375" y="0"/>
                </a:moveTo>
                <a:lnTo>
                  <a:pt x="0" y="0"/>
                </a:lnTo>
                <a:lnTo>
                  <a:pt x="0" y="5874785"/>
                </a:lnTo>
                <a:lnTo>
                  <a:pt x="4816375" y="5874785"/>
                </a:lnTo>
                <a:lnTo>
                  <a:pt x="4816375" y="0"/>
                </a:lnTo>
                <a:close/>
              </a:path>
            </a:pathLst>
          </a:custGeom>
          <a:blipFill>
            <a:blip r:embed="rId5"/>
            <a:stretch>
              <a:fillRect l="-15205" t="-6915" r="-15205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082993" y="1360271"/>
            <a:ext cx="5290183" cy="4377626"/>
            <a:chOff x="0" y="0"/>
            <a:chExt cx="7053577" cy="58368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53577" cy="5836835"/>
            </a:xfrm>
            <a:custGeom>
              <a:avLst/>
              <a:gdLst/>
              <a:ahLst/>
              <a:cxnLst/>
              <a:rect l="l" t="t" r="r" b="b"/>
              <a:pathLst>
                <a:path w="7053577" h="5836835">
                  <a:moveTo>
                    <a:pt x="0" y="0"/>
                  </a:moveTo>
                  <a:lnTo>
                    <a:pt x="7053577" y="0"/>
                  </a:lnTo>
                  <a:lnTo>
                    <a:pt x="7053577" y="5836835"/>
                  </a:lnTo>
                  <a:lnTo>
                    <a:pt x="0" y="58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613561" y="3286325"/>
              <a:ext cx="153901" cy="75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111">
                  <a:solidFill>
                    <a:srgbClr val="586BB0"/>
                  </a:solidFill>
                  <a:latin typeface="Blodders"/>
                </a:rPr>
                <a:t>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95866" y="1500771"/>
              <a:ext cx="230253" cy="75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111">
                  <a:solidFill>
                    <a:srgbClr val="586BB0"/>
                  </a:solidFill>
                  <a:latin typeface="Blodders"/>
                </a:rPr>
                <a:t>2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661398" y="2479105"/>
              <a:ext cx="219768" cy="75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111">
                  <a:solidFill>
                    <a:srgbClr val="586BB0"/>
                  </a:solidFill>
                  <a:latin typeface="Blodders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111208" y="2794592"/>
              <a:ext cx="251857" cy="75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111">
                  <a:solidFill>
                    <a:srgbClr val="586BB0"/>
                  </a:solidFill>
                  <a:latin typeface="Blodders"/>
                </a:rPr>
                <a:t>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014602" y="2655351"/>
              <a:ext cx="227650" cy="75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111">
                  <a:solidFill>
                    <a:srgbClr val="586BB0"/>
                  </a:solidFill>
                  <a:latin typeface="Blodders"/>
                </a:rPr>
                <a:t>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 rot="9929027">
            <a:off x="-645991" y="-895373"/>
            <a:ext cx="1971267" cy="3178266"/>
            <a:chOff x="0" y="0"/>
            <a:chExt cx="2628356" cy="4237689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6888608" y="8541979"/>
            <a:ext cx="1971267" cy="3178266"/>
            <a:chOff x="0" y="0"/>
            <a:chExt cx="2628356" cy="4237689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69821">
            <a:off x="1390682" y="3687715"/>
            <a:ext cx="2782293" cy="3423402"/>
          </a:xfrm>
          <a:custGeom>
            <a:avLst/>
            <a:gdLst/>
            <a:ahLst/>
            <a:cxnLst/>
            <a:rect l="l" t="t" r="r" b="b"/>
            <a:pathLst>
              <a:path w="2782293" h="3423402">
                <a:moveTo>
                  <a:pt x="0" y="0"/>
                </a:moveTo>
                <a:lnTo>
                  <a:pt x="2782293" y="0"/>
                </a:lnTo>
                <a:lnTo>
                  <a:pt x="2782293" y="3423403"/>
                </a:lnTo>
                <a:lnTo>
                  <a:pt x="0" y="3423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337939">
            <a:off x="3914021" y="4153407"/>
            <a:ext cx="3000622" cy="3340773"/>
          </a:xfrm>
          <a:custGeom>
            <a:avLst/>
            <a:gdLst/>
            <a:ahLst/>
            <a:cxnLst/>
            <a:rect l="l" t="t" r="r" b="b"/>
            <a:pathLst>
              <a:path w="3000622" h="3340773">
                <a:moveTo>
                  <a:pt x="0" y="0"/>
                </a:moveTo>
                <a:lnTo>
                  <a:pt x="3000622" y="0"/>
                </a:lnTo>
                <a:lnTo>
                  <a:pt x="3000622" y="3340773"/>
                </a:lnTo>
                <a:lnTo>
                  <a:pt x="0" y="334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12412" y="3581552"/>
            <a:ext cx="2468880" cy="4114800"/>
          </a:xfrm>
          <a:custGeom>
            <a:avLst/>
            <a:gdLst/>
            <a:ahLst/>
            <a:cxnLst/>
            <a:rect l="l" t="t" r="r" b="b"/>
            <a:pathLst>
              <a:path w="2468880" h="4114800">
                <a:moveTo>
                  <a:pt x="0" y="0"/>
                </a:moveTo>
                <a:lnTo>
                  <a:pt x="2468880" y="0"/>
                </a:lnTo>
                <a:lnTo>
                  <a:pt x="24688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24017" y="3766393"/>
            <a:ext cx="3239470" cy="4114800"/>
          </a:xfrm>
          <a:custGeom>
            <a:avLst/>
            <a:gdLst/>
            <a:ahLst/>
            <a:cxnLst/>
            <a:rect l="l" t="t" r="r" b="b"/>
            <a:pathLst>
              <a:path w="3239470" h="4114800">
                <a:moveTo>
                  <a:pt x="0" y="0"/>
                </a:moveTo>
                <a:lnTo>
                  <a:pt x="3239469" y="0"/>
                </a:lnTo>
                <a:lnTo>
                  <a:pt x="3239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99059" y="3581552"/>
            <a:ext cx="853821" cy="4114800"/>
          </a:xfrm>
          <a:custGeom>
            <a:avLst/>
            <a:gdLst/>
            <a:ahLst/>
            <a:cxnLst/>
            <a:rect l="l" t="t" r="r" b="b"/>
            <a:pathLst>
              <a:path w="853821" h="4114800">
                <a:moveTo>
                  <a:pt x="0" y="0"/>
                </a:moveTo>
                <a:lnTo>
                  <a:pt x="853821" y="0"/>
                </a:lnTo>
                <a:lnTo>
                  <a:pt x="8538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96952" y="3581552"/>
            <a:ext cx="812673" cy="4114800"/>
          </a:xfrm>
          <a:custGeom>
            <a:avLst/>
            <a:gdLst/>
            <a:ahLst/>
            <a:cxnLst/>
            <a:rect l="l" t="t" r="r" b="b"/>
            <a:pathLst>
              <a:path w="812673" h="4114800">
                <a:moveTo>
                  <a:pt x="0" y="0"/>
                </a:moveTo>
                <a:lnTo>
                  <a:pt x="812673" y="0"/>
                </a:lnTo>
                <a:lnTo>
                  <a:pt x="8126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83809" y="565956"/>
            <a:ext cx="12083183" cy="1571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249">
                <a:solidFill>
                  <a:srgbClr val="586BB0"/>
                </a:solidFill>
                <a:latin typeface="Blodders"/>
              </a:rPr>
              <a:t>Įvardink kas tai? 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8863832"/>
            <a:ext cx="1923200" cy="1423168"/>
          </a:xfrm>
          <a:custGeom>
            <a:avLst/>
            <a:gdLst/>
            <a:ahLst/>
            <a:cxnLst/>
            <a:rect l="l" t="t" r="r" b="b"/>
            <a:pathLst>
              <a:path w="1923200" h="1423168">
                <a:moveTo>
                  <a:pt x="0" y="0"/>
                </a:moveTo>
                <a:lnTo>
                  <a:pt x="1923200" y="0"/>
                </a:lnTo>
                <a:lnTo>
                  <a:pt x="1923200" y="1423168"/>
                </a:lnTo>
                <a:lnTo>
                  <a:pt x="0" y="1423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657973" y="8324911"/>
            <a:ext cx="1971267" cy="3178266"/>
            <a:chOff x="0" y="0"/>
            <a:chExt cx="2628356" cy="42376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9929027">
            <a:off x="-532883" y="-223225"/>
            <a:ext cx="1971267" cy="3178266"/>
            <a:chOff x="0" y="0"/>
            <a:chExt cx="2628356" cy="423768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15549" y="4021332"/>
            <a:ext cx="10058768" cy="1691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5160A2"/>
                </a:solidFill>
                <a:latin typeface="Blodders"/>
              </a:rPr>
              <a:t>Tiesa </a:t>
            </a:r>
            <a:r>
              <a:rPr lang="en-US" sz="8799">
                <a:solidFill>
                  <a:srgbClr val="000000"/>
                </a:solidFill>
                <a:latin typeface="Blodders"/>
              </a:rPr>
              <a:t>ar</a:t>
            </a:r>
            <a:r>
              <a:rPr lang="en-US" sz="8799">
                <a:solidFill>
                  <a:srgbClr val="5160A2"/>
                </a:solidFill>
                <a:latin typeface="Blodders"/>
              </a:rPr>
              <a:t> </a:t>
            </a:r>
            <a:r>
              <a:rPr lang="en-US" sz="8799">
                <a:solidFill>
                  <a:srgbClr val="D0381A"/>
                </a:solidFill>
                <a:latin typeface="Blodders"/>
              </a:rPr>
              <a:t>melas</a:t>
            </a:r>
          </a:p>
        </p:txBody>
      </p:sp>
      <p:sp>
        <p:nvSpPr>
          <p:cNvPr id="3" name="Freeform 3"/>
          <p:cNvSpPr/>
          <p:nvPr/>
        </p:nvSpPr>
        <p:spPr>
          <a:xfrm>
            <a:off x="7817426" y="6333072"/>
            <a:ext cx="9004452" cy="2226556"/>
          </a:xfrm>
          <a:custGeom>
            <a:avLst/>
            <a:gdLst/>
            <a:ahLst/>
            <a:cxnLst/>
            <a:rect l="l" t="t" r="r" b="b"/>
            <a:pathLst>
              <a:path w="9004452" h="2226556">
                <a:moveTo>
                  <a:pt x="0" y="0"/>
                </a:moveTo>
                <a:lnTo>
                  <a:pt x="9004453" y="0"/>
                </a:lnTo>
                <a:lnTo>
                  <a:pt x="9004453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535872" y="7592306"/>
            <a:ext cx="1971267" cy="3178266"/>
            <a:chOff x="0" y="0"/>
            <a:chExt cx="2628356" cy="42376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948474" y="1365908"/>
            <a:ext cx="9799185" cy="2423071"/>
          </a:xfrm>
          <a:custGeom>
            <a:avLst/>
            <a:gdLst/>
            <a:ahLst/>
            <a:cxnLst/>
            <a:rect l="l" t="t" r="r" b="b"/>
            <a:pathLst>
              <a:path w="9799185" h="2423071">
                <a:moveTo>
                  <a:pt x="0" y="0"/>
                </a:moveTo>
                <a:lnTo>
                  <a:pt x="9799185" y="0"/>
                </a:lnTo>
                <a:lnTo>
                  <a:pt x="9799185" y="2423071"/>
                </a:lnTo>
                <a:lnTo>
                  <a:pt x="0" y="2423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66468" y="1672569"/>
            <a:ext cx="9581191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  <a:spcBef>
                <a:spcPct val="0"/>
              </a:spcBef>
            </a:pPr>
            <a:r>
              <a:rPr lang="en-US" sz="4500" spc="44">
                <a:solidFill>
                  <a:srgbClr val="485592"/>
                </a:solidFill>
                <a:latin typeface="Rubik"/>
              </a:rPr>
              <a:t>Vidutinio kietumo ar kietas dantų šepetėlis geriau išvalo dantis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231852">
            <a:off x="3979660" y="3519438"/>
            <a:ext cx="1615912" cy="155797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299778" y="6551000"/>
            <a:ext cx="10039748" cy="16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99" spc="44">
                <a:solidFill>
                  <a:srgbClr val="485592"/>
                </a:solidFill>
                <a:latin typeface="Rubik"/>
              </a:rPr>
              <a:t>Liežuvį reikia valyti </a:t>
            </a:r>
          </a:p>
          <a:p>
            <a:pPr algn="ctr">
              <a:lnSpc>
                <a:spcPts val="6749"/>
              </a:lnSpc>
              <a:spcBef>
                <a:spcPct val="0"/>
              </a:spcBef>
            </a:pPr>
            <a:r>
              <a:rPr lang="en-US" sz="4499" spc="44">
                <a:solidFill>
                  <a:srgbClr val="485592"/>
                </a:solidFill>
                <a:latin typeface="Rubik"/>
              </a:rPr>
              <a:t>kiekvieną dieną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85103">
            <a:off x="13407295" y="5008041"/>
            <a:ext cx="1521267" cy="14667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9929027">
            <a:off x="-532883" y="-223225"/>
            <a:ext cx="1971267" cy="3178266"/>
            <a:chOff x="0" y="0"/>
            <a:chExt cx="2628356" cy="423768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>
            <a:off x="45952" y="8832533"/>
            <a:ext cx="1965495" cy="1454467"/>
          </a:xfrm>
          <a:custGeom>
            <a:avLst/>
            <a:gdLst/>
            <a:ahLst/>
            <a:cxnLst/>
            <a:rect l="l" t="t" r="r" b="b"/>
            <a:pathLst>
              <a:path w="1965495" h="1454467">
                <a:moveTo>
                  <a:pt x="0" y="0"/>
                </a:moveTo>
                <a:lnTo>
                  <a:pt x="1965496" y="0"/>
                </a:lnTo>
                <a:lnTo>
                  <a:pt x="1965496" y="1454467"/>
                </a:lnTo>
                <a:lnTo>
                  <a:pt x="0" y="1454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600" y="8936617"/>
            <a:ext cx="1824841" cy="1350383"/>
          </a:xfrm>
          <a:custGeom>
            <a:avLst/>
            <a:gdLst/>
            <a:ahLst/>
            <a:cxnLst/>
            <a:rect l="l" t="t" r="r" b="b"/>
            <a:pathLst>
              <a:path w="1824841" h="1350383">
                <a:moveTo>
                  <a:pt x="0" y="0"/>
                </a:moveTo>
                <a:lnTo>
                  <a:pt x="1824842" y="0"/>
                </a:lnTo>
                <a:lnTo>
                  <a:pt x="1824842" y="1350383"/>
                </a:lnTo>
                <a:lnTo>
                  <a:pt x="0" y="1350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9929027">
            <a:off x="-532883" y="-223225"/>
            <a:ext cx="1971267" cy="3178266"/>
            <a:chOff x="0" y="0"/>
            <a:chExt cx="2628356" cy="42376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6661723" y="7842772"/>
            <a:ext cx="1971267" cy="3178266"/>
            <a:chOff x="0" y="0"/>
            <a:chExt cx="2628356" cy="42376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519236"/>
              <a:ext cx="2336170" cy="2718453"/>
              <a:chOff x="0" y="0"/>
              <a:chExt cx="6985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7786C7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322763" y="0"/>
              <a:ext cx="1305593" cy="1519236"/>
              <a:chOff x="0" y="0"/>
              <a:chExt cx="6985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98A3D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7284043" y="5143500"/>
            <a:ext cx="4627922" cy="5143500"/>
          </a:xfrm>
          <a:custGeom>
            <a:avLst/>
            <a:gdLst/>
            <a:ahLst/>
            <a:cxnLst/>
            <a:rect l="l" t="t" r="r" b="b"/>
            <a:pathLst>
              <a:path w="4627922" h="5143500">
                <a:moveTo>
                  <a:pt x="0" y="0"/>
                </a:moveTo>
                <a:lnTo>
                  <a:pt x="4627923" y="0"/>
                </a:lnTo>
                <a:lnTo>
                  <a:pt x="46279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393744" y="137531"/>
            <a:ext cx="10058768" cy="1691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5160A2"/>
                </a:solidFill>
                <a:latin typeface="Blodders"/>
              </a:rPr>
              <a:t>Tiesa </a:t>
            </a:r>
            <a:r>
              <a:rPr lang="en-US" sz="8799">
                <a:solidFill>
                  <a:srgbClr val="000000"/>
                </a:solidFill>
                <a:latin typeface="Blodders"/>
              </a:rPr>
              <a:t>ar</a:t>
            </a:r>
            <a:r>
              <a:rPr lang="en-US" sz="8799">
                <a:solidFill>
                  <a:srgbClr val="5160A2"/>
                </a:solidFill>
                <a:latin typeface="Blodders"/>
              </a:rPr>
              <a:t> </a:t>
            </a:r>
            <a:r>
              <a:rPr lang="en-US" sz="8799">
                <a:solidFill>
                  <a:srgbClr val="D0381A"/>
                </a:solidFill>
                <a:latin typeface="Blodders"/>
              </a:rPr>
              <a:t>melas</a:t>
            </a:r>
          </a:p>
        </p:txBody>
      </p:sp>
      <p:sp>
        <p:nvSpPr>
          <p:cNvPr id="19" name="Freeform 19"/>
          <p:cNvSpPr/>
          <p:nvPr/>
        </p:nvSpPr>
        <p:spPr>
          <a:xfrm>
            <a:off x="4169633" y="2214680"/>
            <a:ext cx="10282880" cy="2542676"/>
          </a:xfrm>
          <a:custGeom>
            <a:avLst/>
            <a:gdLst/>
            <a:ahLst/>
            <a:cxnLst/>
            <a:rect l="l" t="t" r="r" b="b"/>
            <a:pathLst>
              <a:path w="10282880" h="2542676">
                <a:moveTo>
                  <a:pt x="0" y="0"/>
                </a:moveTo>
                <a:lnTo>
                  <a:pt x="10282879" y="0"/>
                </a:lnTo>
                <a:lnTo>
                  <a:pt x="10282879" y="2542676"/>
                </a:lnTo>
                <a:lnTo>
                  <a:pt x="0" y="2542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12765" y="2506341"/>
            <a:ext cx="10039748" cy="16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  <a:spcBef>
                <a:spcPct val="0"/>
              </a:spcBef>
            </a:pPr>
            <a:r>
              <a:rPr lang="en-US" sz="4499" spc="44">
                <a:solidFill>
                  <a:srgbClr val="485592"/>
                </a:solidFill>
                <a:latin typeface="Rubik"/>
              </a:rPr>
              <a:t>Cukraus turintys maisto produktai labiausiai kenkia mūsų dantims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Macintosh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Blodders</vt:lpstr>
      <vt:lpstr>Rubik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„5 klasė pamokos pristatymas “ kopija</dc:title>
  <cp:lastModifiedBy>Dovilė Kimutytė</cp:lastModifiedBy>
  <cp:revision>2</cp:revision>
  <dcterms:created xsi:type="dcterms:W3CDTF">2006-08-16T00:00:00Z</dcterms:created>
  <dcterms:modified xsi:type="dcterms:W3CDTF">2023-09-11T08:15:03Z</dcterms:modified>
  <dc:identifier>DAFt2p9_xmw</dc:identifier>
</cp:coreProperties>
</file>