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Blodders" panose="00000500000000000000" pitchFamily="50" charset="0"/>
      <p:regular r:id="rId38"/>
    </p:embeddedFont>
    <p:embeddedFont>
      <p:font typeface="Rubik 1" panose="020B0604020202020204" charset="-79"/>
      <p:regular r:id="rId39"/>
    </p:embeddedFont>
    <p:embeddedFont>
      <p:font typeface="Rubik 1 Bold" panose="020B0604020202020204" charset="-79"/>
      <p:regular r:id="rId40"/>
    </p:embeddedFont>
    <p:embeddedFont>
      <p:font typeface="Rubik 1 Bold Italics" panose="020B0604020202020204" charset="-79"/>
      <p:regular r:id="rId41"/>
    </p:embeddedFont>
    <p:embeddedFont>
      <p:font typeface="Rubik 1 Light" panose="020B0604020202020204" charset="-79"/>
      <p:regular r:id="rId42"/>
    </p:embeddedFont>
    <p:embeddedFont>
      <p:font typeface="Rubik 1 Semi-Bold" panose="020B0604020202020204" charset="-79"/>
      <p:regular r:id="rId43"/>
    </p:embeddedFont>
    <p:embeddedFont>
      <p:font typeface="Rubik 2" panose="020B0604020202020204" charset="-79"/>
      <p:regular r:id="rId44"/>
    </p:embeddedFont>
    <p:embeddedFont>
      <p:font typeface="Rubik 3" panose="020B0604020202020204" charset="-79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F7023-178A-4006-BF12-610B27E602BA}" type="datetimeFigureOut">
              <a:rPr lang="lt-LT" smtClean="0"/>
              <a:t>2025-10-27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72BF8-1681-48B7-94A7-6CB1E6D7034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6065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272BF8-1681-48B7-94A7-6CB1E6D7034E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4270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M6ZjMWLqJvM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Relationship Id="rId9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sv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5.sv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5.svg"/><Relationship Id="rId7" Type="http://schemas.openxmlformats.org/officeDocument/2006/relationships/image" Target="../media/image38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5.sv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5.svg"/><Relationship Id="rId7" Type="http://schemas.openxmlformats.org/officeDocument/2006/relationships/image" Target="../media/image40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sv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ww.vaikulinija.lt/vaikams-paaugliams/pagalba-pokalbiais-internet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hyperlink" Target="https://pagalbasau.lt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3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70066" y="-2911386"/>
            <a:ext cx="6184642" cy="7609738"/>
          </a:xfrm>
          <a:custGeom>
            <a:avLst/>
            <a:gdLst/>
            <a:ahLst/>
            <a:cxnLst/>
            <a:rect l="l" t="t" r="r" b="b"/>
            <a:pathLst>
              <a:path w="6184642" h="7609738">
                <a:moveTo>
                  <a:pt x="0" y="0"/>
                </a:moveTo>
                <a:lnTo>
                  <a:pt x="6184642" y="0"/>
                </a:lnTo>
                <a:lnTo>
                  <a:pt x="6184642" y="7609738"/>
                </a:lnTo>
                <a:lnTo>
                  <a:pt x="0" y="7609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8282459" y="3244059"/>
            <a:ext cx="2164437" cy="1244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10 kl. </a:t>
            </a:r>
          </a:p>
        </p:txBody>
      </p:sp>
      <p:sp>
        <p:nvSpPr>
          <p:cNvPr id="4" name="Freeform 4"/>
          <p:cNvSpPr/>
          <p:nvPr/>
        </p:nvSpPr>
        <p:spPr>
          <a:xfrm>
            <a:off x="15604137" y="8320738"/>
            <a:ext cx="2466159" cy="1966262"/>
          </a:xfrm>
          <a:custGeom>
            <a:avLst/>
            <a:gdLst/>
            <a:ahLst/>
            <a:cxnLst/>
            <a:rect l="l" t="t" r="r" b="b"/>
            <a:pathLst>
              <a:path w="2466159" h="1966262">
                <a:moveTo>
                  <a:pt x="0" y="0"/>
                </a:moveTo>
                <a:lnTo>
                  <a:pt x="2466159" y="0"/>
                </a:lnTo>
                <a:lnTo>
                  <a:pt x="2466159" y="1966262"/>
                </a:lnTo>
                <a:lnTo>
                  <a:pt x="0" y="19662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0" y="762000"/>
            <a:ext cx="18288000" cy="263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DB6C46"/>
                </a:solidFill>
                <a:latin typeface="Blodders"/>
                <a:ea typeface="Blodders"/>
                <a:cs typeface="Blodders"/>
                <a:sym typeface="Blodders"/>
              </a:rPr>
              <a:t>Užsidėk tiesos akinius: psichoaktyviųjų medžiagų realybė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56831" y="4488659"/>
            <a:ext cx="15574338" cy="4769641"/>
            <a:chOff x="0" y="0"/>
            <a:chExt cx="20765784" cy="63595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765784" cy="6359521"/>
            </a:xfrm>
            <a:custGeom>
              <a:avLst/>
              <a:gdLst/>
              <a:ahLst/>
              <a:cxnLst/>
              <a:rect l="l" t="t" r="r" b="b"/>
              <a:pathLst>
                <a:path w="20765784" h="6359521">
                  <a:moveTo>
                    <a:pt x="0" y="0"/>
                  </a:moveTo>
                  <a:lnTo>
                    <a:pt x="20765784" y="0"/>
                  </a:lnTo>
                  <a:lnTo>
                    <a:pt x="20765784" y="6359521"/>
                  </a:lnTo>
                  <a:lnTo>
                    <a:pt x="0" y="6359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8" name="Freeform 8"/>
            <p:cNvSpPr/>
            <p:nvPr/>
          </p:nvSpPr>
          <p:spPr>
            <a:xfrm>
              <a:off x="1267140" y="652562"/>
              <a:ext cx="7011568" cy="4632020"/>
            </a:xfrm>
            <a:custGeom>
              <a:avLst/>
              <a:gdLst/>
              <a:ahLst/>
              <a:cxnLst/>
              <a:rect l="l" t="t" r="r" b="b"/>
              <a:pathLst>
                <a:path w="7011568" h="4632020">
                  <a:moveTo>
                    <a:pt x="0" y="0"/>
                  </a:moveTo>
                  <a:lnTo>
                    <a:pt x="7011568" y="0"/>
                  </a:lnTo>
                  <a:lnTo>
                    <a:pt x="7011568" y="4632020"/>
                  </a:lnTo>
                  <a:lnTo>
                    <a:pt x="0" y="4632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9" name="Freeform 9"/>
            <p:cNvSpPr/>
            <p:nvPr/>
          </p:nvSpPr>
          <p:spPr>
            <a:xfrm>
              <a:off x="12664385" y="652562"/>
              <a:ext cx="5697004" cy="4825555"/>
            </a:xfrm>
            <a:custGeom>
              <a:avLst/>
              <a:gdLst/>
              <a:ahLst/>
              <a:cxnLst/>
              <a:rect l="l" t="t" r="r" b="b"/>
              <a:pathLst>
                <a:path w="5697004" h="4825555">
                  <a:moveTo>
                    <a:pt x="0" y="0"/>
                  </a:moveTo>
                  <a:lnTo>
                    <a:pt x="5697004" y="0"/>
                  </a:lnTo>
                  <a:lnTo>
                    <a:pt x="5697004" y="4825555"/>
                  </a:lnTo>
                  <a:lnTo>
                    <a:pt x="0" y="48255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51470" y="4202623"/>
            <a:ext cx="7701710" cy="3753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049"/>
              </a:lnSpc>
            </a:pPr>
            <a:r>
              <a:rPr lang="en-US" sz="336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Keliame ranką, kai norime </a:t>
            </a:r>
            <a:r>
              <a:rPr lang="en-US" sz="3360" u="none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kalbėti</a:t>
            </a:r>
          </a:p>
          <a:p>
            <a:pPr algn="just">
              <a:lnSpc>
                <a:spcPts val="6049"/>
              </a:lnSpc>
            </a:pPr>
            <a:r>
              <a:rPr lang="en-US" sz="3360" u="none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Kalbame po vieną</a:t>
            </a:r>
            <a:r>
              <a:rPr lang="en-US" sz="336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 – klausomės kitų</a:t>
            </a:r>
          </a:p>
          <a:p>
            <a:pPr algn="just">
              <a:lnSpc>
                <a:spcPts val="6049"/>
              </a:lnSpc>
            </a:pPr>
            <a:r>
              <a:rPr lang="en-US" sz="336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Gerbiame kitų nuomonę ir kuriame draugišką, saugią aplinką</a:t>
            </a:r>
          </a:p>
          <a:p>
            <a:pPr algn="just">
              <a:lnSpc>
                <a:spcPts val="6049"/>
              </a:lnSpc>
            </a:pPr>
            <a:endParaRPr lang="en-US" sz="3360">
              <a:solidFill>
                <a:srgbClr val="586BB0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3" name="Freeform 3"/>
          <p:cNvSpPr/>
          <p:nvPr/>
        </p:nvSpPr>
        <p:spPr>
          <a:xfrm flipV="1">
            <a:off x="8074730" y="4402648"/>
            <a:ext cx="402973" cy="456040"/>
          </a:xfrm>
          <a:custGeom>
            <a:avLst/>
            <a:gdLst/>
            <a:ahLst/>
            <a:cxnLst/>
            <a:rect l="l" t="t" r="r" b="b"/>
            <a:pathLst>
              <a:path w="402973" h="456040">
                <a:moveTo>
                  <a:pt x="0" y="456039"/>
                </a:moveTo>
                <a:lnTo>
                  <a:pt x="402973" y="456039"/>
                </a:lnTo>
                <a:lnTo>
                  <a:pt x="402973" y="0"/>
                </a:lnTo>
                <a:lnTo>
                  <a:pt x="0" y="0"/>
                </a:lnTo>
                <a:lnTo>
                  <a:pt x="0" y="4560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flipV="1">
            <a:off x="8074730" y="5130358"/>
            <a:ext cx="402973" cy="456040"/>
          </a:xfrm>
          <a:custGeom>
            <a:avLst/>
            <a:gdLst/>
            <a:ahLst/>
            <a:cxnLst/>
            <a:rect l="l" t="t" r="r" b="b"/>
            <a:pathLst>
              <a:path w="402973" h="456040">
                <a:moveTo>
                  <a:pt x="0" y="456040"/>
                </a:moveTo>
                <a:lnTo>
                  <a:pt x="402973" y="456040"/>
                </a:lnTo>
                <a:lnTo>
                  <a:pt x="402973" y="0"/>
                </a:lnTo>
                <a:lnTo>
                  <a:pt x="0" y="0"/>
                </a:lnTo>
                <a:lnTo>
                  <a:pt x="0" y="45604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2077460" y="2647338"/>
            <a:ext cx="5422080" cy="5422080"/>
          </a:xfrm>
          <a:custGeom>
            <a:avLst/>
            <a:gdLst/>
            <a:ahLst/>
            <a:cxnLst/>
            <a:rect l="l" t="t" r="r" b="b"/>
            <a:pathLst>
              <a:path w="5422080" h="5422080">
                <a:moveTo>
                  <a:pt x="0" y="0"/>
                </a:moveTo>
                <a:lnTo>
                  <a:pt x="5422080" y="0"/>
                </a:lnTo>
                <a:lnTo>
                  <a:pt x="5422080" y="5422080"/>
                </a:lnTo>
                <a:lnTo>
                  <a:pt x="0" y="5422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5346632" y="781050"/>
            <a:ext cx="7378815" cy="123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499">
                <a:solidFill>
                  <a:srgbClr val="586BB0"/>
                </a:solidFill>
                <a:latin typeface="Blodders"/>
                <a:ea typeface="Blodders"/>
                <a:cs typeface="Blodders"/>
                <a:sym typeface="Blodders"/>
              </a:rPr>
              <a:t>užsiėmimo taisyklės</a:t>
            </a:r>
          </a:p>
        </p:txBody>
      </p:sp>
      <p:sp>
        <p:nvSpPr>
          <p:cNvPr id="7" name="Freeform 7"/>
          <p:cNvSpPr/>
          <p:nvPr/>
        </p:nvSpPr>
        <p:spPr>
          <a:xfrm flipV="1">
            <a:off x="8074730" y="5951584"/>
            <a:ext cx="402973" cy="456040"/>
          </a:xfrm>
          <a:custGeom>
            <a:avLst/>
            <a:gdLst/>
            <a:ahLst/>
            <a:cxnLst/>
            <a:rect l="l" t="t" r="r" b="b"/>
            <a:pathLst>
              <a:path w="402973" h="456040">
                <a:moveTo>
                  <a:pt x="0" y="456040"/>
                </a:moveTo>
                <a:lnTo>
                  <a:pt x="402973" y="456040"/>
                </a:lnTo>
                <a:lnTo>
                  <a:pt x="402973" y="0"/>
                </a:lnTo>
                <a:lnTo>
                  <a:pt x="0" y="0"/>
                </a:lnTo>
                <a:lnTo>
                  <a:pt x="0" y="45604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52890" y="2838359"/>
            <a:ext cx="10981372" cy="61722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3715667" y="857250"/>
            <a:ext cx="10040961" cy="82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„Paskutinis siūlas“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2923" y="819150"/>
            <a:ext cx="11802155" cy="1024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PSichoaktyvios medžiagos 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438750"/>
            <a:ext cx="16230600" cy="253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36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Tai yra tokios medžiagos, kurios patekusios į mūsų smegenis, keičia jų veiklą. </a:t>
            </a:r>
          </a:p>
          <a:p>
            <a:pPr algn="just">
              <a:lnSpc>
                <a:spcPts val="5040"/>
              </a:lnSpc>
            </a:pPr>
            <a:endParaRPr lang="en-US" sz="3600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just">
              <a:lnSpc>
                <a:spcPts val="5040"/>
              </a:lnSpc>
            </a:pPr>
            <a:r>
              <a:rPr lang="en-US" sz="36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Dažniausiai žmonės vartoja šias medžiagas norėdami pakeisti savo elgesį, mąstymą ar emocinę būseną</a:t>
            </a:r>
          </a:p>
        </p:txBody>
      </p:sp>
      <p:sp>
        <p:nvSpPr>
          <p:cNvPr id="4" name="Freeform 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6014254" y="4976210"/>
            <a:ext cx="7216431" cy="4466608"/>
          </a:xfrm>
          <a:custGeom>
            <a:avLst/>
            <a:gdLst/>
            <a:ahLst/>
            <a:cxnLst/>
            <a:rect l="l" t="t" r="r" b="b"/>
            <a:pathLst>
              <a:path w="7216431" h="4466608">
                <a:moveTo>
                  <a:pt x="0" y="0"/>
                </a:moveTo>
                <a:lnTo>
                  <a:pt x="7216431" y="0"/>
                </a:lnTo>
                <a:lnTo>
                  <a:pt x="7216431" y="4466608"/>
                </a:lnTo>
                <a:lnTo>
                  <a:pt x="0" y="44666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242923" y="819150"/>
            <a:ext cx="11802155" cy="1024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Naujos PSichoaktyviosios medžiagos (NPS)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3389" y="2776640"/>
            <a:ext cx="10136613" cy="6233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38"/>
              </a:lnSpc>
            </a:pPr>
            <a:r>
              <a:rPr lang="en-US" sz="367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Tai nauji cheminiai junginiai, kurie imituoja įprastas psichoaktyvias medžiagas, bet jų poveikis gali būti nenuspėjamas. </a:t>
            </a:r>
          </a:p>
          <a:p>
            <a:pPr algn="just">
              <a:lnSpc>
                <a:spcPts val="5138"/>
              </a:lnSpc>
            </a:pPr>
            <a:endParaRPr lang="en-US" sz="3670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just">
              <a:lnSpc>
                <a:spcPts val="4858"/>
              </a:lnSpc>
            </a:pPr>
            <a:r>
              <a:rPr lang="en-US" sz="3470">
                <a:solidFill>
                  <a:srgbClr val="566FB5"/>
                </a:solidFill>
                <a:latin typeface="Rubik 1 Light"/>
                <a:ea typeface="Rubik 1 Light"/>
                <a:cs typeface="Rubik 1 Light"/>
                <a:sym typeface="Rubik 1 Light"/>
              </a:rPr>
              <a:t>Dažniausiai NPS parduodamos kaip seniai žinomų narkotikų pakaitalas, tačiau kitomis formomis, kaip: maisto papildai, vaistai, buitinės priemonės, cheminiai reagentai moksliniams tyrimams, augalų trąšos, tikslingai nurodant, kad produktas neskirtas žmonėms vartoti. </a:t>
            </a:r>
          </a:p>
        </p:txBody>
      </p:sp>
      <p:sp>
        <p:nvSpPr>
          <p:cNvPr id="5" name="Freeform 5"/>
          <p:cNvSpPr/>
          <p:nvPr/>
        </p:nvSpPr>
        <p:spPr>
          <a:xfrm>
            <a:off x="11438460" y="4102145"/>
            <a:ext cx="5820840" cy="3602808"/>
          </a:xfrm>
          <a:custGeom>
            <a:avLst/>
            <a:gdLst/>
            <a:ahLst/>
            <a:cxnLst/>
            <a:rect l="l" t="t" r="r" b="b"/>
            <a:pathLst>
              <a:path w="5820840" h="3602808">
                <a:moveTo>
                  <a:pt x="0" y="0"/>
                </a:moveTo>
                <a:lnTo>
                  <a:pt x="5820840" y="0"/>
                </a:lnTo>
                <a:lnTo>
                  <a:pt x="5820840" y="3602808"/>
                </a:lnTo>
                <a:lnTo>
                  <a:pt x="0" y="360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8208524" y="1028700"/>
            <a:ext cx="1870952" cy="1466850"/>
          </a:xfrm>
          <a:custGeom>
            <a:avLst/>
            <a:gdLst/>
            <a:ahLst/>
            <a:cxnLst/>
            <a:rect l="l" t="t" r="r" b="b"/>
            <a:pathLst>
              <a:path w="1870952" h="1466850">
                <a:moveTo>
                  <a:pt x="0" y="0"/>
                </a:moveTo>
                <a:lnTo>
                  <a:pt x="1870952" y="0"/>
                </a:lnTo>
                <a:lnTo>
                  <a:pt x="1870952" y="1466850"/>
                </a:lnTo>
                <a:lnTo>
                  <a:pt x="0" y="1466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427" t="-38339" r="-53014" b="-6041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1688751" y="857250"/>
            <a:ext cx="5570549" cy="2428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Naujos PSichoaktyviosios medžiagos (NPS)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252537"/>
            <a:ext cx="5851151" cy="163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PSichoaktyvios medžiagos 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024629"/>
            <a:ext cx="5432820" cy="111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Kontroliuojamos tarptautiniu mastu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05300" y="4024629"/>
            <a:ext cx="5954000" cy="111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Nekontroliuojamos tarptautiniu mastu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526513"/>
            <a:ext cx="6472586" cy="111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Gali būti natūralios (pvz., kanapės) arba sintetinės (pvz., LSD)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305300" y="5567153"/>
            <a:ext cx="4658525" cy="55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Dažnu atveju sintetinės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7183256"/>
            <a:ext cx="6472586" cy="111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Dauguma gerai ištirtos moksliškai; žinomas poveikis organizmui.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05300" y="7183256"/>
            <a:ext cx="5954000" cy="1680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79"/>
              </a:lnSpc>
            </a:pPr>
            <a:r>
              <a:rPr lang="en-US" sz="31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Dažnai nepakankamai ištirtos, trūksta klinikinių duomenų, neaiškus poveikis.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9632" y="1077713"/>
            <a:ext cx="15447408" cy="2208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69"/>
              </a:lnSpc>
            </a:pPr>
            <a:r>
              <a:rPr lang="en-US" sz="6049">
                <a:solidFill>
                  <a:srgbClr val="DB6C46"/>
                </a:solidFill>
                <a:latin typeface="Blodders"/>
                <a:ea typeface="Blodders"/>
                <a:cs typeface="Blodders"/>
                <a:sym typeface="Blodders"/>
              </a:rPr>
              <a:t>Kokias psichoaktyviąsias medžiagas ar jų turinčius produktus žinote?</a:t>
            </a:r>
          </a:p>
        </p:txBody>
      </p:sp>
      <p:sp>
        <p:nvSpPr>
          <p:cNvPr id="3" name="Freeform 3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6293149" y="4375010"/>
            <a:ext cx="4689567" cy="4635549"/>
          </a:xfrm>
          <a:custGeom>
            <a:avLst/>
            <a:gdLst/>
            <a:ahLst/>
            <a:cxnLst/>
            <a:rect l="l" t="t" r="r" b="b"/>
            <a:pathLst>
              <a:path w="4689567" h="4635549">
                <a:moveTo>
                  <a:pt x="0" y="0"/>
                </a:moveTo>
                <a:lnTo>
                  <a:pt x="4689567" y="0"/>
                </a:lnTo>
                <a:lnTo>
                  <a:pt x="4689567" y="4635549"/>
                </a:lnTo>
                <a:lnTo>
                  <a:pt x="0" y="46355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315349" flipV="1">
            <a:off x="7932584" y="3229025"/>
            <a:ext cx="1258914" cy="450062"/>
          </a:xfrm>
          <a:custGeom>
            <a:avLst/>
            <a:gdLst/>
            <a:ahLst/>
            <a:cxnLst/>
            <a:rect l="l" t="t" r="r" b="b"/>
            <a:pathLst>
              <a:path w="1258914" h="450062">
                <a:moveTo>
                  <a:pt x="0" y="450062"/>
                </a:moveTo>
                <a:lnTo>
                  <a:pt x="1258914" y="450062"/>
                </a:lnTo>
                <a:lnTo>
                  <a:pt x="1258914" y="0"/>
                </a:lnTo>
                <a:lnTo>
                  <a:pt x="0" y="0"/>
                </a:lnTo>
                <a:lnTo>
                  <a:pt x="0" y="45006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9014500" flipH="1" flipV="1">
            <a:off x="9408028" y="3197748"/>
            <a:ext cx="1291645" cy="461763"/>
          </a:xfrm>
          <a:custGeom>
            <a:avLst/>
            <a:gdLst/>
            <a:ahLst/>
            <a:cxnLst/>
            <a:rect l="l" t="t" r="r" b="b"/>
            <a:pathLst>
              <a:path w="1291645" h="461763">
                <a:moveTo>
                  <a:pt x="1291645" y="461763"/>
                </a:moveTo>
                <a:lnTo>
                  <a:pt x="0" y="461763"/>
                </a:lnTo>
                <a:lnTo>
                  <a:pt x="0" y="0"/>
                </a:lnTo>
                <a:lnTo>
                  <a:pt x="1291645" y="0"/>
                </a:lnTo>
                <a:lnTo>
                  <a:pt x="1291645" y="4617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90861" y="2184142"/>
            <a:ext cx="3649061" cy="684199"/>
          </a:xfrm>
          <a:custGeom>
            <a:avLst/>
            <a:gdLst/>
            <a:ahLst/>
            <a:cxnLst/>
            <a:rect l="l" t="t" r="r" b="b"/>
            <a:pathLst>
              <a:path w="3649061" h="684199">
                <a:moveTo>
                  <a:pt x="0" y="0"/>
                </a:moveTo>
                <a:lnTo>
                  <a:pt x="3649061" y="0"/>
                </a:lnTo>
                <a:lnTo>
                  <a:pt x="3649061" y="684199"/>
                </a:lnTo>
                <a:lnTo>
                  <a:pt x="0" y="6841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230905" y="6378335"/>
            <a:ext cx="3649061" cy="684199"/>
          </a:xfrm>
          <a:custGeom>
            <a:avLst/>
            <a:gdLst/>
            <a:ahLst/>
            <a:cxnLst/>
            <a:rect l="l" t="t" r="r" b="b"/>
            <a:pathLst>
              <a:path w="3649061" h="684199">
                <a:moveTo>
                  <a:pt x="0" y="0"/>
                </a:moveTo>
                <a:lnTo>
                  <a:pt x="3649061" y="0"/>
                </a:lnTo>
                <a:lnTo>
                  <a:pt x="3649061" y="684199"/>
                </a:lnTo>
                <a:lnTo>
                  <a:pt x="0" y="6841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12844422" y="6413412"/>
            <a:ext cx="4606093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D34729"/>
                </a:solidFill>
                <a:latin typeface="Rubik 2"/>
                <a:ea typeface="Rubik 2"/>
                <a:cs typeface="Rubik 2"/>
                <a:sym typeface="Rubik 2"/>
              </a:rPr>
              <a:t>Mišraus poveikio </a:t>
            </a:r>
          </a:p>
        </p:txBody>
      </p:sp>
      <p:sp>
        <p:nvSpPr>
          <p:cNvPr id="7" name="Freeform 7"/>
          <p:cNvSpPr/>
          <p:nvPr/>
        </p:nvSpPr>
        <p:spPr>
          <a:xfrm>
            <a:off x="1341869" y="6618683"/>
            <a:ext cx="3649061" cy="684199"/>
          </a:xfrm>
          <a:custGeom>
            <a:avLst/>
            <a:gdLst/>
            <a:ahLst/>
            <a:cxnLst/>
            <a:rect l="l" t="t" r="r" b="b"/>
            <a:pathLst>
              <a:path w="3649061" h="684199">
                <a:moveTo>
                  <a:pt x="0" y="0"/>
                </a:moveTo>
                <a:lnTo>
                  <a:pt x="3649061" y="0"/>
                </a:lnTo>
                <a:lnTo>
                  <a:pt x="3649061" y="684198"/>
                </a:lnTo>
                <a:lnTo>
                  <a:pt x="0" y="6841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505197" y="2182475"/>
            <a:ext cx="5218463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D34729"/>
                </a:solidFill>
                <a:latin typeface="Rubik 2"/>
                <a:ea typeface="Rubik 2"/>
                <a:cs typeface="Rubik 2"/>
                <a:sym typeface="Rubik 2"/>
              </a:rPr>
              <a:t>Slopinančios</a:t>
            </a:r>
          </a:p>
        </p:txBody>
      </p:sp>
      <p:sp>
        <p:nvSpPr>
          <p:cNvPr id="9" name="Freeform 9"/>
          <p:cNvSpPr/>
          <p:nvPr/>
        </p:nvSpPr>
        <p:spPr>
          <a:xfrm>
            <a:off x="13322939" y="2147398"/>
            <a:ext cx="3649061" cy="684199"/>
          </a:xfrm>
          <a:custGeom>
            <a:avLst/>
            <a:gdLst/>
            <a:ahLst/>
            <a:cxnLst/>
            <a:rect l="l" t="t" r="r" b="b"/>
            <a:pathLst>
              <a:path w="3649061" h="684199">
                <a:moveTo>
                  <a:pt x="0" y="0"/>
                </a:moveTo>
                <a:lnTo>
                  <a:pt x="3649060" y="0"/>
                </a:lnTo>
                <a:lnTo>
                  <a:pt x="3649060" y="684199"/>
                </a:lnTo>
                <a:lnTo>
                  <a:pt x="0" y="6841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12903168" y="2182475"/>
            <a:ext cx="4488603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D34729"/>
                </a:solidFill>
                <a:latin typeface="Rubik 2"/>
                <a:ea typeface="Rubik 2"/>
                <a:cs typeface="Rubik 2"/>
                <a:sym typeface="Rubik 2"/>
              </a:rPr>
              <a:t>Haliucinogeninės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51022" y="4121150"/>
            <a:ext cx="6655153" cy="1844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D34729"/>
                </a:solidFill>
                <a:latin typeface="Blodders"/>
                <a:ea typeface="Blodders"/>
                <a:cs typeface="Blodders"/>
                <a:sym typeface="Blodders"/>
              </a:rPr>
              <a:t>PSichoaktyviosios medžiagos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7097" y="6653760"/>
            <a:ext cx="601860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D34729"/>
                </a:solidFill>
                <a:latin typeface="Rubik 2"/>
                <a:ea typeface="Rubik 2"/>
                <a:cs typeface="Rubik 2"/>
                <a:sym typeface="Rubik 2"/>
              </a:rPr>
              <a:t>Stimuliuojančios</a:t>
            </a:r>
          </a:p>
        </p:txBody>
      </p:sp>
      <p:sp>
        <p:nvSpPr>
          <p:cNvPr id="13" name="Freeform 13"/>
          <p:cNvSpPr/>
          <p:nvPr/>
        </p:nvSpPr>
        <p:spPr>
          <a:xfrm rot="1611847" flipV="1">
            <a:off x="9540467" y="6715881"/>
            <a:ext cx="1258914" cy="450062"/>
          </a:xfrm>
          <a:custGeom>
            <a:avLst/>
            <a:gdLst/>
            <a:ahLst/>
            <a:cxnLst/>
            <a:rect l="l" t="t" r="r" b="b"/>
            <a:pathLst>
              <a:path w="1258914" h="450062">
                <a:moveTo>
                  <a:pt x="0" y="450062"/>
                </a:moveTo>
                <a:lnTo>
                  <a:pt x="1258914" y="450062"/>
                </a:lnTo>
                <a:lnTo>
                  <a:pt x="1258914" y="0"/>
                </a:lnTo>
                <a:lnTo>
                  <a:pt x="0" y="0"/>
                </a:lnTo>
                <a:lnTo>
                  <a:pt x="0" y="45006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 rot="-1601692" flipH="1" flipV="1">
            <a:off x="7817472" y="6774181"/>
            <a:ext cx="1291645" cy="461763"/>
          </a:xfrm>
          <a:custGeom>
            <a:avLst/>
            <a:gdLst/>
            <a:ahLst/>
            <a:cxnLst/>
            <a:rect l="l" t="t" r="r" b="b"/>
            <a:pathLst>
              <a:path w="1291645" h="461763">
                <a:moveTo>
                  <a:pt x="1291644" y="461763"/>
                </a:moveTo>
                <a:lnTo>
                  <a:pt x="0" y="461763"/>
                </a:lnTo>
                <a:lnTo>
                  <a:pt x="0" y="0"/>
                </a:lnTo>
                <a:lnTo>
                  <a:pt x="1291644" y="0"/>
                </a:lnTo>
                <a:lnTo>
                  <a:pt x="1291644" y="46176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319102" y="3381004"/>
            <a:ext cx="1574788" cy="42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Heroinas</a:t>
            </a:r>
            <a:endParaRPr lang="en-US" sz="24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984090" y="3381004"/>
            <a:ext cx="1602009" cy="42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Alkoholis</a:t>
            </a:r>
            <a:endParaRPr lang="en-US" sz="24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378338" y="3381004"/>
            <a:ext cx="1169945" cy="42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Grybai</a:t>
            </a:r>
            <a:endParaRPr lang="en-US" sz="24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791398" y="3381004"/>
            <a:ext cx="1473969" cy="42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Kristalai</a:t>
            </a:r>
            <a:endParaRPr lang="en-US" sz="24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91552" y="7817232"/>
            <a:ext cx="1502338" cy="417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Kofeinas</a:t>
            </a:r>
            <a:endParaRPr lang="en-US" sz="24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191686" y="7817231"/>
            <a:ext cx="1694513" cy="417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Nikotinas</a:t>
            </a:r>
            <a:endParaRPr lang="en-US" sz="24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194131" y="3381004"/>
            <a:ext cx="1505840" cy="42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i="1" dirty="0" err="1">
                <a:solidFill>
                  <a:srgbClr val="566FB5"/>
                </a:solidFill>
                <a:latin typeface="Rubik 1 Bold Italics"/>
                <a:ea typeface="Rubik 1 Bold Italics"/>
                <a:cs typeface="Rubik 1 Bold Italics"/>
                <a:sym typeface="Rubik 1 Bold Italics"/>
              </a:rPr>
              <a:t>Dawners</a:t>
            </a:r>
            <a:endParaRPr lang="en-US" sz="2499" b="1" i="1" dirty="0">
              <a:solidFill>
                <a:srgbClr val="566FB5"/>
              </a:solidFill>
              <a:latin typeface="Rubik 1 Bold Italics"/>
              <a:ea typeface="Rubik 1 Bold Italics"/>
              <a:cs typeface="Rubik 1 Bold Italics"/>
              <a:sym typeface="Rubik 1 Bold Italic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948692" y="7710234"/>
            <a:ext cx="1495640" cy="417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Kanapės</a:t>
            </a:r>
            <a:endParaRPr lang="en-US" sz="24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4444331" y="7710234"/>
            <a:ext cx="1821036" cy="417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Ketaminas</a:t>
            </a:r>
            <a:endParaRPr lang="en-US" sz="24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153658" y="7817231"/>
            <a:ext cx="1684496" cy="417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 err="1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Kokainas</a:t>
            </a:r>
            <a:endParaRPr lang="en-US" sz="2499" dirty="0">
              <a:solidFill>
                <a:srgbClr val="566FB5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5926502" y="1627551"/>
            <a:ext cx="1766842" cy="2481581"/>
            <a:chOff x="0" y="0"/>
            <a:chExt cx="2670137" cy="3750285"/>
          </a:xfrm>
        </p:grpSpPr>
        <p:sp>
          <p:nvSpPr>
            <p:cNvPr id="27" name="Freeform 27"/>
            <p:cNvSpPr/>
            <p:nvPr/>
          </p:nvSpPr>
          <p:spPr>
            <a:xfrm>
              <a:off x="46863" y="2470531"/>
              <a:ext cx="2568829" cy="1228725"/>
            </a:xfrm>
            <a:custGeom>
              <a:avLst/>
              <a:gdLst/>
              <a:ahLst/>
              <a:cxnLst/>
              <a:rect l="l" t="t" r="r" b="b"/>
              <a:pathLst>
                <a:path w="2568829" h="1228725">
                  <a:moveTo>
                    <a:pt x="927608" y="7112"/>
                  </a:moveTo>
                  <a:cubicBezTo>
                    <a:pt x="978789" y="152527"/>
                    <a:pt x="1120902" y="236982"/>
                    <a:pt x="1274699" y="226695"/>
                  </a:cubicBezTo>
                  <a:cubicBezTo>
                    <a:pt x="1428496" y="216408"/>
                    <a:pt x="1568069" y="122301"/>
                    <a:pt x="1661922" y="0"/>
                  </a:cubicBezTo>
                  <a:cubicBezTo>
                    <a:pt x="1874647" y="72009"/>
                    <a:pt x="2095246" y="151130"/>
                    <a:pt x="2250821" y="313055"/>
                  </a:cubicBezTo>
                  <a:cubicBezTo>
                    <a:pt x="2412746" y="481584"/>
                    <a:pt x="2481961" y="716153"/>
                    <a:pt x="2545842" y="941070"/>
                  </a:cubicBezTo>
                  <a:cubicBezTo>
                    <a:pt x="2557526" y="982345"/>
                    <a:pt x="2568829" y="1028573"/>
                    <a:pt x="2548890" y="1066546"/>
                  </a:cubicBezTo>
                  <a:cubicBezTo>
                    <a:pt x="2528824" y="1104900"/>
                    <a:pt x="2483739" y="1121791"/>
                    <a:pt x="2442083" y="1133729"/>
                  </a:cubicBezTo>
                  <a:cubicBezTo>
                    <a:pt x="2114169" y="1228725"/>
                    <a:pt x="1766443" y="1219962"/>
                    <a:pt x="1425194" y="1210564"/>
                  </a:cubicBezTo>
                  <a:cubicBezTo>
                    <a:pt x="1186307" y="1203960"/>
                    <a:pt x="947420" y="1197356"/>
                    <a:pt x="708406" y="1190752"/>
                  </a:cubicBezTo>
                  <a:cubicBezTo>
                    <a:pt x="559689" y="1186561"/>
                    <a:pt x="411099" y="1182497"/>
                    <a:pt x="262382" y="1178433"/>
                  </a:cubicBezTo>
                  <a:cubicBezTo>
                    <a:pt x="177292" y="1176147"/>
                    <a:pt x="77089" y="1165098"/>
                    <a:pt x="34798" y="1091184"/>
                  </a:cubicBezTo>
                  <a:cubicBezTo>
                    <a:pt x="0" y="1030224"/>
                    <a:pt x="21717" y="954024"/>
                    <a:pt x="44196" y="887603"/>
                  </a:cubicBezTo>
                  <a:cubicBezTo>
                    <a:pt x="117729" y="670052"/>
                    <a:pt x="196850" y="443484"/>
                    <a:pt x="363220" y="285242"/>
                  </a:cubicBezTo>
                  <a:cubicBezTo>
                    <a:pt x="512699" y="143002"/>
                    <a:pt x="736092" y="76454"/>
                    <a:pt x="927608" y="7112"/>
                  </a:cubicBezTo>
                </a:path>
              </a:pathLst>
            </a:custGeom>
            <a:solidFill>
              <a:srgbClr val="7884C4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264033" y="360299"/>
              <a:ext cx="2153666" cy="1837944"/>
            </a:xfrm>
            <a:custGeom>
              <a:avLst/>
              <a:gdLst/>
              <a:ahLst/>
              <a:cxnLst/>
              <a:rect l="l" t="t" r="r" b="b"/>
              <a:pathLst>
                <a:path w="2153666" h="1837944">
                  <a:moveTo>
                    <a:pt x="313436" y="965708"/>
                  </a:moveTo>
                  <a:cubicBezTo>
                    <a:pt x="169672" y="917956"/>
                    <a:pt x="0" y="1057910"/>
                    <a:pt x="19558" y="1208151"/>
                  </a:cubicBezTo>
                  <a:cubicBezTo>
                    <a:pt x="39116" y="1358392"/>
                    <a:pt x="239141" y="1450086"/>
                    <a:pt x="365760" y="1367028"/>
                  </a:cubicBezTo>
                  <a:cubicBezTo>
                    <a:pt x="478282" y="1637411"/>
                    <a:pt x="759968" y="1828546"/>
                    <a:pt x="1052830" y="1833245"/>
                  </a:cubicBezTo>
                  <a:cubicBezTo>
                    <a:pt x="1345692" y="1837944"/>
                    <a:pt x="1633347" y="1655953"/>
                    <a:pt x="1754505" y="1389253"/>
                  </a:cubicBezTo>
                  <a:cubicBezTo>
                    <a:pt x="1883537" y="1475613"/>
                    <a:pt x="2088388" y="1392555"/>
                    <a:pt x="2121027" y="1240790"/>
                  </a:cubicBezTo>
                  <a:cubicBezTo>
                    <a:pt x="2153666" y="1089025"/>
                    <a:pt x="2000758" y="929259"/>
                    <a:pt x="1847596" y="955167"/>
                  </a:cubicBezTo>
                  <a:cubicBezTo>
                    <a:pt x="1927987" y="801751"/>
                    <a:pt x="1786509" y="585343"/>
                    <a:pt x="1613662" y="597535"/>
                  </a:cubicBezTo>
                  <a:cubicBezTo>
                    <a:pt x="1221867" y="625221"/>
                    <a:pt x="827024" y="369062"/>
                    <a:pt x="692658" y="0"/>
                  </a:cubicBezTo>
                  <a:cubicBezTo>
                    <a:pt x="471170" y="259588"/>
                    <a:pt x="307594" y="568325"/>
                    <a:pt x="217297" y="897382"/>
                  </a:cubicBezTo>
                  <a:cubicBezTo>
                    <a:pt x="213360" y="931799"/>
                    <a:pt x="209550" y="966343"/>
                    <a:pt x="313436" y="965708"/>
                  </a:cubicBezTo>
                </a:path>
              </a:pathLst>
            </a:custGeom>
            <a:solidFill>
              <a:srgbClr val="F7EAE7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061847" y="1778762"/>
              <a:ext cx="571246" cy="132461"/>
            </a:xfrm>
            <a:custGeom>
              <a:avLst/>
              <a:gdLst/>
              <a:ahLst/>
              <a:cxnLst/>
              <a:rect l="l" t="t" r="r" b="b"/>
              <a:pathLst>
                <a:path w="571246" h="132461">
                  <a:moveTo>
                    <a:pt x="552958" y="75184"/>
                  </a:moveTo>
                  <a:cubicBezTo>
                    <a:pt x="499872" y="32639"/>
                    <a:pt x="398399" y="4064"/>
                    <a:pt x="292989" y="2032"/>
                  </a:cubicBezTo>
                  <a:cubicBezTo>
                    <a:pt x="187579" y="0"/>
                    <a:pt x="81407" y="24511"/>
                    <a:pt x="20828" y="64770"/>
                  </a:cubicBezTo>
                  <a:cubicBezTo>
                    <a:pt x="0" y="78740"/>
                    <a:pt x="381" y="98806"/>
                    <a:pt x="21971" y="112522"/>
                  </a:cubicBezTo>
                  <a:cubicBezTo>
                    <a:pt x="43561" y="126238"/>
                    <a:pt x="84455" y="132461"/>
                    <a:pt x="119126" y="127381"/>
                  </a:cubicBezTo>
                  <a:cubicBezTo>
                    <a:pt x="233045" y="110617"/>
                    <a:pt x="357505" y="109982"/>
                    <a:pt x="472186" y="125476"/>
                  </a:cubicBezTo>
                  <a:cubicBezTo>
                    <a:pt x="502412" y="129540"/>
                    <a:pt x="537718" y="123317"/>
                    <a:pt x="554482" y="110871"/>
                  </a:cubicBezTo>
                  <a:cubicBezTo>
                    <a:pt x="571246" y="98425"/>
                    <a:pt x="562737" y="83058"/>
                    <a:pt x="552958" y="75184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345440" y="1412113"/>
              <a:ext cx="235204" cy="303530"/>
            </a:xfrm>
            <a:custGeom>
              <a:avLst/>
              <a:gdLst/>
              <a:ahLst/>
              <a:cxnLst/>
              <a:rect l="l" t="t" r="r" b="b"/>
              <a:pathLst>
                <a:path w="235204" h="303530">
                  <a:moveTo>
                    <a:pt x="163957" y="128905"/>
                  </a:moveTo>
                  <a:cubicBezTo>
                    <a:pt x="204597" y="75057"/>
                    <a:pt x="109982" y="0"/>
                    <a:pt x="54991" y="39243"/>
                  </a:cubicBezTo>
                  <a:cubicBezTo>
                    <a:pt x="0" y="78486"/>
                    <a:pt x="8636" y="168656"/>
                    <a:pt x="54737" y="218059"/>
                  </a:cubicBezTo>
                  <a:cubicBezTo>
                    <a:pt x="100838" y="267462"/>
                    <a:pt x="169799" y="286639"/>
                    <a:pt x="235204" y="303530"/>
                  </a:cubicBezTo>
                  <a:cubicBezTo>
                    <a:pt x="211963" y="235966"/>
                    <a:pt x="188722" y="168529"/>
                    <a:pt x="163957" y="128905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2080260" y="1412113"/>
              <a:ext cx="235204" cy="303530"/>
            </a:xfrm>
            <a:custGeom>
              <a:avLst/>
              <a:gdLst/>
              <a:ahLst/>
              <a:cxnLst/>
              <a:rect l="l" t="t" r="r" b="b"/>
              <a:pathLst>
                <a:path w="235204" h="303530">
                  <a:moveTo>
                    <a:pt x="71247" y="128905"/>
                  </a:moveTo>
                  <a:cubicBezTo>
                    <a:pt x="30607" y="75057"/>
                    <a:pt x="125222" y="0"/>
                    <a:pt x="180213" y="39243"/>
                  </a:cubicBezTo>
                  <a:cubicBezTo>
                    <a:pt x="235204" y="78486"/>
                    <a:pt x="226568" y="168656"/>
                    <a:pt x="180467" y="218059"/>
                  </a:cubicBezTo>
                  <a:cubicBezTo>
                    <a:pt x="134366" y="267462"/>
                    <a:pt x="65405" y="286639"/>
                    <a:pt x="0" y="303530"/>
                  </a:cubicBezTo>
                  <a:cubicBezTo>
                    <a:pt x="23241" y="235966"/>
                    <a:pt x="46482" y="168529"/>
                    <a:pt x="71247" y="128905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713105" y="969518"/>
              <a:ext cx="485902" cy="224790"/>
            </a:xfrm>
            <a:custGeom>
              <a:avLst/>
              <a:gdLst/>
              <a:ahLst/>
              <a:cxnLst/>
              <a:rect l="l" t="t" r="r" b="b"/>
              <a:pathLst>
                <a:path w="485902" h="224790">
                  <a:moveTo>
                    <a:pt x="261239" y="16764"/>
                  </a:moveTo>
                  <a:cubicBezTo>
                    <a:pt x="153543" y="44069"/>
                    <a:pt x="38227" y="116205"/>
                    <a:pt x="0" y="224790"/>
                  </a:cubicBezTo>
                  <a:cubicBezTo>
                    <a:pt x="26670" y="178181"/>
                    <a:pt x="111633" y="142367"/>
                    <a:pt x="141859" y="129667"/>
                  </a:cubicBezTo>
                  <a:cubicBezTo>
                    <a:pt x="220726" y="99822"/>
                    <a:pt x="329311" y="54737"/>
                    <a:pt x="430784" y="44323"/>
                  </a:cubicBezTo>
                  <a:cubicBezTo>
                    <a:pt x="449072" y="41783"/>
                    <a:pt x="467487" y="39624"/>
                    <a:pt x="485902" y="37338"/>
                  </a:cubicBezTo>
                  <a:cubicBezTo>
                    <a:pt x="414147" y="12446"/>
                    <a:pt x="336296" y="0"/>
                    <a:pt x="261239" y="16764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970915" y="2039239"/>
              <a:ext cx="744347" cy="664591"/>
            </a:xfrm>
            <a:custGeom>
              <a:avLst/>
              <a:gdLst/>
              <a:ahLst/>
              <a:cxnLst/>
              <a:rect l="l" t="t" r="r" b="b"/>
              <a:pathLst>
                <a:path w="744347" h="664591">
                  <a:moveTo>
                    <a:pt x="100330" y="96393"/>
                  </a:moveTo>
                  <a:cubicBezTo>
                    <a:pt x="138303" y="152908"/>
                    <a:pt x="149733" y="226441"/>
                    <a:pt x="130683" y="291719"/>
                  </a:cubicBezTo>
                  <a:cubicBezTo>
                    <a:pt x="111633" y="356997"/>
                    <a:pt x="62484" y="412877"/>
                    <a:pt x="0" y="440055"/>
                  </a:cubicBezTo>
                  <a:cubicBezTo>
                    <a:pt x="67564" y="574421"/>
                    <a:pt x="215265" y="664591"/>
                    <a:pt x="365633" y="663321"/>
                  </a:cubicBezTo>
                  <a:cubicBezTo>
                    <a:pt x="516001" y="662051"/>
                    <a:pt x="678942" y="566928"/>
                    <a:pt x="744347" y="431419"/>
                  </a:cubicBezTo>
                  <a:cubicBezTo>
                    <a:pt x="688340" y="433451"/>
                    <a:pt x="623570" y="387477"/>
                    <a:pt x="607314" y="333756"/>
                  </a:cubicBezTo>
                  <a:cubicBezTo>
                    <a:pt x="591058" y="280035"/>
                    <a:pt x="599313" y="222377"/>
                    <a:pt x="608330" y="167005"/>
                  </a:cubicBezTo>
                  <a:cubicBezTo>
                    <a:pt x="617347" y="111633"/>
                    <a:pt x="627126" y="54483"/>
                    <a:pt x="613664" y="0"/>
                  </a:cubicBezTo>
                </a:path>
              </a:pathLst>
            </a:custGeom>
            <a:solidFill>
              <a:srgbClr val="F7EAE7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265301" y="1420749"/>
              <a:ext cx="162560" cy="99568"/>
            </a:xfrm>
            <a:custGeom>
              <a:avLst/>
              <a:gdLst/>
              <a:ahLst/>
              <a:cxnLst/>
              <a:rect l="l" t="t" r="r" b="b"/>
              <a:pathLst>
                <a:path w="162560" h="99568">
                  <a:moveTo>
                    <a:pt x="0" y="99568"/>
                  </a:moveTo>
                  <a:cubicBezTo>
                    <a:pt x="0" y="99568"/>
                    <a:pt x="74422" y="0"/>
                    <a:pt x="162560" y="97790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803910" y="2456815"/>
              <a:ext cx="1054989" cy="395224"/>
            </a:xfrm>
            <a:custGeom>
              <a:avLst/>
              <a:gdLst/>
              <a:ahLst/>
              <a:cxnLst/>
              <a:rect l="l" t="t" r="r" b="b"/>
              <a:pathLst>
                <a:path w="1054989" h="395224">
                  <a:moveTo>
                    <a:pt x="167132" y="22479"/>
                  </a:moveTo>
                  <a:cubicBezTo>
                    <a:pt x="232156" y="141097"/>
                    <a:pt x="360299" y="216154"/>
                    <a:pt x="495173" y="225933"/>
                  </a:cubicBezTo>
                  <a:cubicBezTo>
                    <a:pt x="630047" y="235712"/>
                    <a:pt x="768096" y="173101"/>
                    <a:pt x="849503" y="65151"/>
                  </a:cubicBezTo>
                  <a:cubicBezTo>
                    <a:pt x="864362" y="45466"/>
                    <a:pt x="879348" y="22860"/>
                    <a:pt x="902970" y="15748"/>
                  </a:cubicBezTo>
                  <a:cubicBezTo>
                    <a:pt x="954659" y="0"/>
                    <a:pt x="1025017" y="48768"/>
                    <a:pt x="1054989" y="66675"/>
                  </a:cubicBezTo>
                  <a:cubicBezTo>
                    <a:pt x="986663" y="191897"/>
                    <a:pt x="866394" y="297434"/>
                    <a:pt x="732409" y="346329"/>
                  </a:cubicBezTo>
                  <a:cubicBezTo>
                    <a:pt x="598424" y="395224"/>
                    <a:pt x="446659" y="393700"/>
                    <a:pt x="313690" y="342011"/>
                  </a:cubicBezTo>
                  <a:cubicBezTo>
                    <a:pt x="242189" y="314198"/>
                    <a:pt x="176784" y="272796"/>
                    <a:pt x="115316" y="226822"/>
                  </a:cubicBezTo>
                  <a:cubicBezTo>
                    <a:pt x="85090" y="204216"/>
                    <a:pt x="55118" y="179832"/>
                    <a:pt x="35560" y="147701"/>
                  </a:cubicBezTo>
                  <a:cubicBezTo>
                    <a:pt x="16002" y="115570"/>
                    <a:pt x="0" y="109728"/>
                    <a:pt x="16510" y="75819"/>
                  </a:cubicBezTo>
                  <a:cubicBezTo>
                    <a:pt x="61468" y="64770"/>
                    <a:pt x="119634" y="31623"/>
                    <a:pt x="167005" y="22479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669417" y="1440434"/>
              <a:ext cx="312674" cy="312674"/>
            </a:xfrm>
            <a:custGeom>
              <a:avLst/>
              <a:gdLst/>
              <a:ahLst/>
              <a:cxnLst/>
              <a:rect l="l" t="t" r="r" b="b"/>
              <a:pathLst>
                <a:path w="312674" h="312674">
                  <a:moveTo>
                    <a:pt x="0" y="156337"/>
                  </a:moveTo>
                  <a:cubicBezTo>
                    <a:pt x="0" y="69977"/>
                    <a:pt x="69977" y="0"/>
                    <a:pt x="156337" y="0"/>
                  </a:cubicBezTo>
                  <a:cubicBezTo>
                    <a:pt x="242697" y="0"/>
                    <a:pt x="312674" y="69977"/>
                    <a:pt x="312674" y="156337"/>
                  </a:cubicBezTo>
                  <a:cubicBezTo>
                    <a:pt x="312674" y="242697"/>
                    <a:pt x="242697" y="312674"/>
                    <a:pt x="156337" y="312674"/>
                  </a:cubicBezTo>
                  <a:cubicBezTo>
                    <a:pt x="69977" y="312674"/>
                    <a:pt x="0" y="242697"/>
                    <a:pt x="0" y="156337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705483" y="1440434"/>
              <a:ext cx="312674" cy="312674"/>
            </a:xfrm>
            <a:custGeom>
              <a:avLst/>
              <a:gdLst/>
              <a:ahLst/>
              <a:cxnLst/>
              <a:rect l="l" t="t" r="r" b="b"/>
              <a:pathLst>
                <a:path w="312674" h="312674">
                  <a:moveTo>
                    <a:pt x="0" y="156337"/>
                  </a:moveTo>
                  <a:cubicBezTo>
                    <a:pt x="0" y="69977"/>
                    <a:pt x="69977" y="0"/>
                    <a:pt x="156337" y="0"/>
                  </a:cubicBezTo>
                  <a:cubicBezTo>
                    <a:pt x="242697" y="0"/>
                    <a:pt x="312674" y="69977"/>
                    <a:pt x="312674" y="156337"/>
                  </a:cubicBezTo>
                  <a:cubicBezTo>
                    <a:pt x="312674" y="242697"/>
                    <a:pt x="242697" y="312674"/>
                    <a:pt x="156337" y="312674"/>
                  </a:cubicBezTo>
                  <a:cubicBezTo>
                    <a:pt x="69977" y="312674"/>
                    <a:pt x="0" y="242697"/>
                    <a:pt x="0" y="156337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781558" y="1122426"/>
              <a:ext cx="428752" cy="300355"/>
            </a:xfrm>
            <a:custGeom>
              <a:avLst/>
              <a:gdLst/>
              <a:ahLst/>
              <a:cxnLst/>
              <a:rect l="l" t="t" r="r" b="b"/>
              <a:pathLst>
                <a:path w="428752" h="300355">
                  <a:moveTo>
                    <a:pt x="0" y="94488"/>
                  </a:moveTo>
                  <a:lnTo>
                    <a:pt x="382397" y="0"/>
                  </a:lnTo>
                  <a:cubicBezTo>
                    <a:pt x="382397" y="0"/>
                    <a:pt x="428752" y="202311"/>
                    <a:pt x="230632" y="251333"/>
                  </a:cubicBezTo>
                  <a:cubicBezTo>
                    <a:pt x="32512" y="300355"/>
                    <a:pt x="0" y="94488"/>
                    <a:pt x="0" y="94488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884428" y="1146302"/>
              <a:ext cx="200914" cy="140589"/>
            </a:xfrm>
            <a:custGeom>
              <a:avLst/>
              <a:gdLst/>
              <a:ahLst/>
              <a:cxnLst/>
              <a:rect l="l" t="t" r="r" b="b"/>
              <a:pathLst>
                <a:path w="200914" h="140589">
                  <a:moveTo>
                    <a:pt x="0" y="44323"/>
                  </a:moveTo>
                  <a:lnTo>
                    <a:pt x="179197" y="0"/>
                  </a:lnTo>
                  <a:cubicBezTo>
                    <a:pt x="179197" y="0"/>
                    <a:pt x="200914" y="94869"/>
                    <a:pt x="108077" y="117729"/>
                  </a:cubicBezTo>
                  <a:cubicBezTo>
                    <a:pt x="15240" y="140589"/>
                    <a:pt x="0" y="44196"/>
                    <a:pt x="0" y="44196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1492250" y="971296"/>
              <a:ext cx="485902" cy="224663"/>
            </a:xfrm>
            <a:custGeom>
              <a:avLst/>
              <a:gdLst/>
              <a:ahLst/>
              <a:cxnLst/>
              <a:rect l="l" t="t" r="r" b="b"/>
              <a:pathLst>
                <a:path w="485902" h="224663">
                  <a:moveTo>
                    <a:pt x="224663" y="16637"/>
                  </a:moveTo>
                  <a:cubicBezTo>
                    <a:pt x="332359" y="43942"/>
                    <a:pt x="447675" y="116078"/>
                    <a:pt x="485902" y="224663"/>
                  </a:cubicBezTo>
                  <a:cubicBezTo>
                    <a:pt x="459232" y="178054"/>
                    <a:pt x="374269" y="142240"/>
                    <a:pt x="344043" y="129667"/>
                  </a:cubicBezTo>
                  <a:cubicBezTo>
                    <a:pt x="265176" y="99822"/>
                    <a:pt x="156591" y="54737"/>
                    <a:pt x="55118" y="44323"/>
                  </a:cubicBezTo>
                  <a:cubicBezTo>
                    <a:pt x="36830" y="41783"/>
                    <a:pt x="18415" y="39624"/>
                    <a:pt x="0" y="37338"/>
                  </a:cubicBezTo>
                  <a:cubicBezTo>
                    <a:pt x="71755" y="12446"/>
                    <a:pt x="149606" y="0"/>
                    <a:pt x="224663" y="16764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1488567" y="1111377"/>
              <a:ext cx="428752" cy="300355"/>
            </a:xfrm>
            <a:custGeom>
              <a:avLst/>
              <a:gdLst/>
              <a:ahLst/>
              <a:cxnLst/>
              <a:rect l="l" t="t" r="r" b="b"/>
              <a:pathLst>
                <a:path w="428752" h="300355">
                  <a:moveTo>
                    <a:pt x="428752" y="94488"/>
                  </a:moveTo>
                  <a:lnTo>
                    <a:pt x="46355" y="0"/>
                  </a:lnTo>
                  <a:cubicBezTo>
                    <a:pt x="46355" y="0"/>
                    <a:pt x="0" y="202311"/>
                    <a:pt x="198120" y="251333"/>
                  </a:cubicBezTo>
                  <a:cubicBezTo>
                    <a:pt x="396240" y="300355"/>
                    <a:pt x="428752" y="94488"/>
                    <a:pt x="428752" y="94488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1613535" y="1135253"/>
              <a:ext cx="200914" cy="140589"/>
            </a:xfrm>
            <a:custGeom>
              <a:avLst/>
              <a:gdLst/>
              <a:ahLst/>
              <a:cxnLst/>
              <a:rect l="l" t="t" r="r" b="b"/>
              <a:pathLst>
                <a:path w="200914" h="140589">
                  <a:moveTo>
                    <a:pt x="200914" y="44323"/>
                  </a:moveTo>
                  <a:lnTo>
                    <a:pt x="21717" y="0"/>
                  </a:lnTo>
                  <a:cubicBezTo>
                    <a:pt x="21717" y="0"/>
                    <a:pt x="0" y="94869"/>
                    <a:pt x="92837" y="117729"/>
                  </a:cubicBezTo>
                  <a:cubicBezTo>
                    <a:pt x="185674" y="140589"/>
                    <a:pt x="200914" y="44196"/>
                    <a:pt x="200914" y="44196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369316" y="0"/>
              <a:ext cx="2007235" cy="1349502"/>
            </a:xfrm>
            <a:custGeom>
              <a:avLst/>
              <a:gdLst/>
              <a:ahLst/>
              <a:cxnLst/>
              <a:rect l="l" t="t" r="r" b="b"/>
              <a:pathLst>
                <a:path w="2007235" h="1349502">
                  <a:moveTo>
                    <a:pt x="596138" y="508762"/>
                  </a:moveTo>
                  <a:cubicBezTo>
                    <a:pt x="453136" y="782447"/>
                    <a:pt x="310134" y="1056132"/>
                    <a:pt x="167259" y="1329817"/>
                  </a:cubicBezTo>
                  <a:cubicBezTo>
                    <a:pt x="148209" y="1295400"/>
                    <a:pt x="84963" y="1306068"/>
                    <a:pt x="78105" y="1344803"/>
                  </a:cubicBezTo>
                  <a:cubicBezTo>
                    <a:pt x="38989" y="1131824"/>
                    <a:pt x="0" y="912114"/>
                    <a:pt x="46482" y="700659"/>
                  </a:cubicBezTo>
                  <a:cubicBezTo>
                    <a:pt x="92964" y="489204"/>
                    <a:pt x="247396" y="286004"/>
                    <a:pt x="461137" y="251333"/>
                  </a:cubicBezTo>
                  <a:cubicBezTo>
                    <a:pt x="765302" y="12827"/>
                    <a:pt x="1226439" y="0"/>
                    <a:pt x="1543431" y="221234"/>
                  </a:cubicBezTo>
                  <a:cubicBezTo>
                    <a:pt x="1860423" y="442468"/>
                    <a:pt x="2007235" y="879856"/>
                    <a:pt x="1888109" y="1247648"/>
                  </a:cubicBezTo>
                  <a:cubicBezTo>
                    <a:pt x="1868424" y="1308354"/>
                    <a:pt x="1800987" y="1349502"/>
                    <a:pt x="1737995" y="1339088"/>
                  </a:cubicBezTo>
                  <a:cubicBezTo>
                    <a:pt x="1733550" y="1268730"/>
                    <a:pt x="1713992" y="1129538"/>
                    <a:pt x="1709547" y="1059053"/>
                  </a:cubicBezTo>
                  <a:cubicBezTo>
                    <a:pt x="927227" y="967486"/>
                    <a:pt x="809625" y="697230"/>
                    <a:pt x="596138" y="508762"/>
                  </a:cubicBezTo>
                </a:path>
              </a:pathLst>
            </a:custGeom>
            <a:solidFill>
              <a:srgbClr val="EEBF2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832104" y="1250442"/>
              <a:ext cx="389890" cy="202946"/>
            </a:xfrm>
            <a:custGeom>
              <a:avLst/>
              <a:gdLst/>
              <a:ahLst/>
              <a:cxnLst/>
              <a:rect l="l" t="t" r="r" b="b"/>
              <a:pathLst>
                <a:path w="389890" h="202946">
                  <a:moveTo>
                    <a:pt x="223393" y="156972"/>
                  </a:moveTo>
                  <a:cubicBezTo>
                    <a:pt x="153035" y="189611"/>
                    <a:pt x="66675" y="185039"/>
                    <a:pt x="0" y="145288"/>
                  </a:cubicBezTo>
                  <a:cubicBezTo>
                    <a:pt x="54356" y="186309"/>
                    <a:pt x="126238" y="202946"/>
                    <a:pt x="193040" y="190119"/>
                  </a:cubicBezTo>
                  <a:cubicBezTo>
                    <a:pt x="259842" y="177292"/>
                    <a:pt x="320421" y="135001"/>
                    <a:pt x="355600" y="76708"/>
                  </a:cubicBezTo>
                  <a:cubicBezTo>
                    <a:pt x="363474" y="63754"/>
                    <a:pt x="389890" y="17526"/>
                    <a:pt x="367411" y="8255"/>
                  </a:cubicBezTo>
                  <a:cubicBezTo>
                    <a:pt x="347091" y="0"/>
                    <a:pt x="339217" y="41910"/>
                    <a:pt x="332359" y="54229"/>
                  </a:cubicBezTo>
                  <a:cubicBezTo>
                    <a:pt x="307848" y="98679"/>
                    <a:pt x="269367" y="135509"/>
                    <a:pt x="223266" y="156972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486281" y="1243965"/>
              <a:ext cx="389890" cy="202946"/>
            </a:xfrm>
            <a:custGeom>
              <a:avLst/>
              <a:gdLst/>
              <a:ahLst/>
              <a:cxnLst/>
              <a:rect l="l" t="t" r="r" b="b"/>
              <a:pathLst>
                <a:path w="389890" h="202946">
                  <a:moveTo>
                    <a:pt x="166497" y="156972"/>
                  </a:moveTo>
                  <a:cubicBezTo>
                    <a:pt x="236855" y="189611"/>
                    <a:pt x="323215" y="185039"/>
                    <a:pt x="389890" y="145288"/>
                  </a:cubicBezTo>
                  <a:cubicBezTo>
                    <a:pt x="335534" y="186309"/>
                    <a:pt x="263652" y="202946"/>
                    <a:pt x="196850" y="190119"/>
                  </a:cubicBezTo>
                  <a:cubicBezTo>
                    <a:pt x="130048" y="177292"/>
                    <a:pt x="69469" y="135001"/>
                    <a:pt x="34290" y="76708"/>
                  </a:cubicBezTo>
                  <a:cubicBezTo>
                    <a:pt x="26543" y="63754"/>
                    <a:pt x="0" y="17526"/>
                    <a:pt x="22479" y="8255"/>
                  </a:cubicBezTo>
                  <a:cubicBezTo>
                    <a:pt x="42799" y="0"/>
                    <a:pt x="50673" y="41910"/>
                    <a:pt x="57531" y="54229"/>
                  </a:cubicBezTo>
                  <a:cubicBezTo>
                    <a:pt x="82042" y="98679"/>
                    <a:pt x="120523" y="135509"/>
                    <a:pt x="166624" y="156972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1224661" y="1839087"/>
              <a:ext cx="251587" cy="66040"/>
            </a:xfrm>
            <a:custGeom>
              <a:avLst/>
              <a:gdLst/>
              <a:ahLst/>
              <a:cxnLst/>
              <a:rect l="l" t="t" r="r" b="b"/>
              <a:pathLst>
                <a:path w="251587" h="66040">
                  <a:moveTo>
                    <a:pt x="16002" y="25273"/>
                  </a:moveTo>
                  <a:cubicBezTo>
                    <a:pt x="24765" y="13970"/>
                    <a:pt x="41021" y="5207"/>
                    <a:pt x="59563" y="3302"/>
                  </a:cubicBezTo>
                  <a:cubicBezTo>
                    <a:pt x="78105" y="1397"/>
                    <a:pt x="98552" y="7239"/>
                    <a:pt x="107823" y="18288"/>
                  </a:cubicBezTo>
                  <a:cubicBezTo>
                    <a:pt x="132207" y="3937"/>
                    <a:pt x="168910" y="0"/>
                    <a:pt x="198755" y="8509"/>
                  </a:cubicBezTo>
                  <a:cubicBezTo>
                    <a:pt x="228600" y="17018"/>
                    <a:pt x="249809" y="37592"/>
                    <a:pt x="251587" y="59563"/>
                  </a:cubicBezTo>
                  <a:cubicBezTo>
                    <a:pt x="251333" y="56007"/>
                    <a:pt x="137160" y="56642"/>
                    <a:pt x="126365" y="56896"/>
                  </a:cubicBezTo>
                  <a:cubicBezTo>
                    <a:pt x="105156" y="57277"/>
                    <a:pt x="83947" y="58039"/>
                    <a:pt x="62865" y="59182"/>
                  </a:cubicBezTo>
                  <a:cubicBezTo>
                    <a:pt x="50673" y="59817"/>
                    <a:pt x="21082" y="66040"/>
                    <a:pt x="11430" y="59563"/>
                  </a:cubicBezTo>
                  <a:cubicBezTo>
                    <a:pt x="0" y="51943"/>
                    <a:pt x="10033" y="33020"/>
                    <a:pt x="16129" y="25273"/>
                  </a:cubicBezTo>
                </a:path>
              </a:pathLst>
            </a:custGeom>
            <a:solidFill>
              <a:srgbClr val="D24728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47" name="Freeform 47"/>
          <p:cNvSpPr/>
          <p:nvPr/>
        </p:nvSpPr>
        <p:spPr>
          <a:xfrm>
            <a:off x="11029344" y="1530064"/>
            <a:ext cx="1901320" cy="2579068"/>
          </a:xfrm>
          <a:custGeom>
            <a:avLst/>
            <a:gdLst/>
            <a:ahLst/>
            <a:cxnLst/>
            <a:rect l="l" t="t" r="r" b="b"/>
            <a:pathLst>
              <a:path w="1901320" h="2579068">
                <a:moveTo>
                  <a:pt x="0" y="0"/>
                </a:moveTo>
                <a:lnTo>
                  <a:pt x="1901320" y="0"/>
                </a:lnTo>
                <a:lnTo>
                  <a:pt x="1901320" y="2579068"/>
                </a:lnTo>
                <a:lnTo>
                  <a:pt x="0" y="25790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8" name="Group 48"/>
          <p:cNvGrpSpPr>
            <a:grpSpLocks noChangeAspect="1"/>
          </p:cNvGrpSpPr>
          <p:nvPr/>
        </p:nvGrpSpPr>
        <p:grpSpPr>
          <a:xfrm>
            <a:off x="5761740" y="6090094"/>
            <a:ext cx="1902417" cy="2672000"/>
            <a:chOff x="0" y="0"/>
            <a:chExt cx="2670137" cy="3750285"/>
          </a:xfrm>
        </p:grpSpPr>
        <p:sp>
          <p:nvSpPr>
            <p:cNvPr id="49" name="Freeform 49"/>
            <p:cNvSpPr/>
            <p:nvPr/>
          </p:nvSpPr>
          <p:spPr>
            <a:xfrm>
              <a:off x="46863" y="2470531"/>
              <a:ext cx="2568702" cy="1228725"/>
            </a:xfrm>
            <a:custGeom>
              <a:avLst/>
              <a:gdLst/>
              <a:ahLst/>
              <a:cxnLst/>
              <a:rect l="l" t="t" r="r" b="b"/>
              <a:pathLst>
                <a:path w="2568702" h="1228725">
                  <a:moveTo>
                    <a:pt x="927608" y="7112"/>
                  </a:moveTo>
                  <a:cubicBezTo>
                    <a:pt x="978789" y="152527"/>
                    <a:pt x="1120902" y="236982"/>
                    <a:pt x="1274699" y="226695"/>
                  </a:cubicBezTo>
                  <a:cubicBezTo>
                    <a:pt x="1428496" y="216408"/>
                    <a:pt x="1568069" y="122301"/>
                    <a:pt x="1661922" y="0"/>
                  </a:cubicBezTo>
                  <a:cubicBezTo>
                    <a:pt x="1874647" y="72009"/>
                    <a:pt x="2095119" y="151130"/>
                    <a:pt x="2250821" y="313055"/>
                  </a:cubicBezTo>
                  <a:cubicBezTo>
                    <a:pt x="2412746" y="481584"/>
                    <a:pt x="2481961" y="716153"/>
                    <a:pt x="2545715" y="941070"/>
                  </a:cubicBezTo>
                  <a:cubicBezTo>
                    <a:pt x="2557399" y="982345"/>
                    <a:pt x="2568702" y="1028573"/>
                    <a:pt x="2548763" y="1066546"/>
                  </a:cubicBezTo>
                  <a:cubicBezTo>
                    <a:pt x="2528697" y="1104900"/>
                    <a:pt x="2483612" y="1121791"/>
                    <a:pt x="2441956" y="1133729"/>
                  </a:cubicBezTo>
                  <a:cubicBezTo>
                    <a:pt x="2114042" y="1228725"/>
                    <a:pt x="1766316" y="1219962"/>
                    <a:pt x="1425067" y="1210564"/>
                  </a:cubicBezTo>
                  <a:cubicBezTo>
                    <a:pt x="1186180" y="1203960"/>
                    <a:pt x="947293" y="1197356"/>
                    <a:pt x="708279" y="1190752"/>
                  </a:cubicBezTo>
                  <a:cubicBezTo>
                    <a:pt x="559562" y="1186688"/>
                    <a:pt x="410972" y="1182497"/>
                    <a:pt x="262255" y="1178433"/>
                  </a:cubicBezTo>
                  <a:cubicBezTo>
                    <a:pt x="177165" y="1176147"/>
                    <a:pt x="76962" y="1165098"/>
                    <a:pt x="34798" y="1091184"/>
                  </a:cubicBezTo>
                  <a:cubicBezTo>
                    <a:pt x="0" y="1030224"/>
                    <a:pt x="21717" y="954024"/>
                    <a:pt x="44196" y="887603"/>
                  </a:cubicBezTo>
                  <a:cubicBezTo>
                    <a:pt x="117729" y="670052"/>
                    <a:pt x="196850" y="443484"/>
                    <a:pt x="363220" y="285242"/>
                  </a:cubicBezTo>
                  <a:cubicBezTo>
                    <a:pt x="512699" y="143002"/>
                    <a:pt x="736092" y="76454"/>
                    <a:pt x="927608" y="7112"/>
                  </a:cubicBezTo>
                </a:path>
              </a:pathLst>
            </a:custGeom>
            <a:solidFill>
              <a:srgbClr val="7884C4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264033" y="360299"/>
              <a:ext cx="2153539" cy="1837944"/>
            </a:xfrm>
            <a:custGeom>
              <a:avLst/>
              <a:gdLst/>
              <a:ahLst/>
              <a:cxnLst/>
              <a:rect l="l" t="t" r="r" b="b"/>
              <a:pathLst>
                <a:path w="2153539" h="1837944">
                  <a:moveTo>
                    <a:pt x="313436" y="965708"/>
                  </a:moveTo>
                  <a:cubicBezTo>
                    <a:pt x="169672" y="917956"/>
                    <a:pt x="0" y="1057910"/>
                    <a:pt x="19558" y="1208151"/>
                  </a:cubicBezTo>
                  <a:cubicBezTo>
                    <a:pt x="39116" y="1358392"/>
                    <a:pt x="239141" y="1450086"/>
                    <a:pt x="365760" y="1367028"/>
                  </a:cubicBezTo>
                  <a:cubicBezTo>
                    <a:pt x="478282" y="1637411"/>
                    <a:pt x="759968" y="1828546"/>
                    <a:pt x="1052830" y="1833245"/>
                  </a:cubicBezTo>
                  <a:cubicBezTo>
                    <a:pt x="1345692" y="1837944"/>
                    <a:pt x="1633347" y="1655953"/>
                    <a:pt x="1754505" y="1389253"/>
                  </a:cubicBezTo>
                  <a:cubicBezTo>
                    <a:pt x="1883537" y="1475613"/>
                    <a:pt x="2088515" y="1392555"/>
                    <a:pt x="2121027" y="1240790"/>
                  </a:cubicBezTo>
                  <a:cubicBezTo>
                    <a:pt x="2153539" y="1089025"/>
                    <a:pt x="2000758" y="929259"/>
                    <a:pt x="1847596" y="955167"/>
                  </a:cubicBezTo>
                  <a:cubicBezTo>
                    <a:pt x="1927987" y="801751"/>
                    <a:pt x="1786509" y="585343"/>
                    <a:pt x="1613662" y="597535"/>
                  </a:cubicBezTo>
                  <a:cubicBezTo>
                    <a:pt x="1221867" y="625221"/>
                    <a:pt x="827024" y="369062"/>
                    <a:pt x="692658" y="0"/>
                  </a:cubicBezTo>
                  <a:cubicBezTo>
                    <a:pt x="471170" y="259588"/>
                    <a:pt x="307594" y="568325"/>
                    <a:pt x="217297" y="897382"/>
                  </a:cubicBezTo>
                  <a:cubicBezTo>
                    <a:pt x="213487" y="931799"/>
                    <a:pt x="209550" y="966343"/>
                    <a:pt x="313436" y="965708"/>
                  </a:cubicBezTo>
                </a:path>
              </a:pathLst>
            </a:custGeom>
            <a:solidFill>
              <a:srgbClr val="F7EAE7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345440" y="1412113"/>
              <a:ext cx="235204" cy="303530"/>
            </a:xfrm>
            <a:custGeom>
              <a:avLst/>
              <a:gdLst/>
              <a:ahLst/>
              <a:cxnLst/>
              <a:rect l="l" t="t" r="r" b="b"/>
              <a:pathLst>
                <a:path w="235204" h="303530">
                  <a:moveTo>
                    <a:pt x="163957" y="128905"/>
                  </a:moveTo>
                  <a:cubicBezTo>
                    <a:pt x="204597" y="75057"/>
                    <a:pt x="109982" y="0"/>
                    <a:pt x="54991" y="39243"/>
                  </a:cubicBezTo>
                  <a:cubicBezTo>
                    <a:pt x="0" y="78486"/>
                    <a:pt x="8636" y="168656"/>
                    <a:pt x="54737" y="218059"/>
                  </a:cubicBezTo>
                  <a:cubicBezTo>
                    <a:pt x="100838" y="267462"/>
                    <a:pt x="169799" y="286639"/>
                    <a:pt x="235204" y="303530"/>
                  </a:cubicBezTo>
                  <a:cubicBezTo>
                    <a:pt x="211963" y="235966"/>
                    <a:pt x="188722" y="168529"/>
                    <a:pt x="163957" y="128905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2080260" y="1412113"/>
              <a:ext cx="235204" cy="303530"/>
            </a:xfrm>
            <a:custGeom>
              <a:avLst/>
              <a:gdLst/>
              <a:ahLst/>
              <a:cxnLst/>
              <a:rect l="l" t="t" r="r" b="b"/>
              <a:pathLst>
                <a:path w="235204" h="303530">
                  <a:moveTo>
                    <a:pt x="71247" y="128905"/>
                  </a:moveTo>
                  <a:cubicBezTo>
                    <a:pt x="30607" y="75057"/>
                    <a:pt x="125222" y="0"/>
                    <a:pt x="180213" y="39243"/>
                  </a:cubicBezTo>
                  <a:cubicBezTo>
                    <a:pt x="235204" y="78486"/>
                    <a:pt x="226568" y="168656"/>
                    <a:pt x="180467" y="218059"/>
                  </a:cubicBezTo>
                  <a:cubicBezTo>
                    <a:pt x="134366" y="267462"/>
                    <a:pt x="65405" y="286639"/>
                    <a:pt x="0" y="303530"/>
                  </a:cubicBezTo>
                  <a:cubicBezTo>
                    <a:pt x="23241" y="235966"/>
                    <a:pt x="46482" y="168529"/>
                    <a:pt x="71247" y="128905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712470" y="838454"/>
              <a:ext cx="516890" cy="138049"/>
            </a:xfrm>
            <a:custGeom>
              <a:avLst/>
              <a:gdLst/>
              <a:ahLst/>
              <a:cxnLst/>
              <a:rect l="l" t="t" r="r" b="b"/>
              <a:pathLst>
                <a:path w="516890" h="138049">
                  <a:moveTo>
                    <a:pt x="304038" y="0"/>
                  </a:moveTo>
                  <a:cubicBezTo>
                    <a:pt x="193040" y="254"/>
                    <a:pt x="63627" y="42037"/>
                    <a:pt x="0" y="138049"/>
                  </a:cubicBezTo>
                  <a:cubicBezTo>
                    <a:pt x="37211" y="99314"/>
                    <a:pt x="128397" y="85217"/>
                    <a:pt x="160655" y="80391"/>
                  </a:cubicBezTo>
                  <a:cubicBezTo>
                    <a:pt x="244475" y="70612"/>
                    <a:pt x="360680" y="53340"/>
                    <a:pt x="461772" y="67945"/>
                  </a:cubicBezTo>
                  <a:cubicBezTo>
                    <a:pt x="480187" y="69977"/>
                    <a:pt x="498602" y="72390"/>
                    <a:pt x="516890" y="74676"/>
                  </a:cubicBezTo>
                  <a:cubicBezTo>
                    <a:pt x="453390" y="33020"/>
                    <a:pt x="380873" y="1905"/>
                    <a:pt x="304038" y="0"/>
                  </a:cubicBezTo>
                </a:path>
              </a:pathLst>
            </a:custGeom>
            <a:solidFill>
              <a:srgbClr val="586C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970915" y="2039239"/>
              <a:ext cx="744347" cy="664591"/>
            </a:xfrm>
            <a:custGeom>
              <a:avLst/>
              <a:gdLst/>
              <a:ahLst/>
              <a:cxnLst/>
              <a:rect l="l" t="t" r="r" b="b"/>
              <a:pathLst>
                <a:path w="744347" h="664591">
                  <a:moveTo>
                    <a:pt x="100330" y="96393"/>
                  </a:moveTo>
                  <a:cubicBezTo>
                    <a:pt x="138303" y="152908"/>
                    <a:pt x="149733" y="226441"/>
                    <a:pt x="130683" y="291719"/>
                  </a:cubicBezTo>
                  <a:cubicBezTo>
                    <a:pt x="111633" y="356997"/>
                    <a:pt x="62484" y="412877"/>
                    <a:pt x="0" y="440055"/>
                  </a:cubicBezTo>
                  <a:cubicBezTo>
                    <a:pt x="67564" y="574421"/>
                    <a:pt x="215265" y="664591"/>
                    <a:pt x="365633" y="663321"/>
                  </a:cubicBezTo>
                  <a:cubicBezTo>
                    <a:pt x="516001" y="662051"/>
                    <a:pt x="678942" y="566928"/>
                    <a:pt x="744347" y="431419"/>
                  </a:cubicBezTo>
                  <a:cubicBezTo>
                    <a:pt x="688340" y="433451"/>
                    <a:pt x="623570" y="387477"/>
                    <a:pt x="607314" y="333756"/>
                  </a:cubicBezTo>
                  <a:cubicBezTo>
                    <a:pt x="591058" y="280035"/>
                    <a:pt x="599313" y="222377"/>
                    <a:pt x="608330" y="167005"/>
                  </a:cubicBezTo>
                  <a:cubicBezTo>
                    <a:pt x="617347" y="111633"/>
                    <a:pt x="627126" y="54483"/>
                    <a:pt x="613664" y="0"/>
                  </a:cubicBezTo>
                </a:path>
              </a:pathLst>
            </a:custGeom>
            <a:solidFill>
              <a:srgbClr val="F7EAE7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1265301" y="1420749"/>
              <a:ext cx="162560" cy="99568"/>
            </a:xfrm>
            <a:custGeom>
              <a:avLst/>
              <a:gdLst/>
              <a:ahLst/>
              <a:cxnLst/>
              <a:rect l="l" t="t" r="r" b="b"/>
              <a:pathLst>
                <a:path w="162560" h="99568">
                  <a:moveTo>
                    <a:pt x="0" y="99568"/>
                  </a:moveTo>
                  <a:cubicBezTo>
                    <a:pt x="0" y="99568"/>
                    <a:pt x="74422" y="0"/>
                    <a:pt x="162560" y="97790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803910" y="2456815"/>
              <a:ext cx="1054989" cy="395224"/>
            </a:xfrm>
            <a:custGeom>
              <a:avLst/>
              <a:gdLst/>
              <a:ahLst/>
              <a:cxnLst/>
              <a:rect l="l" t="t" r="r" b="b"/>
              <a:pathLst>
                <a:path w="1054989" h="395224">
                  <a:moveTo>
                    <a:pt x="167132" y="22479"/>
                  </a:moveTo>
                  <a:cubicBezTo>
                    <a:pt x="232156" y="141097"/>
                    <a:pt x="360299" y="216154"/>
                    <a:pt x="495173" y="225933"/>
                  </a:cubicBezTo>
                  <a:cubicBezTo>
                    <a:pt x="630047" y="235712"/>
                    <a:pt x="768096" y="173101"/>
                    <a:pt x="849503" y="65151"/>
                  </a:cubicBezTo>
                  <a:cubicBezTo>
                    <a:pt x="864362" y="45466"/>
                    <a:pt x="879348" y="22860"/>
                    <a:pt x="902970" y="15748"/>
                  </a:cubicBezTo>
                  <a:cubicBezTo>
                    <a:pt x="954659" y="0"/>
                    <a:pt x="1025017" y="48768"/>
                    <a:pt x="1054989" y="66675"/>
                  </a:cubicBezTo>
                  <a:cubicBezTo>
                    <a:pt x="986663" y="191897"/>
                    <a:pt x="866394" y="297434"/>
                    <a:pt x="732409" y="346329"/>
                  </a:cubicBezTo>
                  <a:cubicBezTo>
                    <a:pt x="598424" y="395224"/>
                    <a:pt x="446659" y="393700"/>
                    <a:pt x="313690" y="342011"/>
                  </a:cubicBezTo>
                  <a:cubicBezTo>
                    <a:pt x="242189" y="314198"/>
                    <a:pt x="176784" y="272796"/>
                    <a:pt x="115316" y="226822"/>
                  </a:cubicBezTo>
                  <a:cubicBezTo>
                    <a:pt x="85090" y="204216"/>
                    <a:pt x="55118" y="179832"/>
                    <a:pt x="35560" y="147701"/>
                  </a:cubicBezTo>
                  <a:cubicBezTo>
                    <a:pt x="16002" y="115570"/>
                    <a:pt x="0" y="109728"/>
                    <a:pt x="16510" y="75819"/>
                  </a:cubicBezTo>
                  <a:cubicBezTo>
                    <a:pt x="61468" y="64770"/>
                    <a:pt x="119507" y="31623"/>
                    <a:pt x="167005" y="22479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669417" y="1440307"/>
              <a:ext cx="312674" cy="312674"/>
            </a:xfrm>
            <a:custGeom>
              <a:avLst/>
              <a:gdLst/>
              <a:ahLst/>
              <a:cxnLst/>
              <a:rect l="l" t="t" r="r" b="b"/>
              <a:pathLst>
                <a:path w="312674" h="312674">
                  <a:moveTo>
                    <a:pt x="0" y="156337"/>
                  </a:moveTo>
                  <a:cubicBezTo>
                    <a:pt x="0" y="69977"/>
                    <a:pt x="69977" y="0"/>
                    <a:pt x="156337" y="0"/>
                  </a:cubicBezTo>
                  <a:cubicBezTo>
                    <a:pt x="242697" y="0"/>
                    <a:pt x="312674" y="69977"/>
                    <a:pt x="312674" y="156337"/>
                  </a:cubicBezTo>
                  <a:cubicBezTo>
                    <a:pt x="312674" y="242697"/>
                    <a:pt x="242697" y="312674"/>
                    <a:pt x="156337" y="312674"/>
                  </a:cubicBezTo>
                  <a:cubicBezTo>
                    <a:pt x="69977" y="312674"/>
                    <a:pt x="0" y="242697"/>
                    <a:pt x="0" y="156337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1705483" y="1440307"/>
              <a:ext cx="312674" cy="312674"/>
            </a:xfrm>
            <a:custGeom>
              <a:avLst/>
              <a:gdLst/>
              <a:ahLst/>
              <a:cxnLst/>
              <a:rect l="l" t="t" r="r" b="b"/>
              <a:pathLst>
                <a:path w="312674" h="312674">
                  <a:moveTo>
                    <a:pt x="0" y="156337"/>
                  </a:moveTo>
                  <a:cubicBezTo>
                    <a:pt x="0" y="69977"/>
                    <a:pt x="69977" y="0"/>
                    <a:pt x="156337" y="0"/>
                  </a:cubicBezTo>
                  <a:cubicBezTo>
                    <a:pt x="242697" y="0"/>
                    <a:pt x="312674" y="69977"/>
                    <a:pt x="312674" y="156337"/>
                  </a:cubicBezTo>
                  <a:cubicBezTo>
                    <a:pt x="312674" y="242697"/>
                    <a:pt x="242697" y="312674"/>
                    <a:pt x="156337" y="312674"/>
                  </a:cubicBezTo>
                  <a:cubicBezTo>
                    <a:pt x="69977" y="312674"/>
                    <a:pt x="0" y="242697"/>
                    <a:pt x="0" y="156337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9" name="Freeform 59"/>
            <p:cNvSpPr/>
            <p:nvPr/>
          </p:nvSpPr>
          <p:spPr>
            <a:xfrm>
              <a:off x="819785" y="982853"/>
              <a:ext cx="52705" cy="140589"/>
            </a:xfrm>
            <a:custGeom>
              <a:avLst/>
              <a:gdLst/>
              <a:ahLst/>
              <a:cxnLst/>
              <a:rect l="l" t="t" r="r" b="b"/>
              <a:pathLst>
                <a:path w="52705" h="140589">
                  <a:moveTo>
                    <a:pt x="0" y="122936"/>
                  </a:moveTo>
                  <a:cubicBezTo>
                    <a:pt x="23749" y="91440"/>
                    <a:pt x="30861" y="42164"/>
                    <a:pt x="11049" y="0"/>
                  </a:cubicBezTo>
                  <a:cubicBezTo>
                    <a:pt x="41529" y="35306"/>
                    <a:pt x="52705" y="90297"/>
                    <a:pt x="33782" y="140589"/>
                  </a:cubicBezTo>
                  <a:close/>
                </a:path>
              </a:pathLst>
            </a:custGeom>
            <a:solidFill>
              <a:srgbClr val="586C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922782" y="943229"/>
              <a:ext cx="52705" cy="140589"/>
            </a:xfrm>
            <a:custGeom>
              <a:avLst/>
              <a:gdLst/>
              <a:ahLst/>
              <a:cxnLst/>
              <a:rect l="l" t="t" r="r" b="b"/>
              <a:pathLst>
                <a:path w="52705" h="140589">
                  <a:moveTo>
                    <a:pt x="0" y="122936"/>
                  </a:moveTo>
                  <a:cubicBezTo>
                    <a:pt x="23749" y="91440"/>
                    <a:pt x="30861" y="42164"/>
                    <a:pt x="11049" y="0"/>
                  </a:cubicBezTo>
                  <a:cubicBezTo>
                    <a:pt x="41529" y="35306"/>
                    <a:pt x="52705" y="90297"/>
                    <a:pt x="33782" y="140589"/>
                  </a:cubicBezTo>
                  <a:close/>
                </a:path>
              </a:pathLst>
            </a:custGeom>
            <a:solidFill>
              <a:srgbClr val="586C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1044956" y="943229"/>
              <a:ext cx="52578" cy="140589"/>
            </a:xfrm>
            <a:custGeom>
              <a:avLst/>
              <a:gdLst/>
              <a:ahLst/>
              <a:cxnLst/>
              <a:rect l="l" t="t" r="r" b="b"/>
              <a:pathLst>
                <a:path w="52578" h="140589">
                  <a:moveTo>
                    <a:pt x="0" y="122936"/>
                  </a:moveTo>
                  <a:cubicBezTo>
                    <a:pt x="23749" y="91440"/>
                    <a:pt x="30861" y="42164"/>
                    <a:pt x="10922" y="0"/>
                  </a:cubicBezTo>
                  <a:cubicBezTo>
                    <a:pt x="41529" y="35306"/>
                    <a:pt x="52578" y="90297"/>
                    <a:pt x="33655" y="140589"/>
                  </a:cubicBezTo>
                  <a:close/>
                </a:path>
              </a:pathLst>
            </a:custGeom>
            <a:solidFill>
              <a:srgbClr val="586C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2" name="Freeform 62"/>
            <p:cNvSpPr/>
            <p:nvPr/>
          </p:nvSpPr>
          <p:spPr>
            <a:xfrm>
              <a:off x="779653" y="1049020"/>
              <a:ext cx="404749" cy="292862"/>
            </a:xfrm>
            <a:custGeom>
              <a:avLst/>
              <a:gdLst/>
              <a:ahLst/>
              <a:cxnLst/>
              <a:rect l="l" t="t" r="r" b="b"/>
              <a:pathLst>
                <a:path w="404749" h="292862">
                  <a:moveTo>
                    <a:pt x="404749" y="146431"/>
                  </a:moveTo>
                  <a:cubicBezTo>
                    <a:pt x="404749" y="227330"/>
                    <a:pt x="314198" y="292862"/>
                    <a:pt x="202438" y="292862"/>
                  </a:cubicBezTo>
                  <a:cubicBezTo>
                    <a:pt x="90678" y="292862"/>
                    <a:pt x="0" y="227330"/>
                    <a:pt x="0" y="146431"/>
                  </a:cubicBezTo>
                  <a:cubicBezTo>
                    <a:pt x="0" y="65532"/>
                    <a:pt x="90551" y="0"/>
                    <a:pt x="202438" y="0"/>
                  </a:cubicBezTo>
                  <a:cubicBezTo>
                    <a:pt x="314325" y="0"/>
                    <a:pt x="404749" y="65532"/>
                    <a:pt x="404749" y="14643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850265" y="1106424"/>
              <a:ext cx="246253" cy="178054"/>
            </a:xfrm>
            <a:custGeom>
              <a:avLst/>
              <a:gdLst/>
              <a:ahLst/>
              <a:cxnLst/>
              <a:rect l="l" t="t" r="r" b="b"/>
              <a:pathLst>
                <a:path w="246253" h="178054">
                  <a:moveTo>
                    <a:pt x="246253" y="89027"/>
                  </a:moveTo>
                  <a:cubicBezTo>
                    <a:pt x="246253" y="138176"/>
                    <a:pt x="191135" y="178054"/>
                    <a:pt x="123190" y="178054"/>
                  </a:cubicBezTo>
                  <a:cubicBezTo>
                    <a:pt x="55245" y="178054"/>
                    <a:pt x="0" y="138176"/>
                    <a:pt x="0" y="89027"/>
                  </a:cubicBezTo>
                  <a:cubicBezTo>
                    <a:pt x="0" y="39878"/>
                    <a:pt x="55118" y="0"/>
                    <a:pt x="123063" y="0"/>
                  </a:cubicBezTo>
                  <a:cubicBezTo>
                    <a:pt x="191008" y="0"/>
                    <a:pt x="246126" y="39878"/>
                    <a:pt x="246126" y="89027"/>
                  </a:cubicBezTo>
                </a:path>
              </a:pathLst>
            </a:custGeom>
            <a:solidFill>
              <a:srgbClr val="586C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4" name="Freeform 64"/>
            <p:cNvSpPr/>
            <p:nvPr/>
          </p:nvSpPr>
          <p:spPr>
            <a:xfrm>
              <a:off x="1476248" y="839470"/>
              <a:ext cx="516890" cy="138049"/>
            </a:xfrm>
            <a:custGeom>
              <a:avLst/>
              <a:gdLst/>
              <a:ahLst/>
              <a:cxnLst/>
              <a:rect l="l" t="t" r="r" b="b"/>
              <a:pathLst>
                <a:path w="516890" h="138049">
                  <a:moveTo>
                    <a:pt x="212852" y="0"/>
                  </a:moveTo>
                  <a:cubicBezTo>
                    <a:pt x="323850" y="254"/>
                    <a:pt x="453263" y="42037"/>
                    <a:pt x="516890" y="138049"/>
                  </a:cubicBezTo>
                  <a:cubicBezTo>
                    <a:pt x="479679" y="99314"/>
                    <a:pt x="388493" y="85217"/>
                    <a:pt x="356235" y="80391"/>
                  </a:cubicBezTo>
                  <a:cubicBezTo>
                    <a:pt x="272415" y="70612"/>
                    <a:pt x="156210" y="53340"/>
                    <a:pt x="55118" y="67945"/>
                  </a:cubicBezTo>
                  <a:cubicBezTo>
                    <a:pt x="36703" y="69977"/>
                    <a:pt x="18288" y="72390"/>
                    <a:pt x="0" y="74676"/>
                  </a:cubicBezTo>
                  <a:cubicBezTo>
                    <a:pt x="63500" y="33020"/>
                    <a:pt x="136017" y="1905"/>
                    <a:pt x="212852" y="0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1833372" y="983996"/>
              <a:ext cx="52578" cy="140589"/>
            </a:xfrm>
            <a:custGeom>
              <a:avLst/>
              <a:gdLst/>
              <a:ahLst/>
              <a:cxnLst/>
              <a:rect l="l" t="t" r="r" b="b"/>
              <a:pathLst>
                <a:path w="52578" h="140589">
                  <a:moveTo>
                    <a:pt x="18796" y="140589"/>
                  </a:moveTo>
                  <a:cubicBezTo>
                    <a:pt x="0" y="90297"/>
                    <a:pt x="11049" y="35306"/>
                    <a:pt x="41529" y="0"/>
                  </a:cubicBezTo>
                  <a:cubicBezTo>
                    <a:pt x="21590" y="42164"/>
                    <a:pt x="28829" y="91440"/>
                    <a:pt x="52578" y="122936"/>
                  </a:cubicBezTo>
                  <a:close/>
                </a:path>
              </a:pathLst>
            </a:custGeom>
            <a:solidFill>
              <a:srgbClr val="586C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6" name="Freeform 66"/>
            <p:cNvSpPr/>
            <p:nvPr/>
          </p:nvSpPr>
          <p:spPr>
            <a:xfrm>
              <a:off x="1730375" y="944372"/>
              <a:ext cx="52578" cy="140589"/>
            </a:xfrm>
            <a:custGeom>
              <a:avLst/>
              <a:gdLst/>
              <a:ahLst/>
              <a:cxnLst/>
              <a:rect l="l" t="t" r="r" b="b"/>
              <a:pathLst>
                <a:path w="52578" h="140589">
                  <a:moveTo>
                    <a:pt x="18796" y="140589"/>
                  </a:moveTo>
                  <a:cubicBezTo>
                    <a:pt x="0" y="90297"/>
                    <a:pt x="11049" y="35306"/>
                    <a:pt x="41529" y="0"/>
                  </a:cubicBezTo>
                  <a:cubicBezTo>
                    <a:pt x="21590" y="42164"/>
                    <a:pt x="28829" y="91440"/>
                    <a:pt x="52578" y="122936"/>
                  </a:cubicBezTo>
                  <a:close/>
                </a:path>
              </a:pathLst>
            </a:custGeom>
            <a:solidFill>
              <a:srgbClr val="586C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7" name="Freeform 67"/>
            <p:cNvSpPr/>
            <p:nvPr/>
          </p:nvSpPr>
          <p:spPr>
            <a:xfrm>
              <a:off x="1608201" y="944372"/>
              <a:ext cx="52451" cy="140589"/>
            </a:xfrm>
            <a:custGeom>
              <a:avLst/>
              <a:gdLst/>
              <a:ahLst/>
              <a:cxnLst/>
              <a:rect l="l" t="t" r="r" b="b"/>
              <a:pathLst>
                <a:path w="52451" h="140589">
                  <a:moveTo>
                    <a:pt x="18796" y="140589"/>
                  </a:moveTo>
                  <a:cubicBezTo>
                    <a:pt x="0" y="90297"/>
                    <a:pt x="11049" y="35306"/>
                    <a:pt x="41529" y="0"/>
                  </a:cubicBezTo>
                  <a:cubicBezTo>
                    <a:pt x="21590" y="42164"/>
                    <a:pt x="28829" y="91440"/>
                    <a:pt x="52451" y="122936"/>
                  </a:cubicBezTo>
                  <a:close/>
                </a:path>
              </a:pathLst>
            </a:custGeom>
            <a:solidFill>
              <a:srgbClr val="586C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1521333" y="1050163"/>
              <a:ext cx="404749" cy="292862"/>
            </a:xfrm>
            <a:custGeom>
              <a:avLst/>
              <a:gdLst/>
              <a:ahLst/>
              <a:cxnLst/>
              <a:rect l="l" t="t" r="r" b="b"/>
              <a:pathLst>
                <a:path w="404749" h="292862">
                  <a:moveTo>
                    <a:pt x="0" y="146431"/>
                  </a:moveTo>
                  <a:cubicBezTo>
                    <a:pt x="0" y="227330"/>
                    <a:pt x="90551" y="292862"/>
                    <a:pt x="202311" y="292862"/>
                  </a:cubicBezTo>
                  <a:cubicBezTo>
                    <a:pt x="314071" y="292862"/>
                    <a:pt x="404749" y="227330"/>
                    <a:pt x="404749" y="146431"/>
                  </a:cubicBezTo>
                  <a:cubicBezTo>
                    <a:pt x="404749" y="65532"/>
                    <a:pt x="314198" y="0"/>
                    <a:pt x="202311" y="0"/>
                  </a:cubicBezTo>
                  <a:cubicBezTo>
                    <a:pt x="90424" y="0"/>
                    <a:pt x="0" y="65532"/>
                    <a:pt x="0" y="14643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9" name="Freeform 69"/>
            <p:cNvSpPr/>
            <p:nvPr/>
          </p:nvSpPr>
          <p:spPr>
            <a:xfrm>
              <a:off x="1609217" y="1107567"/>
              <a:ext cx="246126" cy="178054"/>
            </a:xfrm>
            <a:custGeom>
              <a:avLst/>
              <a:gdLst/>
              <a:ahLst/>
              <a:cxnLst/>
              <a:rect l="l" t="t" r="r" b="b"/>
              <a:pathLst>
                <a:path w="246126" h="178054">
                  <a:moveTo>
                    <a:pt x="0" y="89027"/>
                  </a:moveTo>
                  <a:cubicBezTo>
                    <a:pt x="0" y="138176"/>
                    <a:pt x="55118" y="178054"/>
                    <a:pt x="123063" y="178054"/>
                  </a:cubicBezTo>
                  <a:cubicBezTo>
                    <a:pt x="191008" y="178054"/>
                    <a:pt x="246126" y="138176"/>
                    <a:pt x="246126" y="89027"/>
                  </a:cubicBezTo>
                  <a:cubicBezTo>
                    <a:pt x="246126" y="39878"/>
                    <a:pt x="191008" y="0"/>
                    <a:pt x="123063" y="0"/>
                  </a:cubicBezTo>
                  <a:cubicBezTo>
                    <a:pt x="55118" y="0"/>
                    <a:pt x="0" y="39878"/>
                    <a:pt x="0" y="89027"/>
                  </a:cubicBezTo>
                </a:path>
              </a:pathLst>
            </a:custGeom>
            <a:solidFill>
              <a:srgbClr val="586C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369316" y="0"/>
              <a:ext cx="2007235" cy="1349502"/>
            </a:xfrm>
            <a:custGeom>
              <a:avLst/>
              <a:gdLst/>
              <a:ahLst/>
              <a:cxnLst/>
              <a:rect l="l" t="t" r="r" b="b"/>
              <a:pathLst>
                <a:path w="2007235" h="1349502">
                  <a:moveTo>
                    <a:pt x="596138" y="508762"/>
                  </a:moveTo>
                  <a:cubicBezTo>
                    <a:pt x="453136" y="782447"/>
                    <a:pt x="310134" y="1056132"/>
                    <a:pt x="167259" y="1329817"/>
                  </a:cubicBezTo>
                  <a:cubicBezTo>
                    <a:pt x="148209" y="1295400"/>
                    <a:pt x="84963" y="1306068"/>
                    <a:pt x="78105" y="1344803"/>
                  </a:cubicBezTo>
                  <a:cubicBezTo>
                    <a:pt x="38989" y="1131824"/>
                    <a:pt x="0" y="912114"/>
                    <a:pt x="46482" y="700659"/>
                  </a:cubicBezTo>
                  <a:cubicBezTo>
                    <a:pt x="92964" y="489204"/>
                    <a:pt x="247396" y="286004"/>
                    <a:pt x="461137" y="251333"/>
                  </a:cubicBezTo>
                  <a:cubicBezTo>
                    <a:pt x="765302" y="12827"/>
                    <a:pt x="1226439" y="0"/>
                    <a:pt x="1543431" y="221234"/>
                  </a:cubicBezTo>
                  <a:cubicBezTo>
                    <a:pt x="1860423" y="442468"/>
                    <a:pt x="2007235" y="879856"/>
                    <a:pt x="1888236" y="1247648"/>
                  </a:cubicBezTo>
                  <a:cubicBezTo>
                    <a:pt x="1868551" y="1308354"/>
                    <a:pt x="1801114" y="1349502"/>
                    <a:pt x="1738122" y="1339088"/>
                  </a:cubicBezTo>
                  <a:cubicBezTo>
                    <a:pt x="1733677" y="1268730"/>
                    <a:pt x="1714119" y="1129538"/>
                    <a:pt x="1709674" y="1059053"/>
                  </a:cubicBezTo>
                  <a:cubicBezTo>
                    <a:pt x="927481" y="967486"/>
                    <a:pt x="809752" y="697230"/>
                    <a:pt x="596265" y="508762"/>
                  </a:cubicBezTo>
                </a:path>
              </a:pathLst>
            </a:custGeom>
            <a:solidFill>
              <a:srgbClr val="EEBF2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1" name="Freeform 71"/>
            <p:cNvSpPr/>
            <p:nvPr/>
          </p:nvSpPr>
          <p:spPr>
            <a:xfrm>
              <a:off x="1056005" y="1767713"/>
              <a:ext cx="553212" cy="260985"/>
            </a:xfrm>
            <a:custGeom>
              <a:avLst/>
              <a:gdLst/>
              <a:ahLst/>
              <a:cxnLst/>
              <a:rect l="l" t="t" r="r" b="b"/>
              <a:pathLst>
                <a:path w="553212" h="260985">
                  <a:moveTo>
                    <a:pt x="0" y="0"/>
                  </a:moveTo>
                  <a:cubicBezTo>
                    <a:pt x="205867" y="115824"/>
                    <a:pt x="360680" y="180594"/>
                    <a:pt x="553212" y="0"/>
                  </a:cubicBezTo>
                  <a:cubicBezTo>
                    <a:pt x="444373" y="260985"/>
                    <a:pt x="136652" y="204724"/>
                    <a:pt x="0" y="0"/>
                  </a:cubicBezTo>
                </a:path>
              </a:pathLst>
            </a:custGeom>
            <a:solidFill>
              <a:srgbClr val="D24728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2" name="Freeform 72"/>
            <p:cNvSpPr/>
            <p:nvPr/>
          </p:nvSpPr>
          <p:spPr>
            <a:xfrm>
              <a:off x="592455" y="1242441"/>
              <a:ext cx="107569" cy="115189"/>
            </a:xfrm>
            <a:custGeom>
              <a:avLst/>
              <a:gdLst/>
              <a:ahLst/>
              <a:cxnLst/>
              <a:rect l="l" t="t" r="r" b="b"/>
              <a:pathLst>
                <a:path w="107569" h="115189">
                  <a:moveTo>
                    <a:pt x="75565" y="0"/>
                  </a:moveTo>
                  <a:cubicBezTo>
                    <a:pt x="75184" y="5207"/>
                    <a:pt x="95123" y="28829"/>
                    <a:pt x="97917" y="36068"/>
                  </a:cubicBezTo>
                  <a:cubicBezTo>
                    <a:pt x="103505" y="50038"/>
                    <a:pt x="107569" y="66675"/>
                    <a:pt x="106807" y="81788"/>
                  </a:cubicBezTo>
                  <a:cubicBezTo>
                    <a:pt x="105791" y="102108"/>
                    <a:pt x="95885" y="115189"/>
                    <a:pt x="73914" y="114935"/>
                  </a:cubicBezTo>
                  <a:cubicBezTo>
                    <a:pt x="0" y="114427"/>
                    <a:pt x="73533" y="27813"/>
                    <a:pt x="75565" y="0"/>
                  </a:cubicBezTo>
                </a:path>
              </a:pathLst>
            </a:custGeom>
            <a:solidFill>
              <a:srgbClr val="DCE0E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3" name="Freeform 73"/>
            <p:cNvSpPr/>
            <p:nvPr/>
          </p:nvSpPr>
          <p:spPr>
            <a:xfrm>
              <a:off x="913257" y="638937"/>
              <a:ext cx="107569" cy="115189"/>
            </a:xfrm>
            <a:custGeom>
              <a:avLst/>
              <a:gdLst/>
              <a:ahLst/>
              <a:cxnLst/>
              <a:rect l="l" t="t" r="r" b="b"/>
              <a:pathLst>
                <a:path w="107569" h="115189">
                  <a:moveTo>
                    <a:pt x="75565" y="0"/>
                  </a:moveTo>
                  <a:cubicBezTo>
                    <a:pt x="75184" y="5207"/>
                    <a:pt x="95123" y="28829"/>
                    <a:pt x="97917" y="36068"/>
                  </a:cubicBezTo>
                  <a:cubicBezTo>
                    <a:pt x="103505" y="50038"/>
                    <a:pt x="107569" y="66675"/>
                    <a:pt x="106807" y="81788"/>
                  </a:cubicBezTo>
                  <a:cubicBezTo>
                    <a:pt x="105791" y="102108"/>
                    <a:pt x="95885" y="115189"/>
                    <a:pt x="73914" y="114935"/>
                  </a:cubicBezTo>
                  <a:cubicBezTo>
                    <a:pt x="0" y="114427"/>
                    <a:pt x="73533" y="27813"/>
                    <a:pt x="75565" y="0"/>
                  </a:cubicBezTo>
                </a:path>
              </a:pathLst>
            </a:custGeom>
            <a:solidFill>
              <a:srgbClr val="DCE0E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4" name="Freeform 74"/>
            <p:cNvSpPr/>
            <p:nvPr/>
          </p:nvSpPr>
          <p:spPr>
            <a:xfrm>
              <a:off x="1977136" y="1341882"/>
              <a:ext cx="107569" cy="115189"/>
            </a:xfrm>
            <a:custGeom>
              <a:avLst/>
              <a:gdLst/>
              <a:ahLst/>
              <a:cxnLst/>
              <a:rect l="l" t="t" r="r" b="b"/>
              <a:pathLst>
                <a:path w="107569" h="115189">
                  <a:moveTo>
                    <a:pt x="75565" y="0"/>
                  </a:moveTo>
                  <a:cubicBezTo>
                    <a:pt x="75184" y="5207"/>
                    <a:pt x="95123" y="28829"/>
                    <a:pt x="97917" y="36068"/>
                  </a:cubicBezTo>
                  <a:cubicBezTo>
                    <a:pt x="103505" y="50038"/>
                    <a:pt x="107569" y="66675"/>
                    <a:pt x="106807" y="81788"/>
                  </a:cubicBezTo>
                  <a:cubicBezTo>
                    <a:pt x="105791" y="102108"/>
                    <a:pt x="95885" y="115189"/>
                    <a:pt x="73914" y="114935"/>
                  </a:cubicBezTo>
                  <a:cubicBezTo>
                    <a:pt x="0" y="114427"/>
                    <a:pt x="73533" y="27813"/>
                    <a:pt x="75565" y="0"/>
                  </a:cubicBezTo>
                </a:path>
              </a:pathLst>
            </a:custGeom>
            <a:solidFill>
              <a:srgbClr val="DCE0E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824611" y="1244219"/>
              <a:ext cx="389890" cy="202946"/>
            </a:xfrm>
            <a:custGeom>
              <a:avLst/>
              <a:gdLst/>
              <a:ahLst/>
              <a:cxnLst/>
              <a:rect l="l" t="t" r="r" b="b"/>
              <a:pathLst>
                <a:path w="389890" h="202946">
                  <a:moveTo>
                    <a:pt x="223393" y="156972"/>
                  </a:moveTo>
                  <a:cubicBezTo>
                    <a:pt x="153035" y="189611"/>
                    <a:pt x="66675" y="185039"/>
                    <a:pt x="0" y="145288"/>
                  </a:cubicBezTo>
                  <a:cubicBezTo>
                    <a:pt x="54356" y="186309"/>
                    <a:pt x="126238" y="202946"/>
                    <a:pt x="193040" y="190119"/>
                  </a:cubicBezTo>
                  <a:cubicBezTo>
                    <a:pt x="259842" y="177292"/>
                    <a:pt x="320421" y="135001"/>
                    <a:pt x="355600" y="76708"/>
                  </a:cubicBezTo>
                  <a:cubicBezTo>
                    <a:pt x="363347" y="63754"/>
                    <a:pt x="389890" y="17526"/>
                    <a:pt x="367411" y="8255"/>
                  </a:cubicBezTo>
                  <a:cubicBezTo>
                    <a:pt x="347091" y="0"/>
                    <a:pt x="339217" y="41910"/>
                    <a:pt x="332359" y="54229"/>
                  </a:cubicBezTo>
                  <a:cubicBezTo>
                    <a:pt x="307848" y="98679"/>
                    <a:pt x="269367" y="135509"/>
                    <a:pt x="223266" y="156972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1478788" y="1237869"/>
              <a:ext cx="389890" cy="202946"/>
            </a:xfrm>
            <a:custGeom>
              <a:avLst/>
              <a:gdLst/>
              <a:ahLst/>
              <a:cxnLst/>
              <a:rect l="l" t="t" r="r" b="b"/>
              <a:pathLst>
                <a:path w="389890" h="202946">
                  <a:moveTo>
                    <a:pt x="166497" y="156972"/>
                  </a:moveTo>
                  <a:cubicBezTo>
                    <a:pt x="236855" y="189611"/>
                    <a:pt x="323215" y="185039"/>
                    <a:pt x="389890" y="145288"/>
                  </a:cubicBezTo>
                  <a:cubicBezTo>
                    <a:pt x="335534" y="186309"/>
                    <a:pt x="263652" y="202946"/>
                    <a:pt x="196850" y="190119"/>
                  </a:cubicBezTo>
                  <a:cubicBezTo>
                    <a:pt x="130048" y="177292"/>
                    <a:pt x="69469" y="135001"/>
                    <a:pt x="34290" y="76708"/>
                  </a:cubicBezTo>
                  <a:cubicBezTo>
                    <a:pt x="26543" y="63754"/>
                    <a:pt x="0" y="17526"/>
                    <a:pt x="22479" y="8255"/>
                  </a:cubicBezTo>
                  <a:cubicBezTo>
                    <a:pt x="42799" y="0"/>
                    <a:pt x="50673" y="41910"/>
                    <a:pt x="57531" y="54229"/>
                  </a:cubicBezTo>
                  <a:cubicBezTo>
                    <a:pt x="82042" y="98679"/>
                    <a:pt x="120523" y="135509"/>
                    <a:pt x="166624" y="156972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77" name="Group 77"/>
          <p:cNvGrpSpPr>
            <a:grpSpLocks noChangeAspect="1"/>
          </p:cNvGrpSpPr>
          <p:nvPr/>
        </p:nvGrpSpPr>
        <p:grpSpPr>
          <a:xfrm>
            <a:off x="10897459" y="6090094"/>
            <a:ext cx="1882641" cy="2644223"/>
            <a:chOff x="0" y="0"/>
            <a:chExt cx="2670137" cy="3750285"/>
          </a:xfrm>
        </p:grpSpPr>
        <p:sp>
          <p:nvSpPr>
            <p:cNvPr id="78" name="Freeform 78"/>
            <p:cNvSpPr/>
            <p:nvPr/>
          </p:nvSpPr>
          <p:spPr>
            <a:xfrm>
              <a:off x="46863" y="2470531"/>
              <a:ext cx="2568702" cy="1228725"/>
            </a:xfrm>
            <a:custGeom>
              <a:avLst/>
              <a:gdLst/>
              <a:ahLst/>
              <a:cxnLst/>
              <a:rect l="l" t="t" r="r" b="b"/>
              <a:pathLst>
                <a:path w="2568702" h="1228725">
                  <a:moveTo>
                    <a:pt x="927608" y="7112"/>
                  </a:moveTo>
                  <a:cubicBezTo>
                    <a:pt x="978789" y="152527"/>
                    <a:pt x="1120902" y="237109"/>
                    <a:pt x="1274699" y="226695"/>
                  </a:cubicBezTo>
                  <a:cubicBezTo>
                    <a:pt x="1428496" y="216281"/>
                    <a:pt x="1568069" y="122301"/>
                    <a:pt x="1661922" y="0"/>
                  </a:cubicBezTo>
                  <a:cubicBezTo>
                    <a:pt x="1874647" y="72009"/>
                    <a:pt x="2095119" y="151130"/>
                    <a:pt x="2250821" y="313055"/>
                  </a:cubicBezTo>
                  <a:cubicBezTo>
                    <a:pt x="2412746" y="481584"/>
                    <a:pt x="2481961" y="716153"/>
                    <a:pt x="2545715" y="941070"/>
                  </a:cubicBezTo>
                  <a:cubicBezTo>
                    <a:pt x="2557399" y="982345"/>
                    <a:pt x="2568702" y="1028573"/>
                    <a:pt x="2548763" y="1066546"/>
                  </a:cubicBezTo>
                  <a:cubicBezTo>
                    <a:pt x="2528697" y="1104900"/>
                    <a:pt x="2483612" y="1121791"/>
                    <a:pt x="2441956" y="1133729"/>
                  </a:cubicBezTo>
                  <a:cubicBezTo>
                    <a:pt x="2114042" y="1228725"/>
                    <a:pt x="1766316" y="1219962"/>
                    <a:pt x="1425067" y="1210564"/>
                  </a:cubicBezTo>
                  <a:cubicBezTo>
                    <a:pt x="1186180" y="1203960"/>
                    <a:pt x="947293" y="1197356"/>
                    <a:pt x="708279" y="1190752"/>
                  </a:cubicBezTo>
                  <a:cubicBezTo>
                    <a:pt x="559562" y="1186688"/>
                    <a:pt x="410972" y="1182497"/>
                    <a:pt x="262255" y="1178433"/>
                  </a:cubicBezTo>
                  <a:cubicBezTo>
                    <a:pt x="177165" y="1176147"/>
                    <a:pt x="76962" y="1165098"/>
                    <a:pt x="34798" y="1091184"/>
                  </a:cubicBezTo>
                  <a:cubicBezTo>
                    <a:pt x="0" y="1030224"/>
                    <a:pt x="21717" y="954024"/>
                    <a:pt x="44196" y="887603"/>
                  </a:cubicBezTo>
                  <a:cubicBezTo>
                    <a:pt x="117729" y="670052"/>
                    <a:pt x="196850" y="443484"/>
                    <a:pt x="363220" y="285242"/>
                  </a:cubicBezTo>
                  <a:cubicBezTo>
                    <a:pt x="512699" y="143002"/>
                    <a:pt x="736092" y="76454"/>
                    <a:pt x="927608" y="7112"/>
                  </a:cubicBezTo>
                </a:path>
              </a:pathLst>
            </a:custGeom>
            <a:solidFill>
              <a:srgbClr val="7884C4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9" name="Freeform 79"/>
            <p:cNvSpPr/>
            <p:nvPr/>
          </p:nvSpPr>
          <p:spPr>
            <a:xfrm>
              <a:off x="264033" y="360299"/>
              <a:ext cx="2153539" cy="1837944"/>
            </a:xfrm>
            <a:custGeom>
              <a:avLst/>
              <a:gdLst/>
              <a:ahLst/>
              <a:cxnLst/>
              <a:rect l="l" t="t" r="r" b="b"/>
              <a:pathLst>
                <a:path w="2153539" h="1837944">
                  <a:moveTo>
                    <a:pt x="313436" y="965708"/>
                  </a:moveTo>
                  <a:cubicBezTo>
                    <a:pt x="169672" y="917956"/>
                    <a:pt x="0" y="1057910"/>
                    <a:pt x="19558" y="1208151"/>
                  </a:cubicBezTo>
                  <a:cubicBezTo>
                    <a:pt x="39116" y="1358392"/>
                    <a:pt x="239141" y="1450086"/>
                    <a:pt x="365760" y="1367028"/>
                  </a:cubicBezTo>
                  <a:cubicBezTo>
                    <a:pt x="478282" y="1637411"/>
                    <a:pt x="759968" y="1828546"/>
                    <a:pt x="1052830" y="1833245"/>
                  </a:cubicBezTo>
                  <a:cubicBezTo>
                    <a:pt x="1345692" y="1837944"/>
                    <a:pt x="1633347" y="1655953"/>
                    <a:pt x="1754505" y="1389253"/>
                  </a:cubicBezTo>
                  <a:cubicBezTo>
                    <a:pt x="1883537" y="1475613"/>
                    <a:pt x="2088515" y="1392555"/>
                    <a:pt x="2121027" y="1240790"/>
                  </a:cubicBezTo>
                  <a:cubicBezTo>
                    <a:pt x="2153539" y="1089025"/>
                    <a:pt x="2000758" y="929259"/>
                    <a:pt x="1847596" y="955167"/>
                  </a:cubicBezTo>
                  <a:cubicBezTo>
                    <a:pt x="1927987" y="801751"/>
                    <a:pt x="1786509" y="585343"/>
                    <a:pt x="1613662" y="597535"/>
                  </a:cubicBezTo>
                  <a:cubicBezTo>
                    <a:pt x="1221867" y="625221"/>
                    <a:pt x="827024" y="369062"/>
                    <a:pt x="692658" y="0"/>
                  </a:cubicBezTo>
                  <a:cubicBezTo>
                    <a:pt x="471170" y="259588"/>
                    <a:pt x="307594" y="568325"/>
                    <a:pt x="217297" y="897382"/>
                  </a:cubicBezTo>
                  <a:cubicBezTo>
                    <a:pt x="213487" y="931799"/>
                    <a:pt x="209550" y="966343"/>
                    <a:pt x="313436" y="965708"/>
                  </a:cubicBezTo>
                </a:path>
              </a:pathLst>
            </a:custGeom>
            <a:solidFill>
              <a:srgbClr val="F7EAE7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0" name="Freeform 80"/>
            <p:cNvSpPr/>
            <p:nvPr/>
          </p:nvSpPr>
          <p:spPr>
            <a:xfrm>
              <a:off x="345440" y="1412113"/>
              <a:ext cx="235204" cy="303530"/>
            </a:xfrm>
            <a:custGeom>
              <a:avLst/>
              <a:gdLst/>
              <a:ahLst/>
              <a:cxnLst/>
              <a:rect l="l" t="t" r="r" b="b"/>
              <a:pathLst>
                <a:path w="235204" h="303530">
                  <a:moveTo>
                    <a:pt x="163957" y="128905"/>
                  </a:moveTo>
                  <a:cubicBezTo>
                    <a:pt x="204597" y="75057"/>
                    <a:pt x="109982" y="0"/>
                    <a:pt x="54991" y="39243"/>
                  </a:cubicBezTo>
                  <a:cubicBezTo>
                    <a:pt x="0" y="78486"/>
                    <a:pt x="8636" y="168656"/>
                    <a:pt x="54737" y="218059"/>
                  </a:cubicBezTo>
                  <a:cubicBezTo>
                    <a:pt x="100838" y="267462"/>
                    <a:pt x="169799" y="286639"/>
                    <a:pt x="235204" y="303530"/>
                  </a:cubicBezTo>
                  <a:cubicBezTo>
                    <a:pt x="211963" y="235966"/>
                    <a:pt x="188722" y="168529"/>
                    <a:pt x="163957" y="128905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1" name="Freeform 81"/>
            <p:cNvSpPr/>
            <p:nvPr/>
          </p:nvSpPr>
          <p:spPr>
            <a:xfrm>
              <a:off x="2080260" y="1412113"/>
              <a:ext cx="235204" cy="303530"/>
            </a:xfrm>
            <a:custGeom>
              <a:avLst/>
              <a:gdLst/>
              <a:ahLst/>
              <a:cxnLst/>
              <a:rect l="l" t="t" r="r" b="b"/>
              <a:pathLst>
                <a:path w="235204" h="303530">
                  <a:moveTo>
                    <a:pt x="71247" y="128905"/>
                  </a:moveTo>
                  <a:cubicBezTo>
                    <a:pt x="30607" y="75057"/>
                    <a:pt x="125222" y="0"/>
                    <a:pt x="180213" y="39243"/>
                  </a:cubicBezTo>
                  <a:cubicBezTo>
                    <a:pt x="235204" y="78486"/>
                    <a:pt x="226568" y="168656"/>
                    <a:pt x="180467" y="218059"/>
                  </a:cubicBezTo>
                  <a:cubicBezTo>
                    <a:pt x="134366" y="267462"/>
                    <a:pt x="65405" y="286639"/>
                    <a:pt x="0" y="303530"/>
                  </a:cubicBezTo>
                  <a:cubicBezTo>
                    <a:pt x="23241" y="235966"/>
                    <a:pt x="46482" y="168529"/>
                    <a:pt x="71247" y="128905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2" name="Freeform 82"/>
            <p:cNvSpPr/>
            <p:nvPr/>
          </p:nvSpPr>
          <p:spPr>
            <a:xfrm>
              <a:off x="970915" y="2039239"/>
              <a:ext cx="744347" cy="664591"/>
            </a:xfrm>
            <a:custGeom>
              <a:avLst/>
              <a:gdLst/>
              <a:ahLst/>
              <a:cxnLst/>
              <a:rect l="l" t="t" r="r" b="b"/>
              <a:pathLst>
                <a:path w="744347" h="664591">
                  <a:moveTo>
                    <a:pt x="100330" y="96393"/>
                  </a:moveTo>
                  <a:cubicBezTo>
                    <a:pt x="138303" y="152908"/>
                    <a:pt x="149733" y="226441"/>
                    <a:pt x="130683" y="291719"/>
                  </a:cubicBezTo>
                  <a:cubicBezTo>
                    <a:pt x="111633" y="356997"/>
                    <a:pt x="62484" y="412877"/>
                    <a:pt x="0" y="440055"/>
                  </a:cubicBezTo>
                  <a:cubicBezTo>
                    <a:pt x="67564" y="574421"/>
                    <a:pt x="215265" y="664591"/>
                    <a:pt x="365633" y="663321"/>
                  </a:cubicBezTo>
                  <a:cubicBezTo>
                    <a:pt x="516001" y="662051"/>
                    <a:pt x="678942" y="566928"/>
                    <a:pt x="744347" y="431419"/>
                  </a:cubicBezTo>
                  <a:cubicBezTo>
                    <a:pt x="688340" y="433451"/>
                    <a:pt x="623570" y="387477"/>
                    <a:pt x="607314" y="333756"/>
                  </a:cubicBezTo>
                  <a:cubicBezTo>
                    <a:pt x="591058" y="280035"/>
                    <a:pt x="599313" y="222377"/>
                    <a:pt x="608330" y="167005"/>
                  </a:cubicBezTo>
                  <a:cubicBezTo>
                    <a:pt x="617347" y="111633"/>
                    <a:pt x="627126" y="54483"/>
                    <a:pt x="613664" y="0"/>
                  </a:cubicBezTo>
                </a:path>
              </a:pathLst>
            </a:custGeom>
            <a:solidFill>
              <a:srgbClr val="F7EAE7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3" name="Freeform 83"/>
            <p:cNvSpPr/>
            <p:nvPr/>
          </p:nvSpPr>
          <p:spPr>
            <a:xfrm>
              <a:off x="1265301" y="1420749"/>
              <a:ext cx="162560" cy="99568"/>
            </a:xfrm>
            <a:custGeom>
              <a:avLst/>
              <a:gdLst/>
              <a:ahLst/>
              <a:cxnLst/>
              <a:rect l="l" t="t" r="r" b="b"/>
              <a:pathLst>
                <a:path w="162560" h="99568">
                  <a:moveTo>
                    <a:pt x="0" y="99568"/>
                  </a:moveTo>
                  <a:cubicBezTo>
                    <a:pt x="0" y="99568"/>
                    <a:pt x="74422" y="0"/>
                    <a:pt x="162560" y="97790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4" name="Freeform 84"/>
            <p:cNvSpPr/>
            <p:nvPr/>
          </p:nvSpPr>
          <p:spPr>
            <a:xfrm>
              <a:off x="803910" y="2456815"/>
              <a:ext cx="1054989" cy="395351"/>
            </a:xfrm>
            <a:custGeom>
              <a:avLst/>
              <a:gdLst/>
              <a:ahLst/>
              <a:cxnLst/>
              <a:rect l="l" t="t" r="r" b="b"/>
              <a:pathLst>
                <a:path w="1054989" h="395351">
                  <a:moveTo>
                    <a:pt x="167132" y="22479"/>
                  </a:moveTo>
                  <a:cubicBezTo>
                    <a:pt x="232156" y="141097"/>
                    <a:pt x="360299" y="216154"/>
                    <a:pt x="495173" y="225933"/>
                  </a:cubicBezTo>
                  <a:cubicBezTo>
                    <a:pt x="630047" y="235712"/>
                    <a:pt x="768096" y="173101"/>
                    <a:pt x="849503" y="65151"/>
                  </a:cubicBezTo>
                  <a:cubicBezTo>
                    <a:pt x="864362" y="45466"/>
                    <a:pt x="879348" y="22860"/>
                    <a:pt x="902970" y="15748"/>
                  </a:cubicBezTo>
                  <a:cubicBezTo>
                    <a:pt x="954659" y="0"/>
                    <a:pt x="1025017" y="48768"/>
                    <a:pt x="1054989" y="66802"/>
                  </a:cubicBezTo>
                  <a:cubicBezTo>
                    <a:pt x="986663" y="192024"/>
                    <a:pt x="866394" y="297561"/>
                    <a:pt x="732409" y="346456"/>
                  </a:cubicBezTo>
                  <a:cubicBezTo>
                    <a:pt x="598424" y="395351"/>
                    <a:pt x="446659" y="393827"/>
                    <a:pt x="313690" y="342138"/>
                  </a:cubicBezTo>
                  <a:cubicBezTo>
                    <a:pt x="242189" y="314325"/>
                    <a:pt x="176784" y="272923"/>
                    <a:pt x="115316" y="226949"/>
                  </a:cubicBezTo>
                  <a:cubicBezTo>
                    <a:pt x="85090" y="204343"/>
                    <a:pt x="55118" y="179959"/>
                    <a:pt x="35560" y="147828"/>
                  </a:cubicBezTo>
                  <a:cubicBezTo>
                    <a:pt x="16002" y="115697"/>
                    <a:pt x="0" y="109855"/>
                    <a:pt x="16510" y="75946"/>
                  </a:cubicBezTo>
                  <a:cubicBezTo>
                    <a:pt x="61468" y="64897"/>
                    <a:pt x="119507" y="31750"/>
                    <a:pt x="167005" y="22606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5" name="Freeform 85"/>
            <p:cNvSpPr/>
            <p:nvPr/>
          </p:nvSpPr>
          <p:spPr>
            <a:xfrm>
              <a:off x="669417" y="1440307"/>
              <a:ext cx="312674" cy="312674"/>
            </a:xfrm>
            <a:custGeom>
              <a:avLst/>
              <a:gdLst/>
              <a:ahLst/>
              <a:cxnLst/>
              <a:rect l="l" t="t" r="r" b="b"/>
              <a:pathLst>
                <a:path w="312674" h="312674">
                  <a:moveTo>
                    <a:pt x="0" y="156337"/>
                  </a:moveTo>
                  <a:cubicBezTo>
                    <a:pt x="0" y="69977"/>
                    <a:pt x="69977" y="0"/>
                    <a:pt x="156337" y="0"/>
                  </a:cubicBezTo>
                  <a:cubicBezTo>
                    <a:pt x="242697" y="0"/>
                    <a:pt x="312674" y="69977"/>
                    <a:pt x="312674" y="156337"/>
                  </a:cubicBezTo>
                  <a:cubicBezTo>
                    <a:pt x="312674" y="242697"/>
                    <a:pt x="242697" y="312674"/>
                    <a:pt x="156337" y="312674"/>
                  </a:cubicBezTo>
                  <a:cubicBezTo>
                    <a:pt x="69977" y="312674"/>
                    <a:pt x="0" y="242697"/>
                    <a:pt x="0" y="156337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6" name="Freeform 86"/>
            <p:cNvSpPr/>
            <p:nvPr/>
          </p:nvSpPr>
          <p:spPr>
            <a:xfrm>
              <a:off x="1705483" y="1440307"/>
              <a:ext cx="312674" cy="312674"/>
            </a:xfrm>
            <a:custGeom>
              <a:avLst/>
              <a:gdLst/>
              <a:ahLst/>
              <a:cxnLst/>
              <a:rect l="l" t="t" r="r" b="b"/>
              <a:pathLst>
                <a:path w="312674" h="312674">
                  <a:moveTo>
                    <a:pt x="0" y="156337"/>
                  </a:moveTo>
                  <a:cubicBezTo>
                    <a:pt x="0" y="69977"/>
                    <a:pt x="69977" y="0"/>
                    <a:pt x="156337" y="0"/>
                  </a:cubicBezTo>
                  <a:cubicBezTo>
                    <a:pt x="242697" y="0"/>
                    <a:pt x="312674" y="69977"/>
                    <a:pt x="312674" y="156337"/>
                  </a:cubicBezTo>
                  <a:cubicBezTo>
                    <a:pt x="312674" y="242697"/>
                    <a:pt x="242697" y="312674"/>
                    <a:pt x="156337" y="312674"/>
                  </a:cubicBezTo>
                  <a:cubicBezTo>
                    <a:pt x="69977" y="312674"/>
                    <a:pt x="0" y="242697"/>
                    <a:pt x="0" y="156337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7" name="Freeform 87"/>
            <p:cNvSpPr/>
            <p:nvPr/>
          </p:nvSpPr>
          <p:spPr>
            <a:xfrm>
              <a:off x="592455" y="1242441"/>
              <a:ext cx="107569" cy="115189"/>
            </a:xfrm>
            <a:custGeom>
              <a:avLst/>
              <a:gdLst/>
              <a:ahLst/>
              <a:cxnLst/>
              <a:rect l="l" t="t" r="r" b="b"/>
              <a:pathLst>
                <a:path w="107569" h="115189">
                  <a:moveTo>
                    <a:pt x="75565" y="0"/>
                  </a:moveTo>
                  <a:cubicBezTo>
                    <a:pt x="75184" y="5207"/>
                    <a:pt x="95123" y="28829"/>
                    <a:pt x="97917" y="36068"/>
                  </a:cubicBezTo>
                  <a:cubicBezTo>
                    <a:pt x="103505" y="50038"/>
                    <a:pt x="107569" y="66675"/>
                    <a:pt x="106807" y="81788"/>
                  </a:cubicBezTo>
                  <a:cubicBezTo>
                    <a:pt x="105791" y="102108"/>
                    <a:pt x="95885" y="115189"/>
                    <a:pt x="73914" y="114935"/>
                  </a:cubicBezTo>
                  <a:cubicBezTo>
                    <a:pt x="0" y="114427"/>
                    <a:pt x="73533" y="27813"/>
                    <a:pt x="75565" y="0"/>
                  </a:cubicBezTo>
                </a:path>
              </a:pathLst>
            </a:custGeom>
            <a:solidFill>
              <a:srgbClr val="DCE0E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8" name="Freeform 88"/>
            <p:cNvSpPr/>
            <p:nvPr/>
          </p:nvSpPr>
          <p:spPr>
            <a:xfrm>
              <a:off x="913257" y="638937"/>
              <a:ext cx="107569" cy="115189"/>
            </a:xfrm>
            <a:custGeom>
              <a:avLst/>
              <a:gdLst/>
              <a:ahLst/>
              <a:cxnLst/>
              <a:rect l="l" t="t" r="r" b="b"/>
              <a:pathLst>
                <a:path w="107569" h="115189">
                  <a:moveTo>
                    <a:pt x="75565" y="0"/>
                  </a:moveTo>
                  <a:cubicBezTo>
                    <a:pt x="75184" y="5207"/>
                    <a:pt x="95123" y="28829"/>
                    <a:pt x="97917" y="36068"/>
                  </a:cubicBezTo>
                  <a:cubicBezTo>
                    <a:pt x="103505" y="50038"/>
                    <a:pt x="107569" y="66675"/>
                    <a:pt x="106807" y="81788"/>
                  </a:cubicBezTo>
                  <a:cubicBezTo>
                    <a:pt x="105791" y="102108"/>
                    <a:pt x="95885" y="115189"/>
                    <a:pt x="73914" y="114935"/>
                  </a:cubicBezTo>
                  <a:cubicBezTo>
                    <a:pt x="0" y="114427"/>
                    <a:pt x="73533" y="27813"/>
                    <a:pt x="75565" y="0"/>
                  </a:cubicBezTo>
                </a:path>
              </a:pathLst>
            </a:custGeom>
            <a:solidFill>
              <a:srgbClr val="DCE0E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89" name="Freeform 89"/>
            <p:cNvSpPr/>
            <p:nvPr/>
          </p:nvSpPr>
          <p:spPr>
            <a:xfrm>
              <a:off x="1977136" y="1341882"/>
              <a:ext cx="107569" cy="115189"/>
            </a:xfrm>
            <a:custGeom>
              <a:avLst/>
              <a:gdLst/>
              <a:ahLst/>
              <a:cxnLst/>
              <a:rect l="l" t="t" r="r" b="b"/>
              <a:pathLst>
                <a:path w="107569" h="115189">
                  <a:moveTo>
                    <a:pt x="75565" y="0"/>
                  </a:moveTo>
                  <a:cubicBezTo>
                    <a:pt x="75184" y="5207"/>
                    <a:pt x="95123" y="28829"/>
                    <a:pt x="97917" y="36068"/>
                  </a:cubicBezTo>
                  <a:cubicBezTo>
                    <a:pt x="103505" y="50038"/>
                    <a:pt x="107569" y="66675"/>
                    <a:pt x="106807" y="81788"/>
                  </a:cubicBezTo>
                  <a:cubicBezTo>
                    <a:pt x="105791" y="102108"/>
                    <a:pt x="95885" y="115189"/>
                    <a:pt x="73914" y="114935"/>
                  </a:cubicBezTo>
                  <a:cubicBezTo>
                    <a:pt x="0" y="114427"/>
                    <a:pt x="73533" y="27813"/>
                    <a:pt x="75565" y="0"/>
                  </a:cubicBezTo>
                </a:path>
              </a:pathLst>
            </a:custGeom>
            <a:solidFill>
              <a:srgbClr val="DCE0E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0" name="Freeform 90"/>
            <p:cNvSpPr/>
            <p:nvPr/>
          </p:nvSpPr>
          <p:spPr>
            <a:xfrm>
              <a:off x="714121" y="932053"/>
              <a:ext cx="485902" cy="224663"/>
            </a:xfrm>
            <a:custGeom>
              <a:avLst/>
              <a:gdLst/>
              <a:ahLst/>
              <a:cxnLst/>
              <a:rect l="l" t="t" r="r" b="b"/>
              <a:pathLst>
                <a:path w="485902" h="224663">
                  <a:moveTo>
                    <a:pt x="261239" y="16637"/>
                  </a:moveTo>
                  <a:cubicBezTo>
                    <a:pt x="153543" y="43942"/>
                    <a:pt x="38227" y="116078"/>
                    <a:pt x="0" y="224663"/>
                  </a:cubicBezTo>
                  <a:cubicBezTo>
                    <a:pt x="26670" y="178054"/>
                    <a:pt x="111633" y="142240"/>
                    <a:pt x="141859" y="129667"/>
                  </a:cubicBezTo>
                  <a:cubicBezTo>
                    <a:pt x="220726" y="99822"/>
                    <a:pt x="329311" y="54737"/>
                    <a:pt x="430784" y="44323"/>
                  </a:cubicBezTo>
                  <a:cubicBezTo>
                    <a:pt x="449199" y="41783"/>
                    <a:pt x="467487" y="39624"/>
                    <a:pt x="485902" y="37338"/>
                  </a:cubicBezTo>
                  <a:cubicBezTo>
                    <a:pt x="414147" y="12446"/>
                    <a:pt x="336169" y="0"/>
                    <a:pt x="261239" y="16764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1" name="Freeform 91"/>
            <p:cNvSpPr/>
            <p:nvPr/>
          </p:nvSpPr>
          <p:spPr>
            <a:xfrm>
              <a:off x="782574" y="1084834"/>
              <a:ext cx="428752" cy="300355"/>
            </a:xfrm>
            <a:custGeom>
              <a:avLst/>
              <a:gdLst/>
              <a:ahLst/>
              <a:cxnLst/>
              <a:rect l="l" t="t" r="r" b="b"/>
              <a:pathLst>
                <a:path w="428752" h="300355">
                  <a:moveTo>
                    <a:pt x="0" y="94488"/>
                  </a:moveTo>
                  <a:lnTo>
                    <a:pt x="382397" y="0"/>
                  </a:lnTo>
                  <a:cubicBezTo>
                    <a:pt x="382397" y="0"/>
                    <a:pt x="428752" y="202311"/>
                    <a:pt x="230632" y="251333"/>
                  </a:cubicBezTo>
                  <a:cubicBezTo>
                    <a:pt x="32512" y="300355"/>
                    <a:pt x="0" y="94488"/>
                    <a:pt x="0" y="94488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2" name="Freeform 92"/>
            <p:cNvSpPr/>
            <p:nvPr/>
          </p:nvSpPr>
          <p:spPr>
            <a:xfrm>
              <a:off x="885317" y="1108710"/>
              <a:ext cx="200914" cy="140589"/>
            </a:xfrm>
            <a:custGeom>
              <a:avLst/>
              <a:gdLst/>
              <a:ahLst/>
              <a:cxnLst/>
              <a:rect l="l" t="t" r="r" b="b"/>
              <a:pathLst>
                <a:path w="200914" h="140589">
                  <a:moveTo>
                    <a:pt x="0" y="44323"/>
                  </a:moveTo>
                  <a:lnTo>
                    <a:pt x="179197" y="0"/>
                  </a:lnTo>
                  <a:cubicBezTo>
                    <a:pt x="179197" y="0"/>
                    <a:pt x="200914" y="94869"/>
                    <a:pt x="108077" y="117729"/>
                  </a:cubicBezTo>
                  <a:cubicBezTo>
                    <a:pt x="15240" y="140589"/>
                    <a:pt x="0" y="44196"/>
                    <a:pt x="0" y="44196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3" name="Freeform 93"/>
            <p:cNvSpPr/>
            <p:nvPr/>
          </p:nvSpPr>
          <p:spPr>
            <a:xfrm>
              <a:off x="1493139" y="933577"/>
              <a:ext cx="485902" cy="224790"/>
            </a:xfrm>
            <a:custGeom>
              <a:avLst/>
              <a:gdLst/>
              <a:ahLst/>
              <a:cxnLst/>
              <a:rect l="l" t="t" r="r" b="b"/>
              <a:pathLst>
                <a:path w="485902" h="224790">
                  <a:moveTo>
                    <a:pt x="224663" y="16764"/>
                  </a:moveTo>
                  <a:cubicBezTo>
                    <a:pt x="332359" y="44069"/>
                    <a:pt x="447675" y="116205"/>
                    <a:pt x="485902" y="224790"/>
                  </a:cubicBezTo>
                  <a:cubicBezTo>
                    <a:pt x="459232" y="178181"/>
                    <a:pt x="374269" y="142367"/>
                    <a:pt x="344043" y="129667"/>
                  </a:cubicBezTo>
                  <a:cubicBezTo>
                    <a:pt x="265176" y="99822"/>
                    <a:pt x="156591" y="54737"/>
                    <a:pt x="55118" y="44323"/>
                  </a:cubicBezTo>
                  <a:cubicBezTo>
                    <a:pt x="36703" y="41783"/>
                    <a:pt x="18415" y="39624"/>
                    <a:pt x="0" y="37338"/>
                  </a:cubicBezTo>
                  <a:cubicBezTo>
                    <a:pt x="71755" y="12446"/>
                    <a:pt x="149733" y="0"/>
                    <a:pt x="224663" y="16764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4" name="Freeform 94"/>
            <p:cNvSpPr/>
            <p:nvPr/>
          </p:nvSpPr>
          <p:spPr>
            <a:xfrm>
              <a:off x="1489456" y="1073785"/>
              <a:ext cx="428752" cy="300355"/>
            </a:xfrm>
            <a:custGeom>
              <a:avLst/>
              <a:gdLst/>
              <a:ahLst/>
              <a:cxnLst/>
              <a:rect l="l" t="t" r="r" b="b"/>
              <a:pathLst>
                <a:path w="428752" h="300355">
                  <a:moveTo>
                    <a:pt x="428752" y="94488"/>
                  </a:moveTo>
                  <a:lnTo>
                    <a:pt x="46355" y="0"/>
                  </a:lnTo>
                  <a:cubicBezTo>
                    <a:pt x="46355" y="0"/>
                    <a:pt x="0" y="202311"/>
                    <a:pt x="198120" y="251333"/>
                  </a:cubicBezTo>
                  <a:cubicBezTo>
                    <a:pt x="396240" y="300355"/>
                    <a:pt x="428752" y="94488"/>
                    <a:pt x="428752" y="94488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5" name="Freeform 95"/>
            <p:cNvSpPr/>
            <p:nvPr/>
          </p:nvSpPr>
          <p:spPr>
            <a:xfrm>
              <a:off x="1614551" y="1097661"/>
              <a:ext cx="200914" cy="140589"/>
            </a:xfrm>
            <a:custGeom>
              <a:avLst/>
              <a:gdLst/>
              <a:ahLst/>
              <a:cxnLst/>
              <a:rect l="l" t="t" r="r" b="b"/>
              <a:pathLst>
                <a:path w="200914" h="140589">
                  <a:moveTo>
                    <a:pt x="200914" y="44323"/>
                  </a:moveTo>
                  <a:lnTo>
                    <a:pt x="21717" y="0"/>
                  </a:lnTo>
                  <a:cubicBezTo>
                    <a:pt x="21717" y="0"/>
                    <a:pt x="0" y="94869"/>
                    <a:pt x="92837" y="117729"/>
                  </a:cubicBezTo>
                  <a:cubicBezTo>
                    <a:pt x="185674" y="140589"/>
                    <a:pt x="200914" y="44196"/>
                    <a:pt x="200914" y="44196"/>
                  </a:cubicBezTo>
                </a:path>
              </a:pathLst>
            </a:custGeom>
            <a:solidFill>
              <a:srgbClr val="5D70BB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6" name="Freeform 96"/>
            <p:cNvSpPr/>
            <p:nvPr/>
          </p:nvSpPr>
          <p:spPr>
            <a:xfrm>
              <a:off x="832993" y="1212723"/>
              <a:ext cx="389890" cy="202946"/>
            </a:xfrm>
            <a:custGeom>
              <a:avLst/>
              <a:gdLst/>
              <a:ahLst/>
              <a:cxnLst/>
              <a:rect l="l" t="t" r="r" b="b"/>
              <a:pathLst>
                <a:path w="389890" h="202946">
                  <a:moveTo>
                    <a:pt x="223393" y="156972"/>
                  </a:moveTo>
                  <a:cubicBezTo>
                    <a:pt x="153035" y="189611"/>
                    <a:pt x="66675" y="185039"/>
                    <a:pt x="0" y="145288"/>
                  </a:cubicBezTo>
                  <a:cubicBezTo>
                    <a:pt x="54356" y="186309"/>
                    <a:pt x="126238" y="202946"/>
                    <a:pt x="193040" y="190119"/>
                  </a:cubicBezTo>
                  <a:cubicBezTo>
                    <a:pt x="259842" y="177292"/>
                    <a:pt x="320421" y="135001"/>
                    <a:pt x="355600" y="76708"/>
                  </a:cubicBezTo>
                  <a:cubicBezTo>
                    <a:pt x="363347" y="63754"/>
                    <a:pt x="389890" y="17526"/>
                    <a:pt x="367411" y="8255"/>
                  </a:cubicBezTo>
                  <a:cubicBezTo>
                    <a:pt x="347091" y="0"/>
                    <a:pt x="339217" y="41910"/>
                    <a:pt x="332359" y="54229"/>
                  </a:cubicBezTo>
                  <a:cubicBezTo>
                    <a:pt x="307848" y="98679"/>
                    <a:pt x="269367" y="135509"/>
                    <a:pt x="223266" y="156972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7" name="Freeform 97"/>
            <p:cNvSpPr/>
            <p:nvPr/>
          </p:nvSpPr>
          <p:spPr>
            <a:xfrm>
              <a:off x="1487170" y="1206373"/>
              <a:ext cx="389890" cy="202946"/>
            </a:xfrm>
            <a:custGeom>
              <a:avLst/>
              <a:gdLst/>
              <a:ahLst/>
              <a:cxnLst/>
              <a:rect l="l" t="t" r="r" b="b"/>
              <a:pathLst>
                <a:path w="389890" h="202946">
                  <a:moveTo>
                    <a:pt x="166497" y="156972"/>
                  </a:moveTo>
                  <a:cubicBezTo>
                    <a:pt x="236855" y="189611"/>
                    <a:pt x="323215" y="185039"/>
                    <a:pt x="389890" y="145288"/>
                  </a:cubicBezTo>
                  <a:cubicBezTo>
                    <a:pt x="335534" y="186309"/>
                    <a:pt x="263652" y="202946"/>
                    <a:pt x="196850" y="190119"/>
                  </a:cubicBezTo>
                  <a:cubicBezTo>
                    <a:pt x="130048" y="177292"/>
                    <a:pt x="69469" y="135001"/>
                    <a:pt x="34290" y="76708"/>
                  </a:cubicBezTo>
                  <a:cubicBezTo>
                    <a:pt x="26543" y="63754"/>
                    <a:pt x="0" y="17526"/>
                    <a:pt x="22479" y="8255"/>
                  </a:cubicBezTo>
                  <a:cubicBezTo>
                    <a:pt x="42799" y="0"/>
                    <a:pt x="50673" y="41910"/>
                    <a:pt x="57531" y="54229"/>
                  </a:cubicBezTo>
                  <a:cubicBezTo>
                    <a:pt x="82042" y="98679"/>
                    <a:pt x="120523" y="135509"/>
                    <a:pt x="166624" y="156972"/>
                  </a:cubicBezTo>
                </a:path>
              </a:pathLst>
            </a:custGeom>
            <a:solidFill>
              <a:srgbClr val="F9DDD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8" name="Freeform 98"/>
            <p:cNvSpPr/>
            <p:nvPr/>
          </p:nvSpPr>
          <p:spPr>
            <a:xfrm>
              <a:off x="369316" y="0"/>
              <a:ext cx="2007235" cy="1349502"/>
            </a:xfrm>
            <a:custGeom>
              <a:avLst/>
              <a:gdLst/>
              <a:ahLst/>
              <a:cxnLst/>
              <a:rect l="l" t="t" r="r" b="b"/>
              <a:pathLst>
                <a:path w="2007235" h="1349502">
                  <a:moveTo>
                    <a:pt x="596138" y="508762"/>
                  </a:moveTo>
                  <a:cubicBezTo>
                    <a:pt x="453136" y="782447"/>
                    <a:pt x="310134" y="1056132"/>
                    <a:pt x="167259" y="1329817"/>
                  </a:cubicBezTo>
                  <a:cubicBezTo>
                    <a:pt x="148209" y="1295400"/>
                    <a:pt x="84963" y="1306068"/>
                    <a:pt x="78105" y="1344803"/>
                  </a:cubicBezTo>
                  <a:cubicBezTo>
                    <a:pt x="38989" y="1131824"/>
                    <a:pt x="0" y="912114"/>
                    <a:pt x="46482" y="700659"/>
                  </a:cubicBezTo>
                  <a:cubicBezTo>
                    <a:pt x="92964" y="489204"/>
                    <a:pt x="247396" y="286004"/>
                    <a:pt x="461137" y="251333"/>
                  </a:cubicBezTo>
                  <a:cubicBezTo>
                    <a:pt x="765302" y="12827"/>
                    <a:pt x="1226439" y="0"/>
                    <a:pt x="1543431" y="221234"/>
                  </a:cubicBezTo>
                  <a:cubicBezTo>
                    <a:pt x="1860423" y="442468"/>
                    <a:pt x="2007235" y="879856"/>
                    <a:pt x="1888236" y="1247648"/>
                  </a:cubicBezTo>
                  <a:cubicBezTo>
                    <a:pt x="1868551" y="1308354"/>
                    <a:pt x="1800987" y="1349502"/>
                    <a:pt x="1738122" y="1339088"/>
                  </a:cubicBezTo>
                  <a:cubicBezTo>
                    <a:pt x="1733677" y="1268730"/>
                    <a:pt x="1714119" y="1129538"/>
                    <a:pt x="1709674" y="1059053"/>
                  </a:cubicBezTo>
                  <a:cubicBezTo>
                    <a:pt x="927481" y="967486"/>
                    <a:pt x="809752" y="697230"/>
                    <a:pt x="596265" y="508762"/>
                  </a:cubicBezTo>
                </a:path>
              </a:pathLst>
            </a:custGeom>
            <a:solidFill>
              <a:srgbClr val="EEBF2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9" name="Freeform 99"/>
            <p:cNvSpPr/>
            <p:nvPr/>
          </p:nvSpPr>
          <p:spPr>
            <a:xfrm>
              <a:off x="1069975" y="1691132"/>
              <a:ext cx="553212" cy="260985"/>
            </a:xfrm>
            <a:custGeom>
              <a:avLst/>
              <a:gdLst/>
              <a:ahLst/>
              <a:cxnLst/>
              <a:rect l="l" t="t" r="r" b="b"/>
              <a:pathLst>
                <a:path w="553212" h="260985">
                  <a:moveTo>
                    <a:pt x="0" y="0"/>
                  </a:moveTo>
                  <a:cubicBezTo>
                    <a:pt x="205867" y="115824"/>
                    <a:pt x="360680" y="180594"/>
                    <a:pt x="553212" y="0"/>
                  </a:cubicBezTo>
                  <a:cubicBezTo>
                    <a:pt x="444373" y="260985"/>
                    <a:pt x="136652" y="204724"/>
                    <a:pt x="0" y="0"/>
                  </a:cubicBezTo>
                </a:path>
              </a:pathLst>
            </a:custGeom>
            <a:solidFill>
              <a:srgbClr val="D24728"/>
            </a:solid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00" name="TextBox 100"/>
          <p:cNvSpPr txBox="1"/>
          <p:nvPr/>
        </p:nvSpPr>
        <p:spPr>
          <a:xfrm>
            <a:off x="16371940" y="3381004"/>
            <a:ext cx="849259" cy="417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LSD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6265366" y="7710234"/>
            <a:ext cx="1336833" cy="417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i="1" dirty="0" err="1">
                <a:solidFill>
                  <a:srgbClr val="566FB5"/>
                </a:solidFill>
                <a:latin typeface="Rubik 1 Bold Italics"/>
                <a:ea typeface="Rubik 1 Bold Italics"/>
                <a:cs typeface="Rubik 1 Bold Italics"/>
                <a:sym typeface="Rubik 1 Bold Italics"/>
              </a:rPr>
              <a:t>Chimkė</a:t>
            </a:r>
            <a:endParaRPr lang="en-US" sz="2499" b="1" i="1" dirty="0">
              <a:solidFill>
                <a:srgbClr val="566FB5"/>
              </a:solidFill>
              <a:latin typeface="Rubik 1 Bold Italics"/>
              <a:ea typeface="Rubik 1 Bold Italics"/>
              <a:cs typeface="Rubik 1 Bold Italics"/>
              <a:sym typeface="Rubik 1 Bold Itali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75659" y="4031666"/>
            <a:ext cx="11802155" cy="160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59"/>
              </a:lnSpc>
            </a:pPr>
            <a:r>
              <a:rPr lang="en-US" sz="8399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Mitai ir Faktai </a:t>
            </a:r>
          </a:p>
        </p:txBody>
      </p:sp>
      <p:sp>
        <p:nvSpPr>
          <p:cNvPr id="3" name="Freeform 3"/>
          <p:cNvSpPr/>
          <p:nvPr/>
        </p:nvSpPr>
        <p:spPr>
          <a:xfrm>
            <a:off x="12645926" y="5448309"/>
            <a:ext cx="4841593" cy="4838691"/>
          </a:xfrm>
          <a:custGeom>
            <a:avLst/>
            <a:gdLst/>
            <a:ahLst/>
            <a:cxnLst/>
            <a:rect l="l" t="t" r="r" b="b"/>
            <a:pathLst>
              <a:path w="4841593" h="4838691">
                <a:moveTo>
                  <a:pt x="0" y="0"/>
                </a:moveTo>
                <a:lnTo>
                  <a:pt x="4841594" y="0"/>
                </a:lnTo>
                <a:lnTo>
                  <a:pt x="4841594" y="4838691"/>
                </a:lnTo>
                <a:lnTo>
                  <a:pt x="0" y="48386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3885009" cy="4365041"/>
          </a:xfrm>
          <a:custGeom>
            <a:avLst/>
            <a:gdLst/>
            <a:ahLst/>
            <a:cxnLst/>
            <a:rect l="l" t="t" r="r" b="b"/>
            <a:pathLst>
              <a:path w="3885009" h="4365041">
                <a:moveTo>
                  <a:pt x="0" y="0"/>
                </a:moveTo>
                <a:lnTo>
                  <a:pt x="3885009" y="0"/>
                </a:lnTo>
                <a:lnTo>
                  <a:pt x="3885009" y="4365041"/>
                </a:lnTo>
                <a:lnTo>
                  <a:pt x="0" y="43650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-236646" y="4740027"/>
            <a:ext cx="5706052" cy="5706052"/>
          </a:xfrm>
          <a:custGeom>
            <a:avLst/>
            <a:gdLst/>
            <a:ahLst/>
            <a:cxnLst/>
            <a:rect l="l" t="t" r="r" b="b"/>
            <a:pathLst>
              <a:path w="5706052" h="5706052">
                <a:moveTo>
                  <a:pt x="0" y="0"/>
                </a:moveTo>
                <a:lnTo>
                  <a:pt x="5706052" y="0"/>
                </a:lnTo>
                <a:lnTo>
                  <a:pt x="5706052" y="5706052"/>
                </a:lnTo>
                <a:lnTo>
                  <a:pt x="0" y="5706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1768806" y="0"/>
            <a:ext cx="6322308" cy="4001045"/>
          </a:xfrm>
          <a:custGeom>
            <a:avLst/>
            <a:gdLst/>
            <a:ahLst/>
            <a:cxnLst/>
            <a:rect l="l" t="t" r="r" b="b"/>
            <a:pathLst>
              <a:path w="6322308" h="4001045">
                <a:moveTo>
                  <a:pt x="0" y="0"/>
                </a:moveTo>
                <a:lnTo>
                  <a:pt x="6322308" y="0"/>
                </a:lnTo>
                <a:lnTo>
                  <a:pt x="6322308" y="4001045"/>
                </a:lnTo>
                <a:lnTo>
                  <a:pt x="0" y="40010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5619" b="-2111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2923" y="1156023"/>
            <a:ext cx="11802155" cy="374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Alkoholis ir cigaretės nėra tokios pavojingos, nes jos legalios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12712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30041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8421174">
            <a:off x="6746654" y="5810392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0"/>
                </a:moveTo>
                <a:lnTo>
                  <a:pt x="2399632" y="0"/>
                </a:lnTo>
                <a:lnTo>
                  <a:pt x="2399632" y="857868"/>
                </a:lnTo>
                <a:lnTo>
                  <a:pt x="0" y="85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3634" y="1178146"/>
            <a:ext cx="8926205" cy="2529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Energiniai gėrimai gali sukelti priklausomybę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12712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30041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2397911" flipV="1">
            <a:off x="9139279" y="5813984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857869"/>
                </a:moveTo>
                <a:lnTo>
                  <a:pt x="2399632" y="857869"/>
                </a:lnTo>
                <a:lnTo>
                  <a:pt x="2399632" y="0"/>
                </a:lnTo>
                <a:lnTo>
                  <a:pt x="0" y="0"/>
                </a:lnTo>
                <a:lnTo>
                  <a:pt x="0" y="85786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2923" y="819656"/>
            <a:ext cx="11802155" cy="374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Elektroninės cigaretės paaugliams yra saugesnės už įprastas cigaretes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12712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30041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8421174">
            <a:off x="6746654" y="5810392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0"/>
                </a:moveTo>
                <a:lnTo>
                  <a:pt x="2399632" y="0"/>
                </a:lnTo>
                <a:lnTo>
                  <a:pt x="2399632" y="857868"/>
                </a:lnTo>
                <a:lnTo>
                  <a:pt x="0" y="85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2923" y="819656"/>
            <a:ext cx="11802155" cy="374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 Mažiau tikėtina, kad klasės draugų priimamas mokinys pradės vartoti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12712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30041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8421174">
            <a:off x="6746654" y="5810392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0"/>
                </a:moveTo>
                <a:lnTo>
                  <a:pt x="2399632" y="0"/>
                </a:lnTo>
                <a:lnTo>
                  <a:pt x="2399632" y="857868"/>
                </a:lnTo>
                <a:lnTo>
                  <a:pt x="0" y="85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68181" y="574940"/>
            <a:ext cx="13151639" cy="4775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66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Psichoaktyviųjų medžiagų poveikis priklauso ne tik nuo kiekio, bet ir nuo tavo būsenos bei supančios aplinkos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12712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30041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2397911" flipV="1">
            <a:off x="9139279" y="5813984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857869"/>
                </a:moveTo>
                <a:lnTo>
                  <a:pt x="2399632" y="857869"/>
                </a:lnTo>
                <a:lnTo>
                  <a:pt x="2399632" y="0"/>
                </a:lnTo>
                <a:lnTo>
                  <a:pt x="0" y="0"/>
                </a:lnTo>
                <a:lnTo>
                  <a:pt x="0" y="85786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2923" y="1028285"/>
            <a:ext cx="11802155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80"/>
              </a:lnSpc>
            </a:pPr>
            <a:r>
              <a:rPr lang="en-US" sz="67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paauglys, kurio gyvenimas labai griežtai kontroliuojamas, niekada nepradės vartoti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12712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30041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8421174">
            <a:off x="6746654" y="5810392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0"/>
                </a:moveTo>
                <a:lnTo>
                  <a:pt x="2399632" y="0"/>
                </a:lnTo>
                <a:lnTo>
                  <a:pt x="2399632" y="857868"/>
                </a:lnTo>
                <a:lnTo>
                  <a:pt x="0" y="85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23039" y="906780"/>
            <a:ext cx="12841921" cy="3604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66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jaunuolis, kuris neturi pomėgių, gali eksperimentuoti su medžiagomis iš nuobodulio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12712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30041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2397911" flipV="1">
            <a:off x="9139279" y="5813984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857869"/>
                </a:moveTo>
                <a:lnTo>
                  <a:pt x="2399632" y="857869"/>
                </a:lnTo>
                <a:lnTo>
                  <a:pt x="2399632" y="0"/>
                </a:lnTo>
                <a:lnTo>
                  <a:pt x="0" y="0"/>
                </a:lnTo>
                <a:lnTo>
                  <a:pt x="0" y="85786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20800" y="552817"/>
            <a:ext cx="11846400" cy="4775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66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Draugų neturintis jaunuolis gali pradėti vartoti psichoaktyvias medžiagas, norėdamas pritapti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12712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30041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2397911" flipV="1">
            <a:off x="9139279" y="5813984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857869"/>
                </a:moveTo>
                <a:lnTo>
                  <a:pt x="2399632" y="857869"/>
                </a:lnTo>
                <a:lnTo>
                  <a:pt x="2399632" y="0"/>
                </a:lnTo>
                <a:lnTo>
                  <a:pt x="0" y="0"/>
                </a:lnTo>
                <a:lnTo>
                  <a:pt x="0" y="85786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2923" y="970629"/>
            <a:ext cx="11802155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80"/>
              </a:lnSpc>
            </a:pPr>
            <a:r>
              <a:rPr lang="en-US" sz="6700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Jaunuoliai, kurie moka išreikšti savo emocijas, niekada nepradės vartoti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12712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30041" y="6738008"/>
            <a:ext cx="3240673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Faktas</a:t>
            </a:r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8421174">
            <a:off x="6746654" y="5810392"/>
            <a:ext cx="2399632" cy="857869"/>
          </a:xfrm>
          <a:custGeom>
            <a:avLst/>
            <a:gdLst/>
            <a:ahLst/>
            <a:cxnLst/>
            <a:rect l="l" t="t" r="r" b="b"/>
            <a:pathLst>
              <a:path w="2399632" h="857869">
                <a:moveTo>
                  <a:pt x="0" y="0"/>
                </a:moveTo>
                <a:lnTo>
                  <a:pt x="2399632" y="0"/>
                </a:lnTo>
                <a:lnTo>
                  <a:pt x="2399632" y="857868"/>
                </a:lnTo>
                <a:lnTo>
                  <a:pt x="0" y="8578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96804" y="3944979"/>
            <a:ext cx="9694393" cy="5065579"/>
          </a:xfrm>
          <a:custGeom>
            <a:avLst/>
            <a:gdLst/>
            <a:ahLst/>
            <a:cxnLst/>
            <a:rect l="l" t="t" r="r" b="b"/>
            <a:pathLst>
              <a:path w="9694393" h="5065579">
                <a:moveTo>
                  <a:pt x="0" y="0"/>
                </a:moveTo>
                <a:lnTo>
                  <a:pt x="9694392" y="0"/>
                </a:lnTo>
                <a:lnTo>
                  <a:pt x="9694392" y="5065580"/>
                </a:lnTo>
                <a:lnTo>
                  <a:pt x="0" y="50655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932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777728" y="771525"/>
            <a:ext cx="12732544" cy="2361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Prieš ką nors bandydamas, pasitikrink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 faktus ir rinkis atsakingai.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2923" y="1874698"/>
            <a:ext cx="11802155" cy="3091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59"/>
              </a:lnSpc>
            </a:pPr>
            <a:r>
              <a:rPr lang="en-US" sz="8399">
                <a:solidFill>
                  <a:srgbClr val="D0381A"/>
                </a:solidFill>
                <a:latin typeface="Blodders"/>
                <a:ea typeface="Blodders"/>
                <a:cs typeface="Blodders"/>
                <a:sym typeface="Blodders"/>
              </a:rPr>
              <a:t>Kaip atsiranda priklausomybė? </a:t>
            </a:r>
          </a:p>
        </p:txBody>
      </p:sp>
      <p:sp>
        <p:nvSpPr>
          <p:cNvPr id="3" name="Freeform 3"/>
          <p:cNvSpPr/>
          <p:nvPr/>
        </p:nvSpPr>
        <p:spPr>
          <a:xfrm>
            <a:off x="4547022" y="4779650"/>
            <a:ext cx="9193957" cy="5818355"/>
          </a:xfrm>
          <a:custGeom>
            <a:avLst/>
            <a:gdLst/>
            <a:ahLst/>
            <a:cxnLst/>
            <a:rect l="l" t="t" r="r" b="b"/>
            <a:pathLst>
              <a:path w="9193957" h="5818355">
                <a:moveTo>
                  <a:pt x="0" y="0"/>
                </a:moveTo>
                <a:lnTo>
                  <a:pt x="9193956" y="0"/>
                </a:lnTo>
                <a:lnTo>
                  <a:pt x="9193956" y="5818355"/>
                </a:lnTo>
                <a:lnTo>
                  <a:pt x="0" y="58183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619" b="-2111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78998" y="1692370"/>
            <a:ext cx="6517008" cy="6599502"/>
          </a:xfrm>
          <a:custGeom>
            <a:avLst/>
            <a:gdLst/>
            <a:ahLst/>
            <a:cxnLst/>
            <a:rect l="l" t="t" r="r" b="b"/>
            <a:pathLst>
              <a:path w="6517008" h="6599502">
                <a:moveTo>
                  <a:pt x="0" y="0"/>
                </a:moveTo>
                <a:lnTo>
                  <a:pt x="6517009" y="0"/>
                </a:lnTo>
                <a:lnTo>
                  <a:pt x="6517009" y="6599503"/>
                </a:lnTo>
                <a:lnTo>
                  <a:pt x="0" y="65995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0017649">
            <a:off x="3839145" y="2713454"/>
            <a:ext cx="2129847" cy="1184727"/>
          </a:xfrm>
          <a:custGeom>
            <a:avLst/>
            <a:gdLst/>
            <a:ahLst/>
            <a:cxnLst/>
            <a:rect l="l" t="t" r="r" b="b"/>
            <a:pathLst>
              <a:path w="2129847" h="1184727">
                <a:moveTo>
                  <a:pt x="0" y="0"/>
                </a:moveTo>
                <a:lnTo>
                  <a:pt x="2129846" y="0"/>
                </a:lnTo>
                <a:lnTo>
                  <a:pt x="2129846" y="1184727"/>
                </a:lnTo>
                <a:lnTo>
                  <a:pt x="0" y="11847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4725902" y="677089"/>
            <a:ext cx="3139250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566FB5"/>
                </a:solidFill>
                <a:latin typeface="Rubik 1 Bold"/>
                <a:ea typeface="Rubik 1 Bold"/>
                <a:cs typeface="Rubik 1 Bold"/>
                <a:sym typeface="Rubik 1 Bold"/>
              </a:rPr>
              <a:t>Pirmas vartojimas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303856" y="1315264"/>
            <a:ext cx="41347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566FB5"/>
                </a:solidFill>
                <a:latin typeface="Rubik 1 Bold"/>
                <a:ea typeface="Rubik 1 Bold"/>
                <a:cs typeface="Rubik 1 Bold"/>
                <a:sym typeface="Rubik 1 Bold"/>
              </a:rPr>
              <a:t>Piktnaudžiavimas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71242" y="4264999"/>
            <a:ext cx="4134771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566FB5"/>
                </a:solidFill>
                <a:latin typeface="Rubik 1 Bold"/>
                <a:ea typeface="Rubik 1 Bold"/>
                <a:cs typeface="Rubik 1 Bold"/>
                <a:sym typeface="Rubik 1 Bold"/>
              </a:rPr>
              <a:t>Reguliarus vartojimas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02961" y="7668938"/>
            <a:ext cx="41347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566FB5"/>
                </a:solidFill>
                <a:latin typeface="Rubik 1 Bold"/>
                <a:ea typeface="Rubik 1 Bold"/>
                <a:cs typeface="Rubik 1 Bold"/>
                <a:sym typeface="Rubik 1 Bold"/>
              </a:rPr>
              <a:t>Priklausomybė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07796" y="7997190"/>
            <a:ext cx="4134771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566FB5"/>
                </a:solidFill>
                <a:latin typeface="Rubik 1 Bold"/>
                <a:ea typeface="Rubik 1 Bold"/>
                <a:cs typeface="Rubik 1 Bold"/>
                <a:sym typeface="Rubik 1 Bold"/>
              </a:rPr>
              <a:t>Kontrolės praradimas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44228" y="5067300"/>
            <a:ext cx="41347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566FB5"/>
                </a:solidFill>
                <a:latin typeface="Rubik 1 Bold"/>
                <a:ea typeface="Rubik 1 Bold"/>
                <a:cs typeface="Rubik 1 Bold"/>
                <a:sym typeface="Rubik 1 Bold"/>
              </a:rPr>
              <a:t>Gydymas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2587" y="2139315"/>
            <a:ext cx="413477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566FB5"/>
                </a:solidFill>
                <a:latin typeface="Rubik 1 Bold"/>
                <a:ea typeface="Rubik 1 Bold"/>
                <a:cs typeface="Rubik 1 Bold"/>
                <a:sym typeface="Rubik 1 Bold"/>
              </a:rPr>
              <a:t>Atkrytis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TextBox 12"/>
          <p:cNvSpPr txBox="1"/>
          <p:nvPr/>
        </p:nvSpPr>
        <p:spPr>
          <a:xfrm>
            <a:off x="5578998" y="8244248"/>
            <a:ext cx="6517008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6475073" y="4233884"/>
            <a:ext cx="4724858" cy="129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Priklausomybės atsiradimo ciklas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58736" y="5143500"/>
            <a:ext cx="5035338" cy="4770982"/>
          </a:xfrm>
          <a:custGeom>
            <a:avLst/>
            <a:gdLst/>
            <a:ahLst/>
            <a:cxnLst/>
            <a:rect l="l" t="t" r="r" b="b"/>
            <a:pathLst>
              <a:path w="5035338" h="4770982">
                <a:moveTo>
                  <a:pt x="0" y="0"/>
                </a:moveTo>
                <a:lnTo>
                  <a:pt x="5035337" y="0"/>
                </a:lnTo>
                <a:lnTo>
                  <a:pt x="5035337" y="4770982"/>
                </a:lnTo>
                <a:lnTo>
                  <a:pt x="0" y="4770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8180681" y="7439731"/>
            <a:ext cx="1338691" cy="693538"/>
          </a:xfrm>
          <a:custGeom>
            <a:avLst/>
            <a:gdLst/>
            <a:ahLst/>
            <a:cxnLst/>
            <a:rect l="l" t="t" r="r" b="b"/>
            <a:pathLst>
              <a:path w="1338691" h="693538">
                <a:moveTo>
                  <a:pt x="0" y="0"/>
                </a:moveTo>
                <a:lnTo>
                  <a:pt x="1338691" y="0"/>
                </a:lnTo>
                <a:lnTo>
                  <a:pt x="1338691" y="693538"/>
                </a:lnTo>
                <a:lnTo>
                  <a:pt x="0" y="693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823" t="-42365" r="-17607" b="-6916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5816423" y="733425"/>
            <a:ext cx="6655153" cy="1461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Debatai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24893" y="2676310"/>
            <a:ext cx="7466797" cy="265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>
                <a:solidFill>
                  <a:srgbClr val="7383C1"/>
                </a:solidFill>
                <a:latin typeface="Rubik 2"/>
                <a:ea typeface="Rubik 2"/>
                <a:cs typeface="Rubik 2"/>
                <a:sym typeface="Rubik 2"/>
              </a:rPr>
              <a:t>Ar kanapių vartojimas turėtų būti dekriminalizuotas Lietuvoje?</a:t>
            </a:r>
          </a:p>
          <a:p>
            <a:pPr algn="ctr">
              <a:lnSpc>
                <a:spcPts val="5320"/>
              </a:lnSpc>
            </a:pPr>
            <a:endParaRPr lang="en-US" sz="3800">
              <a:solidFill>
                <a:srgbClr val="7383C1"/>
              </a:solidFill>
              <a:latin typeface="Rubik 2"/>
              <a:ea typeface="Rubik 2"/>
              <a:cs typeface="Rubik 2"/>
              <a:sym typeface="Rubik 2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891510" y="7439731"/>
            <a:ext cx="761296" cy="761296"/>
          </a:xfrm>
          <a:custGeom>
            <a:avLst/>
            <a:gdLst/>
            <a:ahLst/>
            <a:cxnLst/>
            <a:rect l="l" t="t" r="r" b="b"/>
            <a:pathLst>
              <a:path w="761296" h="761296">
                <a:moveTo>
                  <a:pt x="0" y="0"/>
                </a:moveTo>
                <a:lnTo>
                  <a:pt x="761296" y="0"/>
                </a:lnTo>
                <a:lnTo>
                  <a:pt x="761296" y="761296"/>
                </a:lnTo>
                <a:lnTo>
                  <a:pt x="0" y="761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0043247" y="7439731"/>
            <a:ext cx="869390" cy="869390"/>
          </a:xfrm>
          <a:custGeom>
            <a:avLst/>
            <a:gdLst/>
            <a:ahLst/>
            <a:cxnLst/>
            <a:rect l="l" t="t" r="r" b="b"/>
            <a:pathLst>
              <a:path w="869390" h="869390">
                <a:moveTo>
                  <a:pt x="0" y="0"/>
                </a:moveTo>
                <a:lnTo>
                  <a:pt x="869391" y="0"/>
                </a:lnTo>
                <a:lnTo>
                  <a:pt x="869391" y="869391"/>
                </a:lnTo>
                <a:lnTo>
                  <a:pt x="0" y="8693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41857" y="932478"/>
            <a:ext cx="6655153" cy="1461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Debatai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19600" y="2594724"/>
            <a:ext cx="9225082" cy="210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Ar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griežti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draudimai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padeda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sumažinti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psichoaktyviųjų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medžiagų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vartojimą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 </a:t>
            </a: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paauglių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4000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tarpe</a:t>
            </a:r>
            <a:r>
              <a:rPr lang="en-US" sz="4000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?</a:t>
            </a:r>
          </a:p>
        </p:txBody>
      </p:sp>
      <p:sp>
        <p:nvSpPr>
          <p:cNvPr id="4" name="Freeform 4"/>
          <p:cNvSpPr/>
          <p:nvPr/>
        </p:nvSpPr>
        <p:spPr>
          <a:xfrm>
            <a:off x="6606516" y="5295900"/>
            <a:ext cx="4831067" cy="4577436"/>
          </a:xfrm>
          <a:custGeom>
            <a:avLst/>
            <a:gdLst/>
            <a:ahLst/>
            <a:cxnLst/>
            <a:rect l="l" t="t" r="r" b="b"/>
            <a:pathLst>
              <a:path w="4831067" h="4577436">
                <a:moveTo>
                  <a:pt x="0" y="0"/>
                </a:moveTo>
                <a:lnTo>
                  <a:pt x="4831067" y="0"/>
                </a:lnTo>
                <a:lnTo>
                  <a:pt x="4831067" y="4577436"/>
                </a:lnTo>
                <a:lnTo>
                  <a:pt x="0" y="4577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 dirty="0"/>
          </a:p>
        </p:txBody>
      </p:sp>
      <p:sp>
        <p:nvSpPr>
          <p:cNvPr id="5" name="Freeform 5"/>
          <p:cNvSpPr/>
          <p:nvPr/>
        </p:nvSpPr>
        <p:spPr>
          <a:xfrm>
            <a:off x="8352705" y="7455617"/>
            <a:ext cx="1338691" cy="693538"/>
          </a:xfrm>
          <a:custGeom>
            <a:avLst/>
            <a:gdLst/>
            <a:ahLst/>
            <a:cxnLst/>
            <a:rect l="l" t="t" r="r" b="b"/>
            <a:pathLst>
              <a:path w="1338691" h="693538">
                <a:moveTo>
                  <a:pt x="0" y="0"/>
                </a:moveTo>
                <a:lnTo>
                  <a:pt x="1338691" y="0"/>
                </a:lnTo>
                <a:lnTo>
                  <a:pt x="1338691" y="693538"/>
                </a:lnTo>
                <a:lnTo>
                  <a:pt x="0" y="693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823" t="-42365" r="-17607" b="-6916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0134840" y="7367691"/>
            <a:ext cx="869390" cy="869390"/>
          </a:xfrm>
          <a:custGeom>
            <a:avLst/>
            <a:gdLst/>
            <a:ahLst/>
            <a:cxnLst/>
            <a:rect l="l" t="t" r="r" b="b"/>
            <a:pathLst>
              <a:path w="869390" h="869390">
                <a:moveTo>
                  <a:pt x="0" y="0"/>
                </a:moveTo>
                <a:lnTo>
                  <a:pt x="869390" y="0"/>
                </a:lnTo>
                <a:lnTo>
                  <a:pt x="869390" y="869391"/>
                </a:lnTo>
                <a:lnTo>
                  <a:pt x="0" y="8693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7158056" y="7505747"/>
            <a:ext cx="761296" cy="761296"/>
          </a:xfrm>
          <a:custGeom>
            <a:avLst/>
            <a:gdLst/>
            <a:ahLst/>
            <a:cxnLst/>
            <a:rect l="l" t="t" r="r" b="b"/>
            <a:pathLst>
              <a:path w="761296" h="761296">
                <a:moveTo>
                  <a:pt x="0" y="0"/>
                </a:moveTo>
                <a:lnTo>
                  <a:pt x="761296" y="0"/>
                </a:lnTo>
                <a:lnTo>
                  <a:pt x="761296" y="761295"/>
                </a:lnTo>
                <a:lnTo>
                  <a:pt x="0" y="7612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567775" y="2894014"/>
            <a:ext cx="7152449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 b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Priklausomybė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 b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yra pasirinkimas ar liga?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99891" y="733425"/>
            <a:ext cx="2944416" cy="1461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  <a:spcBef>
                <a:spcPct val="0"/>
              </a:spcBef>
            </a:pPr>
            <a:r>
              <a:rPr lang="en-US" sz="76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Debatai</a:t>
            </a:r>
          </a:p>
        </p:txBody>
      </p:sp>
      <p:sp>
        <p:nvSpPr>
          <p:cNvPr id="4" name="Freeform 4"/>
          <p:cNvSpPr/>
          <p:nvPr/>
        </p:nvSpPr>
        <p:spPr>
          <a:xfrm>
            <a:off x="6626331" y="5143500"/>
            <a:ext cx="5035338" cy="4770982"/>
          </a:xfrm>
          <a:custGeom>
            <a:avLst/>
            <a:gdLst/>
            <a:ahLst/>
            <a:cxnLst/>
            <a:rect l="l" t="t" r="r" b="b"/>
            <a:pathLst>
              <a:path w="5035338" h="4770982">
                <a:moveTo>
                  <a:pt x="0" y="0"/>
                </a:moveTo>
                <a:lnTo>
                  <a:pt x="5035338" y="0"/>
                </a:lnTo>
                <a:lnTo>
                  <a:pt x="5035338" y="4770982"/>
                </a:lnTo>
                <a:lnTo>
                  <a:pt x="0" y="4770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0134600" y="7508996"/>
            <a:ext cx="869390" cy="869390"/>
          </a:xfrm>
          <a:custGeom>
            <a:avLst/>
            <a:gdLst/>
            <a:ahLst/>
            <a:cxnLst/>
            <a:rect l="l" t="t" r="r" b="b"/>
            <a:pathLst>
              <a:path w="869390" h="869390">
                <a:moveTo>
                  <a:pt x="0" y="0"/>
                </a:moveTo>
                <a:lnTo>
                  <a:pt x="869391" y="0"/>
                </a:lnTo>
                <a:lnTo>
                  <a:pt x="869391" y="869390"/>
                </a:lnTo>
                <a:lnTo>
                  <a:pt x="0" y="8693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7119243" y="7496296"/>
            <a:ext cx="761296" cy="761296"/>
          </a:xfrm>
          <a:custGeom>
            <a:avLst/>
            <a:gdLst/>
            <a:ahLst/>
            <a:cxnLst/>
            <a:rect l="l" t="t" r="r" b="b"/>
            <a:pathLst>
              <a:path w="761296" h="761296">
                <a:moveTo>
                  <a:pt x="0" y="0"/>
                </a:moveTo>
                <a:lnTo>
                  <a:pt x="761296" y="0"/>
                </a:lnTo>
                <a:lnTo>
                  <a:pt x="761296" y="761296"/>
                </a:lnTo>
                <a:lnTo>
                  <a:pt x="0" y="7612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8474653" y="7508996"/>
            <a:ext cx="1338691" cy="775848"/>
          </a:xfrm>
          <a:custGeom>
            <a:avLst/>
            <a:gdLst/>
            <a:ahLst/>
            <a:cxnLst/>
            <a:rect l="l" t="t" r="r" b="b"/>
            <a:pathLst>
              <a:path w="1338691" h="775848">
                <a:moveTo>
                  <a:pt x="0" y="0"/>
                </a:moveTo>
                <a:lnTo>
                  <a:pt x="1338691" y="0"/>
                </a:lnTo>
                <a:lnTo>
                  <a:pt x="1338691" y="775847"/>
                </a:lnTo>
                <a:lnTo>
                  <a:pt x="0" y="77584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823" t="-27262" r="-17607" b="-61825"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80132" y="5342553"/>
            <a:ext cx="5035338" cy="4770982"/>
          </a:xfrm>
          <a:custGeom>
            <a:avLst/>
            <a:gdLst/>
            <a:ahLst/>
            <a:cxnLst/>
            <a:rect l="l" t="t" r="r" b="b"/>
            <a:pathLst>
              <a:path w="5035338" h="4770982">
                <a:moveTo>
                  <a:pt x="0" y="0"/>
                </a:moveTo>
                <a:lnTo>
                  <a:pt x="5035337" y="0"/>
                </a:lnTo>
                <a:lnTo>
                  <a:pt x="5035337" y="4770982"/>
                </a:lnTo>
                <a:lnTo>
                  <a:pt x="0" y="4770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5470224" y="506646"/>
            <a:ext cx="6655153" cy="1461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Debatai</a:t>
            </a:r>
          </a:p>
        </p:txBody>
      </p:sp>
      <p:sp>
        <p:nvSpPr>
          <p:cNvPr id="4" name="Freeform 4"/>
          <p:cNvSpPr/>
          <p:nvPr/>
        </p:nvSpPr>
        <p:spPr>
          <a:xfrm>
            <a:off x="8128455" y="7728044"/>
            <a:ext cx="1338691" cy="693538"/>
          </a:xfrm>
          <a:custGeom>
            <a:avLst/>
            <a:gdLst/>
            <a:ahLst/>
            <a:cxnLst/>
            <a:rect l="l" t="t" r="r" b="b"/>
            <a:pathLst>
              <a:path w="1338691" h="693538">
                <a:moveTo>
                  <a:pt x="0" y="0"/>
                </a:moveTo>
                <a:lnTo>
                  <a:pt x="1338691" y="0"/>
                </a:lnTo>
                <a:lnTo>
                  <a:pt x="1338691" y="693538"/>
                </a:lnTo>
                <a:lnTo>
                  <a:pt x="0" y="693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823" t="-42365" r="-17607" b="-6916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9876721" y="7728044"/>
            <a:ext cx="869390" cy="869390"/>
          </a:xfrm>
          <a:custGeom>
            <a:avLst/>
            <a:gdLst/>
            <a:ahLst/>
            <a:cxnLst/>
            <a:rect l="l" t="t" r="r" b="b"/>
            <a:pathLst>
              <a:path w="869390" h="869390">
                <a:moveTo>
                  <a:pt x="0" y="0"/>
                </a:moveTo>
                <a:lnTo>
                  <a:pt x="869390" y="0"/>
                </a:lnTo>
                <a:lnTo>
                  <a:pt x="869390" y="869391"/>
                </a:lnTo>
                <a:lnTo>
                  <a:pt x="0" y="8693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6956045" y="7728044"/>
            <a:ext cx="761296" cy="761296"/>
          </a:xfrm>
          <a:custGeom>
            <a:avLst/>
            <a:gdLst/>
            <a:ahLst/>
            <a:cxnLst/>
            <a:rect l="l" t="t" r="r" b="b"/>
            <a:pathLst>
              <a:path w="761296" h="761296">
                <a:moveTo>
                  <a:pt x="0" y="0"/>
                </a:moveTo>
                <a:lnTo>
                  <a:pt x="761296" y="0"/>
                </a:lnTo>
                <a:lnTo>
                  <a:pt x="761296" y="761296"/>
                </a:lnTo>
                <a:lnTo>
                  <a:pt x="0" y="7612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429000" y="2364453"/>
            <a:ext cx="11042928" cy="198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Ar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socialinis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atstūmimas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ir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vienatvė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yra</a:t>
            </a:r>
            <a:endParaRPr lang="en-US" sz="3799" b="1" dirty="0">
              <a:solidFill>
                <a:srgbClr val="7383C1"/>
              </a:solidFill>
              <a:latin typeface="Rubik 1 Bold"/>
              <a:ea typeface="Rubik 1 Bold"/>
              <a:cs typeface="Rubik 1 Bold"/>
              <a:sym typeface="Rubik 1 Bold"/>
            </a:endParaRPr>
          </a:p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stipresni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priklausomybės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rizikos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veiksniai</a:t>
            </a:r>
            <a:endParaRPr lang="en-US" sz="3799" b="1" dirty="0">
              <a:solidFill>
                <a:srgbClr val="7383C1"/>
              </a:solidFill>
              <a:latin typeface="Rubik 1 Bold"/>
              <a:ea typeface="Rubik 1 Bold"/>
              <a:cs typeface="Rubik 1 Bold"/>
              <a:sym typeface="Rubik 1 Bold"/>
            </a:endParaRPr>
          </a:p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nei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smalsumas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ar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spaudimas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iš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79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bendraamžių</a:t>
            </a:r>
            <a:r>
              <a:rPr lang="en-US" sz="379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06703" y="2670083"/>
            <a:ext cx="10074593" cy="2730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7"/>
              </a:lnSpc>
            </a:pP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Ar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šiuolaikinė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muzika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 </a:t>
            </a: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ir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internetas</a:t>
            </a:r>
            <a:endParaRPr lang="en-US" sz="3869" b="1" dirty="0">
              <a:solidFill>
                <a:srgbClr val="7383C1"/>
              </a:solidFill>
              <a:latin typeface="Rubik 1 Bold"/>
              <a:ea typeface="Rubik 1 Bold"/>
              <a:cs typeface="Rubik 1 Bold"/>
              <a:sym typeface="Rubik 1 Bold"/>
            </a:endParaRPr>
          </a:p>
          <a:p>
            <a:pPr algn="ctr">
              <a:lnSpc>
                <a:spcPts val="5417"/>
              </a:lnSpc>
            </a:pP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prisideda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prie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psichoaktyviųjų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medžiagų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</a:p>
          <a:p>
            <a:pPr algn="ctr">
              <a:lnSpc>
                <a:spcPts val="5417"/>
              </a:lnSpc>
            </a:pP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populiarinimo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tarp </a:t>
            </a:r>
            <a:r>
              <a:rPr lang="en-US" sz="3869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jaunimo</a:t>
            </a: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?</a:t>
            </a:r>
          </a:p>
          <a:p>
            <a:pPr algn="ctr">
              <a:lnSpc>
                <a:spcPts val="5417"/>
              </a:lnSpc>
              <a:spcBef>
                <a:spcPct val="0"/>
              </a:spcBef>
            </a:pPr>
            <a:r>
              <a:rPr lang="en-US" sz="3869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 </a:t>
            </a:r>
          </a:p>
        </p:txBody>
      </p:sp>
      <p:sp>
        <p:nvSpPr>
          <p:cNvPr id="3" name="Freeform 3"/>
          <p:cNvSpPr/>
          <p:nvPr/>
        </p:nvSpPr>
        <p:spPr>
          <a:xfrm>
            <a:off x="6324600" y="5143500"/>
            <a:ext cx="5035338" cy="4770982"/>
          </a:xfrm>
          <a:custGeom>
            <a:avLst/>
            <a:gdLst/>
            <a:ahLst/>
            <a:cxnLst/>
            <a:rect l="l" t="t" r="r" b="b"/>
            <a:pathLst>
              <a:path w="5035338" h="4770982">
                <a:moveTo>
                  <a:pt x="0" y="0"/>
                </a:moveTo>
                <a:lnTo>
                  <a:pt x="5035337" y="0"/>
                </a:lnTo>
                <a:lnTo>
                  <a:pt x="5035337" y="4770982"/>
                </a:lnTo>
                <a:lnTo>
                  <a:pt x="0" y="4770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5312141" y="733425"/>
            <a:ext cx="6655153" cy="1461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Debatai</a:t>
            </a:r>
          </a:p>
        </p:txBody>
      </p:sp>
      <p:sp>
        <p:nvSpPr>
          <p:cNvPr id="5" name="Freeform 5"/>
          <p:cNvSpPr/>
          <p:nvPr/>
        </p:nvSpPr>
        <p:spPr>
          <a:xfrm>
            <a:off x="6958077" y="7528991"/>
            <a:ext cx="761296" cy="761296"/>
          </a:xfrm>
          <a:custGeom>
            <a:avLst/>
            <a:gdLst/>
            <a:ahLst/>
            <a:cxnLst/>
            <a:rect l="l" t="t" r="r" b="b"/>
            <a:pathLst>
              <a:path w="761296" h="761296">
                <a:moveTo>
                  <a:pt x="0" y="0"/>
                </a:moveTo>
                <a:lnTo>
                  <a:pt x="761296" y="0"/>
                </a:lnTo>
                <a:lnTo>
                  <a:pt x="761296" y="761296"/>
                </a:lnTo>
                <a:lnTo>
                  <a:pt x="0" y="7612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9875442" y="7512662"/>
            <a:ext cx="869390" cy="869390"/>
          </a:xfrm>
          <a:custGeom>
            <a:avLst/>
            <a:gdLst/>
            <a:ahLst/>
            <a:cxnLst/>
            <a:rect l="l" t="t" r="r" b="b"/>
            <a:pathLst>
              <a:path w="869390" h="869390">
                <a:moveTo>
                  <a:pt x="0" y="0"/>
                </a:moveTo>
                <a:lnTo>
                  <a:pt x="869390" y="0"/>
                </a:lnTo>
                <a:lnTo>
                  <a:pt x="869390" y="869390"/>
                </a:lnTo>
                <a:lnTo>
                  <a:pt x="0" y="8693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8195442" y="7512662"/>
            <a:ext cx="1338691" cy="693538"/>
          </a:xfrm>
          <a:custGeom>
            <a:avLst/>
            <a:gdLst/>
            <a:ahLst/>
            <a:cxnLst/>
            <a:rect l="l" t="t" r="r" b="b"/>
            <a:pathLst>
              <a:path w="1338691" h="693538">
                <a:moveTo>
                  <a:pt x="0" y="0"/>
                </a:moveTo>
                <a:lnTo>
                  <a:pt x="1338691" y="0"/>
                </a:lnTo>
                <a:lnTo>
                  <a:pt x="1338691" y="693538"/>
                </a:lnTo>
                <a:lnTo>
                  <a:pt x="0" y="6935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823" t="-42365" r="-17607" b="-69162"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12141" y="733425"/>
            <a:ext cx="6655153" cy="1461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Debatai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2800" y="2195196"/>
            <a:ext cx="11359979" cy="3414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13"/>
              </a:lnSpc>
            </a:pP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Ar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priklausomybė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dažniau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atsiranda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dėl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aplinkos</a:t>
            </a:r>
            <a:endParaRPr lang="en-US" sz="3866" b="1" dirty="0">
              <a:solidFill>
                <a:srgbClr val="7383C1"/>
              </a:solidFill>
              <a:latin typeface="Rubik 1 Bold"/>
              <a:ea typeface="Rubik 1 Bold"/>
              <a:cs typeface="Rubik 1 Bold"/>
              <a:sym typeface="Rubik 1 Bold"/>
            </a:endParaRPr>
          </a:p>
          <a:p>
            <a:pPr algn="ctr">
              <a:lnSpc>
                <a:spcPts val="5413"/>
              </a:lnSpc>
            </a:pP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įtakos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,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ar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dėl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nepatenkintų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asmeninių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866" b="1" dirty="0" err="1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poreikių</a:t>
            </a: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?</a:t>
            </a:r>
          </a:p>
          <a:p>
            <a:pPr algn="ctr">
              <a:lnSpc>
                <a:spcPts val="5413"/>
              </a:lnSpc>
              <a:spcBef>
                <a:spcPct val="0"/>
              </a:spcBef>
            </a:pPr>
            <a:r>
              <a:rPr lang="en-US" sz="3866" b="1" dirty="0">
                <a:solidFill>
                  <a:srgbClr val="7383C1"/>
                </a:solidFill>
                <a:latin typeface="Rubik 1 Bold"/>
                <a:ea typeface="Rubik 1 Bold"/>
                <a:cs typeface="Rubik 1 Bold"/>
                <a:sym typeface="Rubik 1 Bold"/>
              </a:rPr>
              <a:t>  </a:t>
            </a:r>
          </a:p>
        </p:txBody>
      </p:sp>
      <p:sp>
        <p:nvSpPr>
          <p:cNvPr id="4" name="Freeform 4"/>
          <p:cNvSpPr/>
          <p:nvPr/>
        </p:nvSpPr>
        <p:spPr>
          <a:xfrm>
            <a:off x="6122049" y="5143500"/>
            <a:ext cx="5035338" cy="4770982"/>
          </a:xfrm>
          <a:custGeom>
            <a:avLst/>
            <a:gdLst/>
            <a:ahLst/>
            <a:cxnLst/>
            <a:rect l="l" t="t" r="r" b="b"/>
            <a:pathLst>
              <a:path w="5035338" h="4770982">
                <a:moveTo>
                  <a:pt x="0" y="0"/>
                </a:moveTo>
                <a:lnTo>
                  <a:pt x="5035337" y="0"/>
                </a:lnTo>
                <a:lnTo>
                  <a:pt x="5035337" y="4770982"/>
                </a:lnTo>
                <a:lnTo>
                  <a:pt x="0" y="47709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970372" y="7528991"/>
            <a:ext cx="1338691" cy="693538"/>
          </a:xfrm>
          <a:custGeom>
            <a:avLst/>
            <a:gdLst/>
            <a:ahLst/>
            <a:cxnLst/>
            <a:rect l="l" t="t" r="r" b="b"/>
            <a:pathLst>
              <a:path w="1338691" h="693538">
                <a:moveTo>
                  <a:pt x="0" y="0"/>
                </a:moveTo>
                <a:lnTo>
                  <a:pt x="1338691" y="0"/>
                </a:lnTo>
                <a:lnTo>
                  <a:pt x="1338691" y="693538"/>
                </a:lnTo>
                <a:lnTo>
                  <a:pt x="0" y="693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823" t="-42365" r="-17607" b="-6916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6742351" y="7528991"/>
            <a:ext cx="761296" cy="761296"/>
          </a:xfrm>
          <a:custGeom>
            <a:avLst/>
            <a:gdLst/>
            <a:ahLst/>
            <a:cxnLst/>
            <a:rect l="l" t="t" r="r" b="b"/>
            <a:pathLst>
              <a:path w="761296" h="761296">
                <a:moveTo>
                  <a:pt x="0" y="0"/>
                </a:moveTo>
                <a:lnTo>
                  <a:pt x="761296" y="0"/>
                </a:lnTo>
                <a:lnTo>
                  <a:pt x="761296" y="761296"/>
                </a:lnTo>
                <a:lnTo>
                  <a:pt x="0" y="761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9775788" y="7528991"/>
            <a:ext cx="869390" cy="869390"/>
          </a:xfrm>
          <a:custGeom>
            <a:avLst/>
            <a:gdLst/>
            <a:ahLst/>
            <a:cxnLst/>
            <a:rect l="l" t="t" r="r" b="b"/>
            <a:pathLst>
              <a:path w="869390" h="869390">
                <a:moveTo>
                  <a:pt x="0" y="0"/>
                </a:moveTo>
                <a:lnTo>
                  <a:pt x="869390" y="0"/>
                </a:lnTo>
                <a:lnTo>
                  <a:pt x="869390" y="869390"/>
                </a:lnTo>
                <a:lnTo>
                  <a:pt x="0" y="8693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37969" y="1640465"/>
            <a:ext cx="6655153" cy="153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Minčių lietus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64297" y="4197066"/>
            <a:ext cx="10403920" cy="2416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7383C1"/>
                </a:solidFill>
                <a:latin typeface="Rubik 1"/>
                <a:ea typeface="Rubik 1"/>
                <a:cs typeface="Rubik 1"/>
                <a:sym typeface="Rubik 1"/>
              </a:rPr>
              <a:t>Kokia, tavo nuomone, </a:t>
            </a:r>
            <a:r>
              <a:rPr lang="en-US" sz="4599">
                <a:solidFill>
                  <a:srgbClr val="D0381A"/>
                </a:solidFill>
                <a:latin typeface="Rubik 1"/>
                <a:ea typeface="Rubik 1"/>
                <a:cs typeface="Rubik 1"/>
                <a:sym typeface="Rubik 1"/>
              </a:rPr>
              <a:t>pagalba</a:t>
            </a:r>
            <a:r>
              <a:rPr lang="en-US" sz="4599">
                <a:solidFill>
                  <a:srgbClr val="7383C1"/>
                </a:solidFill>
                <a:latin typeface="Rubik 1"/>
                <a:ea typeface="Rubik 1"/>
                <a:cs typeface="Rubik 1"/>
                <a:sym typeface="Rubik 1"/>
              </a:rPr>
              <a:t> yra</a:t>
            </a:r>
          </a:p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7383C1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4599">
                <a:solidFill>
                  <a:srgbClr val="D24728"/>
                </a:solidFill>
                <a:latin typeface="Rubik 1"/>
                <a:ea typeface="Rubik 1"/>
                <a:cs typeface="Rubik 1"/>
                <a:sym typeface="Rubik 1"/>
              </a:rPr>
              <a:t>veiksmingiausia</a:t>
            </a:r>
            <a:r>
              <a:rPr lang="en-US" sz="4599">
                <a:solidFill>
                  <a:srgbClr val="7383C1"/>
                </a:solidFill>
                <a:latin typeface="Rubik 1"/>
                <a:ea typeface="Rubik 1"/>
                <a:cs typeface="Rubik 1"/>
                <a:sym typeface="Rubik 1"/>
              </a:rPr>
              <a:t> žmogui, vartojančiam</a:t>
            </a:r>
          </a:p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7383C1"/>
                </a:solidFill>
                <a:latin typeface="Rubik 1"/>
                <a:ea typeface="Rubik 1"/>
                <a:cs typeface="Rubik 1"/>
                <a:sym typeface="Rubik 1"/>
              </a:rPr>
              <a:t> psichoaktyviąsias medžiagas?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6613877"/>
            <a:ext cx="5528919" cy="3498952"/>
          </a:xfrm>
          <a:custGeom>
            <a:avLst/>
            <a:gdLst/>
            <a:ahLst/>
            <a:cxnLst/>
            <a:rect l="l" t="t" r="r" b="b"/>
            <a:pathLst>
              <a:path w="5528919" h="3498952">
                <a:moveTo>
                  <a:pt x="0" y="0"/>
                </a:moveTo>
                <a:lnTo>
                  <a:pt x="5528919" y="0"/>
                </a:lnTo>
                <a:lnTo>
                  <a:pt x="5528919" y="3498952"/>
                </a:lnTo>
                <a:lnTo>
                  <a:pt x="0" y="3498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619" b="-2111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3885009" cy="4365041"/>
          </a:xfrm>
          <a:custGeom>
            <a:avLst/>
            <a:gdLst/>
            <a:ahLst/>
            <a:cxnLst/>
            <a:rect l="l" t="t" r="r" b="b"/>
            <a:pathLst>
              <a:path w="3885009" h="4365041">
                <a:moveTo>
                  <a:pt x="0" y="0"/>
                </a:moveTo>
                <a:lnTo>
                  <a:pt x="3885009" y="0"/>
                </a:lnTo>
                <a:lnTo>
                  <a:pt x="3885009" y="4365041"/>
                </a:lnTo>
                <a:lnTo>
                  <a:pt x="0" y="43650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5052057" y="264567"/>
            <a:ext cx="2784208" cy="2298237"/>
          </a:xfrm>
          <a:custGeom>
            <a:avLst/>
            <a:gdLst/>
            <a:ahLst/>
            <a:cxnLst/>
            <a:rect l="l" t="t" r="r" b="b"/>
            <a:pathLst>
              <a:path w="2784208" h="2298237">
                <a:moveTo>
                  <a:pt x="0" y="0"/>
                </a:moveTo>
                <a:lnTo>
                  <a:pt x="2784208" y="0"/>
                </a:lnTo>
                <a:lnTo>
                  <a:pt x="2784208" y="2298237"/>
                </a:lnTo>
                <a:lnTo>
                  <a:pt x="0" y="22982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3218204" y="5622481"/>
            <a:ext cx="4841593" cy="4838691"/>
          </a:xfrm>
          <a:custGeom>
            <a:avLst/>
            <a:gdLst/>
            <a:ahLst/>
            <a:cxnLst/>
            <a:rect l="l" t="t" r="r" b="b"/>
            <a:pathLst>
              <a:path w="4841593" h="4838691">
                <a:moveTo>
                  <a:pt x="0" y="0"/>
                </a:moveTo>
                <a:lnTo>
                  <a:pt x="4841593" y="0"/>
                </a:lnTo>
                <a:lnTo>
                  <a:pt x="4841593" y="4838690"/>
                </a:lnTo>
                <a:lnTo>
                  <a:pt x="0" y="48386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357282" y="3282332"/>
            <a:ext cx="4035395" cy="4358658"/>
          </a:xfrm>
          <a:custGeom>
            <a:avLst/>
            <a:gdLst/>
            <a:ahLst/>
            <a:cxnLst/>
            <a:rect l="l" t="t" r="r" b="b"/>
            <a:pathLst>
              <a:path w="4035395" h="4358658">
                <a:moveTo>
                  <a:pt x="0" y="0"/>
                </a:moveTo>
                <a:lnTo>
                  <a:pt x="4035395" y="0"/>
                </a:lnTo>
                <a:lnTo>
                  <a:pt x="4035395" y="4358657"/>
                </a:lnTo>
                <a:lnTo>
                  <a:pt x="0" y="43586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521855" y="2107592"/>
            <a:ext cx="6835427" cy="14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Įsitraukti į mokyklos</a:t>
            </a:r>
          </a:p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 ar bendruomenės veiklas</a:t>
            </a:r>
          </a:p>
          <a:p>
            <a:pPr algn="ctr">
              <a:lnSpc>
                <a:spcPts val="3898"/>
              </a:lnSpc>
            </a:pPr>
            <a:endParaRPr lang="en-US" sz="2784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628664" y="1800493"/>
            <a:ext cx="6835427" cy="957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Užsiimti konstruktyvia</a:t>
            </a:r>
          </a:p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 laisvalaikio veikla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92677" y="2107592"/>
            <a:ext cx="6562189" cy="1929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Kurti ir laikytis kasdienės rutinos, kuri palaiko gerą savijautą</a:t>
            </a:r>
          </a:p>
          <a:p>
            <a:pPr algn="ctr">
              <a:lnSpc>
                <a:spcPts val="3898"/>
              </a:lnSpc>
            </a:pPr>
            <a:endParaRPr lang="en-US" sz="2784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ctr">
              <a:lnSpc>
                <a:spcPts val="3898"/>
              </a:lnSpc>
            </a:pPr>
            <a:endParaRPr lang="en-US" sz="2784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3133" y="3962162"/>
            <a:ext cx="6835427" cy="957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Kreiptis į savitarpio </a:t>
            </a:r>
          </a:p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pagalbos grupes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06328" y="3719275"/>
            <a:ext cx="5995649" cy="14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Kreiptis į šeimos narius arba kitus žmones, kuriais pasitiki</a:t>
            </a:r>
          </a:p>
          <a:p>
            <a:pPr algn="ctr">
              <a:lnSpc>
                <a:spcPts val="3898"/>
              </a:lnSpc>
            </a:pPr>
            <a:endParaRPr lang="en-US" sz="2784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35545" y="5732120"/>
            <a:ext cx="5633016" cy="957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Nutraukti kontaktą su neigiamą įtaką darančia aplinka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35412" y="8205041"/>
            <a:ext cx="6835427" cy="1443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Praktikuoti streso </a:t>
            </a:r>
          </a:p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valdymo technikas</a:t>
            </a:r>
          </a:p>
          <a:p>
            <a:pPr algn="ctr">
              <a:lnSpc>
                <a:spcPts val="3898"/>
              </a:lnSpc>
            </a:pPr>
            <a:endParaRPr lang="en-US" sz="2784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653438" y="5629714"/>
            <a:ext cx="6301428" cy="472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Ieškoti pagalbos mokykloje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57791" y="7492553"/>
            <a:ext cx="4141746" cy="967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2"/>
              </a:lnSpc>
            </a:pPr>
            <a:r>
              <a:rPr lang="en-US" sz="2780">
                <a:solidFill>
                  <a:srgbClr val="DB6C46"/>
                </a:solidFill>
                <a:latin typeface="Rubik 1"/>
                <a:ea typeface="Rubik 1"/>
                <a:cs typeface="Rubik 1"/>
                <a:sym typeface="Rubik 1"/>
              </a:rPr>
              <a:t>Skubi medicininė pagalba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361574" y="7016365"/>
            <a:ext cx="5897726" cy="957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8"/>
              </a:lnSpc>
            </a:pPr>
            <a:r>
              <a:rPr lang="en-US" sz="2784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Kreiptis pagalbos į specialistus</a:t>
            </a:r>
          </a:p>
          <a:p>
            <a:pPr algn="ctr">
              <a:lnSpc>
                <a:spcPts val="3898"/>
              </a:lnSpc>
            </a:pPr>
            <a:endParaRPr lang="en-US" sz="2784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256920" y="2050122"/>
          <a:ext cx="16230600" cy="7208178"/>
        </p:xfrm>
        <a:graphic>
          <a:graphicData uri="http://schemas.openxmlformats.org/drawingml/2006/table">
            <a:tbl>
              <a:tblPr/>
              <a:tblGrid>
                <a:gridCol w="5495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4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3787"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Pagalbos teikėjai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Teikiama pagalba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6186"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Socialinis pedagogas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Konsultuoja, padeda ieškoti pag</a:t>
                      </a:r>
                      <a:r>
                        <a:rPr lang="en-US" sz="2599" u="none" strike="noStrike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albos, bendrauja</a:t>
                      </a: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 su šeima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6068"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Psichologas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Teikia emocinę paramą, p</a:t>
                      </a:r>
                      <a:r>
                        <a:rPr lang="en-US" sz="2599" u="none" strike="noStrike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adeda spręsti vidinius sunkumus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6068"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Klasės auklėtojas / mokytojas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Pirmas žmogus, kuriuo galima pasitikėti ir kreiptis pagalbos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6068"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Visuomenės sveikatos specialistas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Konsultuoja, padeda ieškoti pagalbos, suteikia pirmąją pagalbą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3268021" y="838200"/>
            <a:ext cx="11751957" cy="98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Pagalba mokykloje</a:t>
            </a:r>
          </a:p>
        </p:txBody>
      </p:sp>
      <p:sp>
        <p:nvSpPr>
          <p:cNvPr id="4" name="Freeform 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028700" y="2930527"/>
          <a:ext cx="16230600" cy="5650059"/>
        </p:xfrm>
        <a:graphic>
          <a:graphicData uri="http://schemas.openxmlformats.org/drawingml/2006/table">
            <a:tbl>
              <a:tblPr/>
              <a:tblGrid>
                <a:gridCol w="423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1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0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5378"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Pagalbos teikėjai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Kontaktai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Darbo valandos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2340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3639"/>
                        </a:lnSpc>
                      </a:pP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Tel. 116111</a:t>
                      </a:r>
                    </a:p>
                    <a:p>
                      <a:pPr algn="ctr">
                        <a:lnSpc>
                          <a:spcPts val="3639"/>
                        </a:lnSpc>
                      </a:pP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vaikulinija.lt</a:t>
                      </a:r>
                    </a:p>
                    <a:p>
                      <a:pPr algn="ctr">
                        <a:lnSpc>
                          <a:spcPts val="3639"/>
                        </a:lnSpc>
                      </a:pPr>
                      <a:endParaRPr lang="en-US" sz="2599">
                        <a:solidFill>
                          <a:srgbClr val="566FB5"/>
                        </a:solidFill>
                        <a:latin typeface="Rubik 1"/>
                        <a:ea typeface="Rubik 1"/>
                        <a:cs typeface="Rubik 1"/>
                        <a:sym typeface="Rubik 1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Pokalbiai telefonu</a:t>
                      </a: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 I-VII 11–23 val.</a:t>
                      </a:r>
                      <a:endParaRPr lang="en-US" sz="1100"/>
                    </a:p>
                    <a:p>
                      <a:pPr algn="l">
                        <a:lnSpc>
                          <a:spcPts val="3639"/>
                        </a:lnSpc>
                      </a:pPr>
                      <a:r>
                        <a:rPr lang="en-US" sz="25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P</a:t>
                      </a:r>
                      <a:r>
                        <a:rPr lang="en-US" sz="2599" b="1" u="none" strike="noStrike">
                          <a:solidFill>
                            <a:srgbClr val="566FB5"/>
                          </a:solidFill>
                          <a:latin typeface="Rubik 1 Semi-Bold"/>
                          <a:ea typeface="Rubik 1 Semi-Bold"/>
                          <a:cs typeface="Rubik 1 Semi-Bold"/>
                          <a:sym typeface="Rubik 1 Semi-Bold"/>
                          <a:hlinkClick r:id="rId2" tooltip="https://www.vaikulinija.lt/vaikams-paaugliams/pagalba-pokalbiais-internetu/"/>
                        </a:rPr>
                        <a:t>okalbiai internetu</a:t>
                      </a: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 I-VII 14–23 val.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2340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3639"/>
                        </a:lnSpc>
                      </a:pP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Tel. 0 800 28888</a:t>
                      </a:r>
                    </a:p>
                    <a:p>
                      <a:pPr algn="ctr">
                        <a:lnSpc>
                          <a:spcPts val="3639"/>
                        </a:lnSpc>
                      </a:pP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jaunimolinija.lt</a:t>
                      </a:r>
                    </a:p>
                    <a:p>
                      <a:pPr algn="ctr">
                        <a:lnSpc>
                          <a:spcPts val="3639"/>
                        </a:lnSpc>
                      </a:pPr>
                      <a:endParaRPr lang="en-US" sz="2599">
                        <a:solidFill>
                          <a:srgbClr val="566FB5"/>
                        </a:solidFill>
                        <a:latin typeface="Rubik 1"/>
                        <a:ea typeface="Rubik 1"/>
                        <a:cs typeface="Rubik 1"/>
                        <a:sym typeface="Rubik 1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639"/>
                        </a:lnSpc>
                        <a:defRPr/>
                      </a:pPr>
                      <a:r>
                        <a:rPr lang="en-US" sz="25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Pokalbiai telefonu</a:t>
                      </a: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 I-VII visą parą</a:t>
                      </a:r>
                      <a:endParaRPr lang="en-US" sz="1100"/>
                    </a:p>
                    <a:p>
                      <a:pPr algn="l">
                        <a:lnSpc>
                          <a:spcPts val="3639"/>
                        </a:lnSpc>
                      </a:pPr>
                      <a:r>
                        <a:rPr lang="en-US" sz="25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P</a:t>
                      </a:r>
                      <a:r>
                        <a:rPr lang="en-US" sz="2599" b="1" u="none" strike="noStrike">
                          <a:solidFill>
                            <a:srgbClr val="566FB5"/>
                          </a:solidFill>
                          <a:latin typeface="Rubik 1 Semi-Bold"/>
                          <a:ea typeface="Rubik 1 Semi-Bold"/>
                          <a:cs typeface="Rubik 1 Semi-Bold"/>
                          <a:sym typeface="Rubik 1 Semi-Bold"/>
                          <a:hlinkClick r:id="rId2" tooltip="https://www.vaikulinija.lt/vaikams-paaugliams/pagalba-pokalbiais-internetu/"/>
                        </a:rPr>
                        <a:t>okalbiai internetu</a:t>
                      </a:r>
                      <a:r>
                        <a:rPr lang="en-US" sz="25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 I-VII 15–24 val.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1284324" y="6461847"/>
            <a:ext cx="3783463" cy="1884941"/>
          </a:xfrm>
          <a:custGeom>
            <a:avLst/>
            <a:gdLst/>
            <a:ahLst/>
            <a:cxnLst/>
            <a:rect l="l" t="t" r="r" b="b"/>
            <a:pathLst>
              <a:path w="3783463" h="1884941">
                <a:moveTo>
                  <a:pt x="0" y="0"/>
                </a:moveTo>
                <a:lnTo>
                  <a:pt x="3783463" y="0"/>
                </a:lnTo>
                <a:lnTo>
                  <a:pt x="3783463" y="1884941"/>
                </a:lnTo>
                <a:lnTo>
                  <a:pt x="0" y="1884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240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192359" y="4251947"/>
            <a:ext cx="3967394" cy="1930798"/>
          </a:xfrm>
          <a:custGeom>
            <a:avLst/>
            <a:gdLst/>
            <a:ahLst/>
            <a:cxnLst/>
            <a:rect l="l" t="t" r="r" b="b"/>
            <a:pathLst>
              <a:path w="3967394" h="1930798">
                <a:moveTo>
                  <a:pt x="0" y="0"/>
                </a:moveTo>
                <a:lnTo>
                  <a:pt x="3967394" y="0"/>
                </a:lnTo>
                <a:lnTo>
                  <a:pt x="3967394" y="1930798"/>
                </a:lnTo>
                <a:lnTo>
                  <a:pt x="0" y="19307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3268021" y="838200"/>
            <a:ext cx="11751957" cy="1906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anoniminė Emocinė paramA telefonu ir internetu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028700" y="2353828"/>
          <a:ext cx="16230600" cy="6978783"/>
        </p:xfrm>
        <a:graphic>
          <a:graphicData uri="http://schemas.openxmlformats.org/drawingml/2006/table">
            <a:tbl>
              <a:tblPr/>
              <a:tblGrid>
                <a:gridCol w="5632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1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6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0866"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Pagalbos teikėjai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Internetinis adresas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99"/>
                        </a:lnSpc>
                        <a:defRPr/>
                      </a:pPr>
                      <a:r>
                        <a:rPr lang="en-US" sz="2999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Kas tai?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3886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  <a:p>
                      <a:pPr algn="just">
                        <a:lnSpc>
                          <a:spcPts val="2659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2659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2659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2659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1960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https://vilnius.lt/savivaldybe/jaunimas/jaunimo-sveikata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Galima nemokamai, anonimiškai ir be išankstinės registracijos gauti profesionalią specialistų pagalbą ir pasikonsultuoti svarbiais sveikatai klausimais.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4031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960"/>
                        </a:lnSpc>
                        <a:defRPr/>
                      </a:pPr>
                      <a:endParaRPr lang="en-US" sz="1100"/>
                    </a:p>
                    <a:p>
                      <a:pPr algn="just">
                        <a:lnSpc>
                          <a:spcPts val="1960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1960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1960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1960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1960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1960"/>
                        </a:lnSpc>
                      </a:pPr>
                      <a:endParaRPr lang="en-US" sz="1100"/>
                    </a:p>
                    <a:p>
                      <a:pPr algn="just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https://vilniussveikiau.lt/lt/paslaugos/programos/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4199"/>
                        </a:lnSpc>
                        <a:defRPr/>
                      </a:pPr>
                      <a:r>
                        <a:rPr lang="en-US" sz="29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Individualios ir grupinės psichologinės pagalbos galimybės.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2141148" y="6466066"/>
            <a:ext cx="3077197" cy="2544493"/>
          </a:xfrm>
          <a:custGeom>
            <a:avLst/>
            <a:gdLst/>
            <a:ahLst/>
            <a:cxnLst/>
            <a:rect l="l" t="t" r="r" b="b"/>
            <a:pathLst>
              <a:path w="3077197" h="2544493">
                <a:moveTo>
                  <a:pt x="0" y="0"/>
                </a:moveTo>
                <a:lnTo>
                  <a:pt x="3077198" y="0"/>
                </a:lnTo>
                <a:lnTo>
                  <a:pt x="3077198" y="2544493"/>
                </a:lnTo>
                <a:lnTo>
                  <a:pt x="0" y="2544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38392" y="3884028"/>
            <a:ext cx="5395613" cy="1798165"/>
          </a:xfrm>
          <a:custGeom>
            <a:avLst/>
            <a:gdLst/>
            <a:ahLst/>
            <a:cxnLst/>
            <a:rect l="l" t="t" r="r" b="b"/>
            <a:pathLst>
              <a:path w="5395613" h="1798165">
                <a:moveTo>
                  <a:pt x="0" y="0"/>
                </a:moveTo>
                <a:lnTo>
                  <a:pt x="5395614" y="0"/>
                </a:lnTo>
                <a:lnTo>
                  <a:pt x="5395614" y="1798166"/>
                </a:lnTo>
                <a:lnTo>
                  <a:pt x="0" y="17981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137" t="-86509" r="-15839" b="-3962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7844411" y="3511440"/>
            <a:ext cx="2170753" cy="2170753"/>
          </a:xfrm>
          <a:custGeom>
            <a:avLst/>
            <a:gdLst/>
            <a:ahLst/>
            <a:cxnLst/>
            <a:rect l="l" t="t" r="r" b="b"/>
            <a:pathLst>
              <a:path w="2170753" h="2170753">
                <a:moveTo>
                  <a:pt x="0" y="0"/>
                </a:moveTo>
                <a:lnTo>
                  <a:pt x="2170753" y="0"/>
                </a:lnTo>
                <a:lnTo>
                  <a:pt x="2170753" y="2170754"/>
                </a:lnTo>
                <a:lnTo>
                  <a:pt x="0" y="21707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7959820" y="6466066"/>
            <a:ext cx="1939934" cy="1939934"/>
          </a:xfrm>
          <a:custGeom>
            <a:avLst/>
            <a:gdLst/>
            <a:ahLst/>
            <a:cxnLst/>
            <a:rect l="l" t="t" r="r" b="b"/>
            <a:pathLst>
              <a:path w="1939934" h="1939934">
                <a:moveTo>
                  <a:pt x="0" y="0"/>
                </a:moveTo>
                <a:lnTo>
                  <a:pt x="1939935" y="0"/>
                </a:lnTo>
                <a:lnTo>
                  <a:pt x="1939935" y="1939934"/>
                </a:lnTo>
                <a:lnTo>
                  <a:pt x="0" y="19399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3158891" y="809625"/>
            <a:ext cx="11751957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Specialistų pagalba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028700" y="2086635"/>
          <a:ext cx="16230600" cy="7238340"/>
        </p:xfrm>
        <a:graphic>
          <a:graphicData uri="http://schemas.openxmlformats.org/drawingml/2006/table">
            <a:tbl>
              <a:tblPr/>
              <a:tblGrid>
                <a:gridCol w="423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1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0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8626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Pagalbos teikėjai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Kontaktai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Darbo valandos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2520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Tel. 112</a:t>
                      </a:r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Tel. 113</a:t>
                      </a:r>
                    </a:p>
                    <a:p>
                      <a:pPr algn="ctr">
                        <a:lnSpc>
                          <a:spcPts val="4200"/>
                        </a:lnSpc>
                      </a:pPr>
                      <a:endParaRPr lang="en-US" sz="3000">
                        <a:solidFill>
                          <a:srgbClr val="566FB5"/>
                        </a:solidFill>
                        <a:latin typeface="Rubik 1"/>
                        <a:ea typeface="Rubik 1"/>
                        <a:cs typeface="Rubik 1"/>
                        <a:sym typeface="Rubik 1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I-VII visą parą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Medicininės konsultacijos</a:t>
                      </a:r>
                      <a:r>
                        <a:rPr lang="en-US" sz="30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 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9554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Tel. +370 5 236 2052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 I-VII visą parą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Apsinuodijimo klausimais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1303423" y="3469469"/>
            <a:ext cx="3663918" cy="1674031"/>
          </a:xfrm>
          <a:custGeom>
            <a:avLst/>
            <a:gdLst/>
            <a:ahLst/>
            <a:cxnLst/>
            <a:rect l="l" t="t" r="r" b="b"/>
            <a:pathLst>
              <a:path w="3663918" h="1674031">
                <a:moveTo>
                  <a:pt x="0" y="0"/>
                </a:moveTo>
                <a:lnTo>
                  <a:pt x="3663918" y="0"/>
                </a:lnTo>
                <a:lnTo>
                  <a:pt x="3663918" y="1674031"/>
                </a:lnTo>
                <a:lnTo>
                  <a:pt x="0" y="16740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406761" y="5964715"/>
            <a:ext cx="3457243" cy="3293585"/>
          </a:xfrm>
          <a:custGeom>
            <a:avLst/>
            <a:gdLst/>
            <a:ahLst/>
            <a:cxnLst/>
            <a:rect l="l" t="t" r="r" b="b"/>
            <a:pathLst>
              <a:path w="3457243" h="3293585">
                <a:moveTo>
                  <a:pt x="0" y="0"/>
                </a:moveTo>
                <a:lnTo>
                  <a:pt x="3457243" y="0"/>
                </a:lnTo>
                <a:lnTo>
                  <a:pt x="3457243" y="3293585"/>
                </a:lnTo>
                <a:lnTo>
                  <a:pt x="0" y="32935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96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3135382" y="809625"/>
            <a:ext cx="11751957" cy="1083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skubi pagalba </a:t>
            </a:r>
          </a:p>
        </p:txBody>
      </p:sp>
      <p:sp>
        <p:nvSpPr>
          <p:cNvPr id="6" name="Freeform 6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028700" y="2063255"/>
          <a:ext cx="16230600" cy="7785595"/>
        </p:xfrm>
        <a:graphic>
          <a:graphicData uri="http://schemas.openxmlformats.org/drawingml/2006/table">
            <a:tbl>
              <a:tblPr/>
              <a:tblGrid>
                <a:gridCol w="4238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81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21923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Pavadinimas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Internetinis adresas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566FB5"/>
                          </a:solidFill>
                          <a:latin typeface="Rubik 1 Bold"/>
                          <a:ea typeface="Rubik 1 Bold"/>
                          <a:cs typeface="Rubik 1 Bold"/>
                          <a:sym typeface="Rubik 1 Bold"/>
                        </a:rPr>
                        <a:t>Kas tai?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946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2379"/>
                        </a:lnSpc>
                      </a:pPr>
                      <a:endParaRPr lang="en-US" sz="1100"/>
                    </a:p>
                    <a:p>
                      <a:pPr algn="ctr">
                        <a:lnSpc>
                          <a:spcPts val="2379"/>
                        </a:lnSpc>
                      </a:pPr>
                      <a:endParaRPr lang="en-US" sz="1100"/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askritiskas.lt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Informacija jaunimui, siekiant didinti sąmoningumą psichoaktyvių medžiagų vartojimo klausimais.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5377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2659"/>
                        </a:lnSpc>
                      </a:pPr>
                      <a:endParaRPr lang="en-US" sz="1100"/>
                    </a:p>
                    <a:p>
                      <a:pPr algn="ctr">
                        <a:lnSpc>
                          <a:spcPts val="2659"/>
                        </a:lnSpc>
                      </a:pPr>
                      <a:endParaRPr lang="en-US" sz="1100"/>
                    </a:p>
                    <a:p>
                      <a:pPr algn="ctr">
                        <a:lnSpc>
                          <a:spcPts val="2659"/>
                        </a:lnSpc>
                      </a:pPr>
                      <a:endParaRPr lang="en-US" sz="1100"/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  <a:hlinkClick r:id="rId2" tooltip="https://pagalbasau.lt"/>
                        </a:rPr>
                        <a:t>pagalbasau.lt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Informacija apie emocinę sveikatą ir psichologinę pagalbą.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0349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3299"/>
                        </a:lnSpc>
                        <a:defRPr/>
                      </a:pPr>
                      <a:r>
                        <a:rPr lang="en-US" sz="2999">
                          <a:solidFill>
                            <a:srgbClr val="566FB5"/>
                          </a:solidFill>
                          <a:latin typeface="Rubik 1"/>
                          <a:ea typeface="Rubik 1"/>
                          <a:cs typeface="Rubik 1"/>
                          <a:sym typeface="Rubik 1"/>
                        </a:rPr>
                        <a:t>Straipsniai, specialistų atsakymai aktualiomis jaunuoliams temomis.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66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1462935" y="5696717"/>
            <a:ext cx="3391913" cy="1739002"/>
          </a:xfrm>
          <a:custGeom>
            <a:avLst/>
            <a:gdLst/>
            <a:ahLst/>
            <a:cxnLst/>
            <a:rect l="l" t="t" r="r" b="b"/>
            <a:pathLst>
              <a:path w="3391913" h="1739002">
                <a:moveTo>
                  <a:pt x="0" y="0"/>
                </a:moveTo>
                <a:lnTo>
                  <a:pt x="3391913" y="0"/>
                </a:lnTo>
                <a:lnTo>
                  <a:pt x="3391913" y="1739002"/>
                </a:lnTo>
                <a:lnTo>
                  <a:pt x="0" y="1739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234" b="-3234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193333" y="3634812"/>
            <a:ext cx="4086950" cy="1776935"/>
          </a:xfrm>
          <a:custGeom>
            <a:avLst/>
            <a:gdLst/>
            <a:ahLst/>
            <a:cxnLst/>
            <a:rect l="l" t="t" r="r" b="b"/>
            <a:pathLst>
              <a:path w="4086950" h="1776935">
                <a:moveTo>
                  <a:pt x="0" y="0"/>
                </a:moveTo>
                <a:lnTo>
                  <a:pt x="4086949" y="0"/>
                </a:lnTo>
                <a:lnTo>
                  <a:pt x="4086949" y="1776934"/>
                </a:lnTo>
                <a:lnTo>
                  <a:pt x="0" y="17769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625468" y="7720690"/>
            <a:ext cx="3066847" cy="1999584"/>
          </a:xfrm>
          <a:custGeom>
            <a:avLst/>
            <a:gdLst/>
            <a:ahLst/>
            <a:cxnLst/>
            <a:rect l="l" t="t" r="r" b="b"/>
            <a:pathLst>
              <a:path w="3066847" h="1999584">
                <a:moveTo>
                  <a:pt x="0" y="0"/>
                </a:moveTo>
                <a:lnTo>
                  <a:pt x="3066847" y="0"/>
                </a:lnTo>
                <a:lnTo>
                  <a:pt x="3066847" y="1999585"/>
                </a:lnTo>
                <a:lnTo>
                  <a:pt x="0" y="19995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6603800" y="3647489"/>
            <a:ext cx="1496011" cy="1496011"/>
          </a:xfrm>
          <a:custGeom>
            <a:avLst/>
            <a:gdLst/>
            <a:ahLst/>
            <a:cxnLst/>
            <a:rect l="l" t="t" r="r" b="b"/>
            <a:pathLst>
              <a:path w="1496011" h="1496011">
                <a:moveTo>
                  <a:pt x="0" y="0"/>
                </a:moveTo>
                <a:lnTo>
                  <a:pt x="1496011" y="0"/>
                </a:lnTo>
                <a:lnTo>
                  <a:pt x="1496011" y="1496011"/>
                </a:lnTo>
                <a:lnTo>
                  <a:pt x="0" y="14960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6603800" y="5818213"/>
            <a:ext cx="1496011" cy="1496011"/>
          </a:xfrm>
          <a:custGeom>
            <a:avLst/>
            <a:gdLst/>
            <a:ahLst/>
            <a:cxnLst/>
            <a:rect l="l" t="t" r="r" b="b"/>
            <a:pathLst>
              <a:path w="1496011" h="1496011">
                <a:moveTo>
                  <a:pt x="0" y="0"/>
                </a:moveTo>
                <a:lnTo>
                  <a:pt x="1496011" y="0"/>
                </a:lnTo>
                <a:lnTo>
                  <a:pt x="1496011" y="1496011"/>
                </a:lnTo>
                <a:lnTo>
                  <a:pt x="0" y="14960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6603800" y="7920941"/>
            <a:ext cx="1496011" cy="1496011"/>
          </a:xfrm>
          <a:custGeom>
            <a:avLst/>
            <a:gdLst/>
            <a:ahLst/>
            <a:cxnLst/>
            <a:rect l="l" t="t" r="r" b="b"/>
            <a:pathLst>
              <a:path w="1496011" h="1496011">
                <a:moveTo>
                  <a:pt x="0" y="0"/>
                </a:moveTo>
                <a:lnTo>
                  <a:pt x="1496011" y="0"/>
                </a:lnTo>
                <a:lnTo>
                  <a:pt x="1496011" y="1496011"/>
                </a:lnTo>
                <a:lnTo>
                  <a:pt x="0" y="14960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3158891" y="819150"/>
            <a:ext cx="11751957" cy="1024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informacijos šaltiniai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158891" y="819150"/>
            <a:ext cx="11751957" cy="1024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566FB5"/>
                </a:solidFill>
                <a:latin typeface="Blodders"/>
                <a:ea typeface="Blodders"/>
                <a:cs typeface="Blodders"/>
                <a:sym typeface="Blodders"/>
              </a:rPr>
              <a:t>Įsivertinkime</a:t>
            </a:r>
          </a:p>
        </p:txBody>
      </p:sp>
      <p:sp>
        <p:nvSpPr>
          <p:cNvPr id="4" name="Freeform 4"/>
          <p:cNvSpPr/>
          <p:nvPr/>
        </p:nvSpPr>
        <p:spPr>
          <a:xfrm rot="-4128608">
            <a:off x="9897072" y="5798202"/>
            <a:ext cx="7315200" cy="73152"/>
          </a:xfrm>
          <a:custGeom>
            <a:avLst/>
            <a:gdLst/>
            <a:ahLst/>
            <a:cxnLst/>
            <a:rect l="l" t="t" r="r" b="b"/>
            <a:pathLst>
              <a:path w="7315200" h="73152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4173293">
            <a:off x="10077005" y="5781750"/>
            <a:ext cx="7315200" cy="73152"/>
          </a:xfrm>
          <a:custGeom>
            <a:avLst/>
            <a:gdLst/>
            <a:ahLst/>
            <a:cxnLst/>
            <a:rect l="l" t="t" r="r" b="b"/>
            <a:pathLst>
              <a:path w="7315200" h="73152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2767867" y="3405587"/>
            <a:ext cx="136784" cy="136784"/>
          </a:xfrm>
          <a:custGeom>
            <a:avLst/>
            <a:gdLst/>
            <a:ahLst/>
            <a:cxnLst/>
            <a:rect l="l" t="t" r="r" b="b"/>
            <a:pathLst>
              <a:path w="136784" h="136784">
                <a:moveTo>
                  <a:pt x="0" y="0"/>
                </a:moveTo>
                <a:lnTo>
                  <a:pt x="136783" y="0"/>
                </a:lnTo>
                <a:lnTo>
                  <a:pt x="136783" y="136784"/>
                </a:lnTo>
                <a:lnTo>
                  <a:pt x="0" y="1367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2108323" y="5542440"/>
            <a:ext cx="136784" cy="136784"/>
          </a:xfrm>
          <a:custGeom>
            <a:avLst/>
            <a:gdLst/>
            <a:ahLst/>
            <a:cxnLst/>
            <a:rect l="l" t="t" r="r" b="b"/>
            <a:pathLst>
              <a:path w="136784" h="136784">
                <a:moveTo>
                  <a:pt x="0" y="0"/>
                </a:moveTo>
                <a:lnTo>
                  <a:pt x="136784" y="0"/>
                </a:lnTo>
                <a:lnTo>
                  <a:pt x="136784" y="136783"/>
                </a:lnTo>
                <a:lnTo>
                  <a:pt x="0" y="1367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3396108" y="6047287"/>
            <a:ext cx="136784" cy="136784"/>
          </a:xfrm>
          <a:custGeom>
            <a:avLst/>
            <a:gdLst/>
            <a:ahLst/>
            <a:cxnLst/>
            <a:rect l="l" t="t" r="r" b="b"/>
            <a:pathLst>
              <a:path w="136784" h="136784">
                <a:moveTo>
                  <a:pt x="0" y="0"/>
                </a:moveTo>
                <a:lnTo>
                  <a:pt x="136784" y="0"/>
                </a:lnTo>
                <a:lnTo>
                  <a:pt x="136784" y="136784"/>
                </a:lnTo>
                <a:lnTo>
                  <a:pt x="0" y="1367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6610840" y="550281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0"/>
                </a:moveTo>
                <a:lnTo>
                  <a:pt x="152400" y="0"/>
                </a:lnTo>
                <a:lnTo>
                  <a:pt x="152400" y="152400"/>
                </a:lnTo>
                <a:lnTo>
                  <a:pt x="0" y="152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1378160" y="2200815"/>
            <a:ext cx="7187590" cy="655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Pasižymėkite savo pasiekimus pagal tam tikras ašis (žr. skaičius), kurių kiekviena turi skalę (nuo 1 (labai mažai) iki 5 (labai daug)). </a:t>
            </a:r>
          </a:p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Mokiniai įsivertina, kurioje srityje jie jaučiasi stipriausi arba kur dar reikia tobulėti.</a:t>
            </a:r>
          </a:p>
          <a:p>
            <a:pPr algn="just">
              <a:lnSpc>
                <a:spcPts val="3499"/>
              </a:lnSpc>
            </a:pPr>
            <a:endParaRPr lang="en-US" sz="2499">
              <a:solidFill>
                <a:srgbClr val="586BB0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marL="539748" lvl="1" indent="-269874" algn="just">
              <a:lnSpc>
                <a:spcPts val="3499"/>
              </a:lnSpc>
              <a:buAutoNum type="arabicPeriod"/>
            </a:pPr>
            <a:r>
              <a:rPr lang="en-US" sz="24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Žinios apie psichoaktyviųjų medžiagų poveikį;</a:t>
            </a:r>
          </a:p>
          <a:p>
            <a:pPr marL="539748" lvl="1" indent="-269874" algn="just">
              <a:lnSpc>
                <a:spcPts val="3499"/>
              </a:lnSpc>
              <a:buAutoNum type="arabicPeriod"/>
            </a:pPr>
            <a:r>
              <a:rPr lang="en-US" sz="24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Žinios apie faktus ir mitus, susijusius su psichoaktyviosiomis medžiagomis;</a:t>
            </a:r>
          </a:p>
          <a:p>
            <a:pPr marL="539748" lvl="1" indent="-269874" algn="just">
              <a:lnSpc>
                <a:spcPts val="3499"/>
              </a:lnSpc>
              <a:buAutoNum type="arabicPeriod"/>
            </a:pPr>
            <a:r>
              <a:rPr lang="en-US" sz="24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Žinios apie priklausomybės atsiradimą;</a:t>
            </a:r>
          </a:p>
          <a:p>
            <a:pPr marL="539748" lvl="1" indent="-269874" algn="just">
              <a:lnSpc>
                <a:spcPts val="3499"/>
              </a:lnSpc>
              <a:buAutoNum type="arabicPeriod"/>
            </a:pPr>
            <a:r>
              <a:rPr lang="en-US" sz="24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Žinios apie aplinkos įtaką priklausomybės išsivystimui;</a:t>
            </a:r>
          </a:p>
          <a:p>
            <a:pPr marL="539748" lvl="1" indent="-269874" algn="just">
              <a:lnSpc>
                <a:spcPts val="3499"/>
              </a:lnSpc>
              <a:buAutoNum type="arabicPeriod"/>
            </a:pPr>
            <a:r>
              <a:rPr lang="en-US" sz="24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Žinios apie pagalbos galimybes mokykloje;</a:t>
            </a:r>
          </a:p>
          <a:p>
            <a:pPr marL="539748" lvl="1" indent="-269874" algn="just">
              <a:lnSpc>
                <a:spcPts val="3499"/>
              </a:lnSpc>
              <a:spcBef>
                <a:spcPct val="0"/>
              </a:spcBef>
              <a:buAutoNum type="arabicPeriod"/>
            </a:pPr>
            <a:r>
              <a:rPr lang="en-US" sz="24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Žinios apie pagalbos galimybes mano mieste.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172320" y="5542440"/>
            <a:ext cx="7315200" cy="73152"/>
          </a:xfrm>
          <a:custGeom>
            <a:avLst/>
            <a:gdLst/>
            <a:ahLst/>
            <a:cxnLst/>
            <a:rect l="l" t="t" r="r" b="b"/>
            <a:pathLst>
              <a:path w="7315200" h="73152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4195309" y="3954667"/>
            <a:ext cx="136784" cy="136784"/>
          </a:xfrm>
          <a:custGeom>
            <a:avLst/>
            <a:gdLst/>
            <a:ahLst/>
            <a:cxnLst/>
            <a:rect l="l" t="t" r="r" b="b"/>
            <a:pathLst>
              <a:path w="136784" h="136784">
                <a:moveTo>
                  <a:pt x="0" y="0"/>
                </a:moveTo>
                <a:lnTo>
                  <a:pt x="136784" y="0"/>
                </a:lnTo>
                <a:lnTo>
                  <a:pt x="136784" y="136783"/>
                </a:lnTo>
                <a:lnTo>
                  <a:pt x="0" y="1367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4126917" y="7063392"/>
            <a:ext cx="136784" cy="136784"/>
          </a:xfrm>
          <a:custGeom>
            <a:avLst/>
            <a:gdLst/>
            <a:ahLst/>
            <a:cxnLst/>
            <a:rect l="l" t="t" r="r" b="b"/>
            <a:pathLst>
              <a:path w="136784" h="136784">
                <a:moveTo>
                  <a:pt x="0" y="0"/>
                </a:moveTo>
                <a:lnTo>
                  <a:pt x="136784" y="0"/>
                </a:lnTo>
                <a:lnTo>
                  <a:pt x="136784" y="136783"/>
                </a:lnTo>
                <a:lnTo>
                  <a:pt x="0" y="1367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TextBox 14"/>
          <p:cNvSpPr txBox="1"/>
          <p:nvPr/>
        </p:nvSpPr>
        <p:spPr>
          <a:xfrm>
            <a:off x="12368686" y="1796414"/>
            <a:ext cx="108022" cy="34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782678" y="1796414"/>
            <a:ext cx="148352" cy="34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646528" y="5305965"/>
            <a:ext cx="151924" cy="34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021985" y="9299529"/>
            <a:ext cx="157043" cy="34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155521" y="9299529"/>
            <a:ext cx="150376" cy="34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861150" y="5417154"/>
            <a:ext cx="152400" cy="34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835</Words>
  <Application>Microsoft Office PowerPoint</Application>
  <PresentationFormat>Pasirinktinai</PresentationFormat>
  <Paragraphs>211</Paragraphs>
  <Slides>35</Slides>
  <Notes>1</Notes>
  <HiddenSlides>0</HiddenSlides>
  <MMClips>1</MMClips>
  <ScaleCrop>false</ScaleCrop>
  <HeadingPairs>
    <vt:vector size="6" baseType="variant">
      <vt:variant>
        <vt:lpstr>Naudojami šriftai</vt:lpstr>
      </vt:variant>
      <vt:variant>
        <vt:i4>11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35</vt:i4>
      </vt:variant>
    </vt:vector>
  </HeadingPairs>
  <TitlesOfParts>
    <vt:vector size="47" baseType="lpstr">
      <vt:lpstr>Rubik 1 Bold Italics</vt:lpstr>
      <vt:lpstr>Rubik 1 Semi-Bold</vt:lpstr>
      <vt:lpstr>Rubik 1 Bold</vt:lpstr>
      <vt:lpstr>Calibri</vt:lpstr>
      <vt:lpstr>Blodders</vt:lpstr>
      <vt:lpstr>Rubik 2</vt:lpstr>
      <vt:lpstr>Rubik 1</vt:lpstr>
      <vt:lpstr>Rubik 1 Light</vt:lpstr>
      <vt:lpstr>Aptos</vt:lpstr>
      <vt:lpstr>Rubik 3</vt:lpstr>
      <vt:lpstr>Arial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met_10 kl_psichoaktyviosios medžiagos </dc:title>
  <cp:lastModifiedBy>Rasa Žilinskaitė</cp:lastModifiedBy>
  <cp:revision>2</cp:revision>
  <dcterms:created xsi:type="dcterms:W3CDTF">2006-08-16T00:00:00Z</dcterms:created>
  <dcterms:modified xsi:type="dcterms:W3CDTF">2025-10-27T11:23:06Z</dcterms:modified>
  <dc:identifier>DAGsxIceAGQ</dc:identifier>
</cp:coreProperties>
</file>