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8288000" cy="10287000"/>
  <p:notesSz cx="6858000" cy="9144000"/>
  <p:embeddedFontLst>
    <p:embeddedFont>
      <p:font typeface="Blodders 1" panose="020B0604020202020204" charset="0"/>
      <p:regular r:id="rId30"/>
    </p:embeddedFont>
    <p:embeddedFont>
      <p:font typeface="Blodders 2" panose="020B0604020202020204" charset="0"/>
      <p:regular r:id="rId31"/>
    </p:embeddedFont>
    <p:embeddedFont>
      <p:font typeface="Rubik 1" panose="020B0604020202020204" charset="-79"/>
      <p:regular r:id="rId32"/>
    </p:embeddedFont>
    <p:embeddedFont>
      <p:font typeface="Rubik 2" panose="020B0604020202020204" charset="-79"/>
      <p:regular r:id="rId33"/>
    </p:embeddedFont>
    <p:embeddedFont>
      <p:font typeface="Rubik 2 Bold" panose="020B0604020202020204" charset="-79"/>
      <p:regular r:id="rId34"/>
    </p:embeddedFont>
    <p:embeddedFont>
      <p:font typeface="Rubik 2 Italics" panose="020B0604020202020204" charset="-79"/>
      <p:regular r:id="rId35"/>
    </p:embeddedFont>
    <p:embeddedFont>
      <p:font typeface="Rubik 2 Semi-Bold" panose="020B0604020202020204" charset="-79"/>
      <p:regular r:id="rId36"/>
    </p:embeddedFont>
    <p:embeddedFont>
      <p:font typeface="Rubik 3" panose="020B0604020202020204" charset="-79"/>
      <p:regular r:id="rId37"/>
    </p:embeddedFont>
    <p:embeddedFont>
      <p:font typeface="Rubik Medium" panose="020B0604020202020204" charset="-79"/>
      <p:regular r:id="rId38"/>
    </p:embeddedFont>
    <p:embeddedFont>
      <p:font typeface="Rubik Medium Bold" panose="020B0604020202020204" charset="-79"/>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80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ideo" Target="https://youtu.be/Y9vRfjGI4qA?si=kO27KOg2dGxGAstM" TargetMode="External"/><Relationship Id="rId5" Type="http://schemas.openxmlformats.org/officeDocument/2006/relationships/image" Target="../media/image14.jpe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6.pn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7.svg"/><Relationship Id="rId7"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9.sv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watch?v=7D8rJ_rJNrA" TargetMode="Externa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35.sv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7.svg"/><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39.svg"/><Relationship Id="rId10" Type="http://schemas.openxmlformats.org/officeDocument/2006/relationships/image" Target="../media/image42.png"/><Relationship Id="rId4" Type="http://schemas.openxmlformats.org/officeDocument/2006/relationships/image" Target="../media/image38.png"/><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7.svg"/><Relationship Id="rId7" Type="http://schemas.openxmlformats.org/officeDocument/2006/relationships/image" Target="../media/image43.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47.png"/><Relationship Id="rId5" Type="http://schemas.openxmlformats.org/officeDocument/2006/relationships/image" Target="../media/image39.svg"/><Relationship Id="rId10" Type="http://schemas.openxmlformats.org/officeDocument/2006/relationships/image" Target="../media/image46.png"/><Relationship Id="rId4" Type="http://schemas.openxmlformats.org/officeDocument/2006/relationships/image" Target="../media/image38.png"/><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52.svg"/></Relationships>
</file>

<file path=ppt/slides/_rels/slide24.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hyperlink" Target="https://www.vaikulinija.lt/vaikams-paaugliams/pagalba-pokalbiais-internetu/" TargetMode="External"/><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1.pn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77176" y="8481613"/>
            <a:ext cx="2810824" cy="1805387"/>
          </a:xfrm>
          <a:custGeom>
            <a:avLst/>
            <a:gdLst/>
            <a:ahLst/>
            <a:cxnLst/>
            <a:rect l="l" t="t" r="r" b="b"/>
            <a:pathLst>
              <a:path w="2810824" h="1805387">
                <a:moveTo>
                  <a:pt x="0" y="0"/>
                </a:moveTo>
                <a:lnTo>
                  <a:pt x="2810824" y="0"/>
                </a:lnTo>
                <a:lnTo>
                  <a:pt x="2810824" y="1805387"/>
                </a:lnTo>
                <a:lnTo>
                  <a:pt x="0" y="1805387"/>
                </a:lnTo>
                <a:lnTo>
                  <a:pt x="0" y="0"/>
                </a:lnTo>
                <a:close/>
              </a:path>
            </a:pathLst>
          </a:custGeom>
          <a:blipFill>
            <a:blip r:embed="rId2"/>
            <a:stretch>
              <a:fillRect l="-14823" t="-34171" r="-17607" b="-36444"/>
            </a:stretch>
          </a:blipFill>
        </p:spPr>
        <p:txBody>
          <a:bodyPr/>
          <a:lstStyle/>
          <a:p>
            <a:endParaRPr lang="lt-LT"/>
          </a:p>
        </p:txBody>
      </p:sp>
      <p:sp>
        <p:nvSpPr>
          <p:cNvPr id="3" name="TextBox 3"/>
          <p:cNvSpPr txBox="1"/>
          <p:nvPr/>
        </p:nvSpPr>
        <p:spPr>
          <a:xfrm>
            <a:off x="0" y="762000"/>
            <a:ext cx="18288000" cy="2636520"/>
          </a:xfrm>
          <a:prstGeom prst="rect">
            <a:avLst/>
          </a:prstGeom>
        </p:spPr>
        <p:txBody>
          <a:bodyPr lIns="0" tIns="0" rIns="0" bIns="0" rtlCol="0" anchor="t">
            <a:spAutoFit/>
          </a:bodyPr>
          <a:lstStyle/>
          <a:p>
            <a:pPr algn="ctr">
              <a:lnSpc>
                <a:spcPts val="10080"/>
              </a:lnSpc>
            </a:pPr>
            <a:r>
              <a:rPr lang="en-US" sz="7200">
                <a:solidFill>
                  <a:srgbClr val="DB6C46"/>
                </a:solidFill>
                <a:latin typeface="Blodders 1"/>
                <a:ea typeface="Blodders 1"/>
                <a:cs typeface="Blodders 1"/>
                <a:sym typeface="Blodders 1"/>
              </a:rPr>
              <a:t>Užsidėk tiesos akinius: psichoaktyviųjų medžiagų realybė</a:t>
            </a:r>
          </a:p>
        </p:txBody>
      </p:sp>
      <p:sp>
        <p:nvSpPr>
          <p:cNvPr id="4" name="TextBox 4"/>
          <p:cNvSpPr txBox="1"/>
          <p:nvPr/>
        </p:nvSpPr>
        <p:spPr>
          <a:xfrm>
            <a:off x="7868263" y="3326609"/>
            <a:ext cx="2037119" cy="1162050"/>
          </a:xfrm>
          <a:prstGeom prst="rect">
            <a:avLst/>
          </a:prstGeom>
        </p:spPr>
        <p:txBody>
          <a:bodyPr lIns="0" tIns="0" rIns="0" bIns="0" rtlCol="0" anchor="t">
            <a:spAutoFit/>
          </a:bodyPr>
          <a:lstStyle/>
          <a:p>
            <a:pPr algn="ctr">
              <a:lnSpc>
                <a:spcPts val="8400"/>
              </a:lnSpc>
            </a:pPr>
            <a:r>
              <a:rPr lang="en-US" sz="6000">
                <a:solidFill>
                  <a:srgbClr val="566FB5"/>
                </a:solidFill>
                <a:latin typeface="Blodders 1"/>
                <a:ea typeface="Blodders 1"/>
                <a:cs typeface="Blodders 1"/>
                <a:sym typeface="Blodders 1"/>
              </a:rPr>
              <a:t>6 kl. </a:t>
            </a:r>
          </a:p>
        </p:txBody>
      </p:sp>
      <p:grpSp>
        <p:nvGrpSpPr>
          <p:cNvPr id="5" name="Group 5"/>
          <p:cNvGrpSpPr/>
          <p:nvPr/>
        </p:nvGrpSpPr>
        <p:grpSpPr>
          <a:xfrm>
            <a:off x="1356831" y="4488659"/>
            <a:ext cx="15574338" cy="4769641"/>
            <a:chOff x="0" y="0"/>
            <a:chExt cx="20765784" cy="6359521"/>
          </a:xfrm>
        </p:grpSpPr>
        <p:sp>
          <p:nvSpPr>
            <p:cNvPr id="6" name="Freeform 6"/>
            <p:cNvSpPr/>
            <p:nvPr/>
          </p:nvSpPr>
          <p:spPr>
            <a:xfrm>
              <a:off x="0" y="0"/>
              <a:ext cx="20765784" cy="6359521"/>
            </a:xfrm>
            <a:custGeom>
              <a:avLst/>
              <a:gdLst/>
              <a:ahLst/>
              <a:cxnLst/>
              <a:rect l="l" t="t" r="r" b="b"/>
              <a:pathLst>
                <a:path w="20765784" h="6359521">
                  <a:moveTo>
                    <a:pt x="0" y="0"/>
                  </a:moveTo>
                  <a:lnTo>
                    <a:pt x="20765784" y="0"/>
                  </a:lnTo>
                  <a:lnTo>
                    <a:pt x="20765784" y="6359521"/>
                  </a:lnTo>
                  <a:lnTo>
                    <a:pt x="0" y="63595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7" name="Freeform 7"/>
            <p:cNvSpPr/>
            <p:nvPr/>
          </p:nvSpPr>
          <p:spPr>
            <a:xfrm>
              <a:off x="1267140" y="652562"/>
              <a:ext cx="7011568" cy="4632020"/>
            </a:xfrm>
            <a:custGeom>
              <a:avLst/>
              <a:gdLst/>
              <a:ahLst/>
              <a:cxnLst/>
              <a:rect l="l" t="t" r="r" b="b"/>
              <a:pathLst>
                <a:path w="7011568" h="4632020">
                  <a:moveTo>
                    <a:pt x="0" y="0"/>
                  </a:moveTo>
                  <a:lnTo>
                    <a:pt x="7011568" y="0"/>
                  </a:lnTo>
                  <a:lnTo>
                    <a:pt x="7011568" y="4632020"/>
                  </a:lnTo>
                  <a:lnTo>
                    <a:pt x="0" y="46320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lt-LT"/>
            </a:p>
          </p:txBody>
        </p:sp>
        <p:sp>
          <p:nvSpPr>
            <p:cNvPr id="8" name="Freeform 8"/>
            <p:cNvSpPr/>
            <p:nvPr/>
          </p:nvSpPr>
          <p:spPr>
            <a:xfrm>
              <a:off x="12664385" y="652562"/>
              <a:ext cx="5697004" cy="4825555"/>
            </a:xfrm>
            <a:custGeom>
              <a:avLst/>
              <a:gdLst/>
              <a:ahLst/>
              <a:cxnLst/>
              <a:rect l="l" t="t" r="r" b="b"/>
              <a:pathLst>
                <a:path w="5697004" h="4825555">
                  <a:moveTo>
                    <a:pt x="0" y="0"/>
                  </a:moveTo>
                  <a:lnTo>
                    <a:pt x="5697004" y="0"/>
                  </a:lnTo>
                  <a:lnTo>
                    <a:pt x="5697004" y="4825555"/>
                  </a:lnTo>
                  <a:lnTo>
                    <a:pt x="0" y="482555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51470" y="4202623"/>
            <a:ext cx="7701710" cy="3753938"/>
          </a:xfrm>
          <a:prstGeom prst="rect">
            <a:avLst/>
          </a:prstGeom>
        </p:spPr>
        <p:txBody>
          <a:bodyPr lIns="0" tIns="0" rIns="0" bIns="0" rtlCol="0" anchor="t">
            <a:spAutoFit/>
          </a:bodyPr>
          <a:lstStyle/>
          <a:p>
            <a:pPr algn="just">
              <a:lnSpc>
                <a:spcPts val="6049"/>
              </a:lnSpc>
            </a:pPr>
            <a:r>
              <a:rPr lang="en-US" sz="3360">
                <a:solidFill>
                  <a:srgbClr val="586BB0"/>
                </a:solidFill>
                <a:latin typeface="Rubik 2"/>
                <a:ea typeface="Rubik 2"/>
                <a:cs typeface="Rubik 2"/>
                <a:sym typeface="Rubik 2"/>
              </a:rPr>
              <a:t>Keliame ranką, kai norime </a:t>
            </a:r>
            <a:r>
              <a:rPr lang="en-US" sz="3360" u="none">
                <a:solidFill>
                  <a:srgbClr val="586BB0"/>
                </a:solidFill>
                <a:latin typeface="Rubik 2"/>
                <a:ea typeface="Rubik 2"/>
                <a:cs typeface="Rubik 2"/>
                <a:sym typeface="Rubik 2"/>
              </a:rPr>
              <a:t>kalbėti</a:t>
            </a:r>
          </a:p>
          <a:p>
            <a:pPr algn="just">
              <a:lnSpc>
                <a:spcPts val="6049"/>
              </a:lnSpc>
            </a:pPr>
            <a:r>
              <a:rPr lang="en-US" sz="3360" u="none">
                <a:solidFill>
                  <a:srgbClr val="586BB0"/>
                </a:solidFill>
                <a:latin typeface="Rubik 2"/>
                <a:ea typeface="Rubik 2"/>
                <a:cs typeface="Rubik 2"/>
                <a:sym typeface="Rubik 2"/>
              </a:rPr>
              <a:t>Kalbame po vieną</a:t>
            </a:r>
            <a:r>
              <a:rPr lang="en-US" sz="3360">
                <a:solidFill>
                  <a:srgbClr val="586BB0"/>
                </a:solidFill>
                <a:latin typeface="Rubik 2"/>
                <a:ea typeface="Rubik 2"/>
                <a:cs typeface="Rubik 2"/>
                <a:sym typeface="Rubik 2"/>
              </a:rPr>
              <a:t> – klausomės kitų</a:t>
            </a:r>
          </a:p>
          <a:p>
            <a:pPr algn="just">
              <a:lnSpc>
                <a:spcPts val="6049"/>
              </a:lnSpc>
            </a:pPr>
            <a:r>
              <a:rPr lang="en-US" sz="3360">
                <a:solidFill>
                  <a:srgbClr val="586BB0"/>
                </a:solidFill>
                <a:latin typeface="Rubik 2"/>
                <a:ea typeface="Rubik 2"/>
                <a:cs typeface="Rubik 2"/>
                <a:sym typeface="Rubik 2"/>
              </a:rPr>
              <a:t>Gerbiame kitų nuomonę ir kuriame draugišką, saugią aplinką</a:t>
            </a:r>
          </a:p>
          <a:p>
            <a:pPr algn="just">
              <a:lnSpc>
                <a:spcPts val="6049"/>
              </a:lnSpc>
            </a:pPr>
            <a:endParaRPr lang="en-US" sz="3360">
              <a:solidFill>
                <a:srgbClr val="586BB0"/>
              </a:solidFill>
              <a:latin typeface="Rubik 2"/>
              <a:ea typeface="Rubik 2"/>
              <a:cs typeface="Rubik 2"/>
              <a:sym typeface="Rubik 2"/>
            </a:endParaRPr>
          </a:p>
        </p:txBody>
      </p:sp>
      <p:sp>
        <p:nvSpPr>
          <p:cNvPr id="3" name="Freeform 3"/>
          <p:cNvSpPr/>
          <p:nvPr/>
        </p:nvSpPr>
        <p:spPr>
          <a:xfrm flipV="1">
            <a:off x="8074730" y="4402648"/>
            <a:ext cx="402973" cy="456040"/>
          </a:xfrm>
          <a:custGeom>
            <a:avLst/>
            <a:gdLst/>
            <a:ahLst/>
            <a:cxnLst/>
            <a:rect l="l" t="t" r="r" b="b"/>
            <a:pathLst>
              <a:path w="402973" h="456040">
                <a:moveTo>
                  <a:pt x="0" y="456039"/>
                </a:moveTo>
                <a:lnTo>
                  <a:pt x="402973" y="456039"/>
                </a:lnTo>
                <a:lnTo>
                  <a:pt x="402973" y="0"/>
                </a:lnTo>
                <a:lnTo>
                  <a:pt x="0" y="0"/>
                </a:lnTo>
                <a:lnTo>
                  <a:pt x="0" y="456039"/>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4" name="Freeform 4"/>
          <p:cNvSpPr/>
          <p:nvPr/>
        </p:nvSpPr>
        <p:spPr>
          <a:xfrm flipV="1">
            <a:off x="8074730" y="5130358"/>
            <a:ext cx="402973" cy="456040"/>
          </a:xfrm>
          <a:custGeom>
            <a:avLst/>
            <a:gdLst/>
            <a:ahLst/>
            <a:cxnLst/>
            <a:rect l="l" t="t" r="r" b="b"/>
            <a:pathLst>
              <a:path w="402973" h="456040">
                <a:moveTo>
                  <a:pt x="0" y="456040"/>
                </a:moveTo>
                <a:lnTo>
                  <a:pt x="402973" y="456040"/>
                </a:lnTo>
                <a:lnTo>
                  <a:pt x="402973" y="0"/>
                </a:lnTo>
                <a:lnTo>
                  <a:pt x="0" y="0"/>
                </a:lnTo>
                <a:lnTo>
                  <a:pt x="0" y="45604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5" name="Freeform 5"/>
          <p:cNvSpPr/>
          <p:nvPr/>
        </p:nvSpPr>
        <p:spPr>
          <a:xfrm rot="2988024">
            <a:off x="-6653117" y="6063009"/>
            <a:ext cx="7818223" cy="8447982"/>
          </a:xfrm>
          <a:custGeom>
            <a:avLst/>
            <a:gdLst/>
            <a:ahLst/>
            <a:cxnLst/>
            <a:rect l="l" t="t" r="r" b="b"/>
            <a:pathLst>
              <a:path w="7818223" h="8447982">
                <a:moveTo>
                  <a:pt x="0" y="0"/>
                </a:moveTo>
                <a:lnTo>
                  <a:pt x="7818223" y="0"/>
                </a:lnTo>
                <a:lnTo>
                  <a:pt x="7818223" y="8447982"/>
                </a:lnTo>
                <a:lnTo>
                  <a:pt x="0" y="84479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6" name="Freeform 6"/>
          <p:cNvSpPr/>
          <p:nvPr/>
        </p:nvSpPr>
        <p:spPr>
          <a:xfrm rot="6943048">
            <a:off x="13519902" y="-4435317"/>
            <a:ext cx="7818223" cy="8447982"/>
          </a:xfrm>
          <a:custGeom>
            <a:avLst/>
            <a:gdLst/>
            <a:ahLst/>
            <a:cxnLst/>
            <a:rect l="l" t="t" r="r" b="b"/>
            <a:pathLst>
              <a:path w="7818223" h="8447982">
                <a:moveTo>
                  <a:pt x="0" y="0"/>
                </a:moveTo>
                <a:lnTo>
                  <a:pt x="7818223" y="0"/>
                </a:lnTo>
                <a:lnTo>
                  <a:pt x="7818223" y="8447982"/>
                </a:lnTo>
                <a:lnTo>
                  <a:pt x="0" y="84479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7" name="Freeform 7"/>
          <p:cNvSpPr/>
          <p:nvPr/>
        </p:nvSpPr>
        <p:spPr>
          <a:xfrm>
            <a:off x="2077460" y="2647338"/>
            <a:ext cx="5422080" cy="5422080"/>
          </a:xfrm>
          <a:custGeom>
            <a:avLst/>
            <a:gdLst/>
            <a:ahLst/>
            <a:cxnLst/>
            <a:rect l="l" t="t" r="r" b="b"/>
            <a:pathLst>
              <a:path w="5422080" h="5422080">
                <a:moveTo>
                  <a:pt x="0" y="0"/>
                </a:moveTo>
                <a:lnTo>
                  <a:pt x="5422080" y="0"/>
                </a:lnTo>
                <a:lnTo>
                  <a:pt x="5422080" y="5422080"/>
                </a:lnTo>
                <a:lnTo>
                  <a:pt x="0" y="5422080"/>
                </a:lnTo>
                <a:lnTo>
                  <a:pt x="0" y="0"/>
                </a:lnTo>
                <a:close/>
              </a:path>
            </a:pathLst>
          </a:custGeom>
          <a:blipFill>
            <a:blip r:embed="rId6"/>
            <a:stretch>
              <a:fillRect/>
            </a:stretch>
          </a:blipFill>
        </p:spPr>
        <p:txBody>
          <a:bodyPr/>
          <a:lstStyle/>
          <a:p>
            <a:endParaRPr lang="lt-LT"/>
          </a:p>
        </p:txBody>
      </p:sp>
      <p:sp>
        <p:nvSpPr>
          <p:cNvPr id="8" name="TextBox 8"/>
          <p:cNvSpPr txBox="1"/>
          <p:nvPr/>
        </p:nvSpPr>
        <p:spPr>
          <a:xfrm>
            <a:off x="5454592" y="781050"/>
            <a:ext cx="7378815" cy="1235076"/>
          </a:xfrm>
          <a:prstGeom prst="rect">
            <a:avLst/>
          </a:prstGeom>
        </p:spPr>
        <p:txBody>
          <a:bodyPr lIns="0" tIns="0" rIns="0" bIns="0" rtlCol="0" anchor="t">
            <a:spAutoFit/>
          </a:bodyPr>
          <a:lstStyle/>
          <a:p>
            <a:pPr algn="ctr">
              <a:lnSpc>
                <a:spcPts val="9099"/>
              </a:lnSpc>
            </a:pPr>
            <a:r>
              <a:rPr lang="en-US" sz="6499">
                <a:solidFill>
                  <a:srgbClr val="586BB0"/>
                </a:solidFill>
                <a:latin typeface="Blodders 1"/>
                <a:ea typeface="Blodders 1"/>
                <a:cs typeface="Blodders 1"/>
                <a:sym typeface="Blodders 1"/>
              </a:rPr>
              <a:t>užsiėmimo taisyklės</a:t>
            </a:r>
          </a:p>
        </p:txBody>
      </p:sp>
      <p:sp>
        <p:nvSpPr>
          <p:cNvPr id="9" name="Freeform 9"/>
          <p:cNvSpPr/>
          <p:nvPr/>
        </p:nvSpPr>
        <p:spPr>
          <a:xfrm flipV="1">
            <a:off x="8074730" y="5951584"/>
            <a:ext cx="402973" cy="456040"/>
          </a:xfrm>
          <a:custGeom>
            <a:avLst/>
            <a:gdLst/>
            <a:ahLst/>
            <a:cxnLst/>
            <a:rect l="l" t="t" r="r" b="b"/>
            <a:pathLst>
              <a:path w="402973" h="456040">
                <a:moveTo>
                  <a:pt x="0" y="456040"/>
                </a:moveTo>
                <a:lnTo>
                  <a:pt x="402973" y="456040"/>
                </a:lnTo>
                <a:lnTo>
                  <a:pt x="402973" y="0"/>
                </a:lnTo>
                <a:lnTo>
                  <a:pt x="0" y="0"/>
                </a:lnTo>
                <a:lnTo>
                  <a:pt x="0" y="45604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0" name="Freeform 10"/>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7"/>
            <a:stretch>
              <a:fillRect/>
            </a:stretch>
          </a:blipFill>
        </p:spPr>
        <p:txBody>
          <a:bodyPr/>
          <a:lstStyle/>
          <a:p>
            <a:endParaRPr lang="lt-L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552890" y="866775"/>
            <a:ext cx="11081796" cy="1541145"/>
          </a:xfrm>
          <a:prstGeom prst="rect">
            <a:avLst/>
          </a:prstGeom>
        </p:spPr>
        <p:txBody>
          <a:bodyPr lIns="0" tIns="0" rIns="0" bIns="0" rtlCol="0" anchor="t">
            <a:spAutoFit/>
          </a:bodyPr>
          <a:lstStyle/>
          <a:p>
            <a:pPr algn="ctr">
              <a:lnSpc>
                <a:spcPts val="5880"/>
              </a:lnSpc>
              <a:spcBef>
                <a:spcPct val="0"/>
              </a:spcBef>
            </a:pPr>
            <a:r>
              <a:rPr lang="en-US" sz="4200">
                <a:solidFill>
                  <a:srgbClr val="566FB5"/>
                </a:solidFill>
                <a:latin typeface="Blodders 1"/>
                <a:ea typeface="Blodders 1"/>
                <a:cs typeface="Blodders 1"/>
                <a:sym typeface="Blodders 1"/>
              </a:rPr>
              <a:t>Psichoaktyvios medžiagos: </a:t>
            </a:r>
          </a:p>
          <a:p>
            <a:pPr algn="ctr">
              <a:lnSpc>
                <a:spcPts val="5880"/>
              </a:lnSpc>
              <a:spcBef>
                <a:spcPct val="0"/>
              </a:spcBef>
            </a:pPr>
            <a:r>
              <a:rPr lang="en-US" sz="4200">
                <a:solidFill>
                  <a:srgbClr val="566FB5"/>
                </a:solidFill>
                <a:latin typeface="Blodders 1"/>
                <a:ea typeface="Blodders 1"/>
                <a:cs typeface="Blodders 1"/>
                <a:sym typeface="Blodders 1"/>
              </a:rPr>
              <a:t>pasirinkimai, kurie gali pakeisti tavo gyvenimą</a:t>
            </a:r>
          </a:p>
        </p:txBody>
      </p:sp>
      <p:sp>
        <p:nvSpPr>
          <p:cNvPr id="3" name="Freeform 3"/>
          <p:cNvSpPr/>
          <p:nvPr/>
        </p:nvSpPr>
        <p:spPr>
          <a:xfrm rot="6943048">
            <a:off x="13519902" y="-4435317"/>
            <a:ext cx="7818223" cy="8447982"/>
          </a:xfrm>
          <a:custGeom>
            <a:avLst/>
            <a:gdLst/>
            <a:ahLst/>
            <a:cxnLst/>
            <a:rect l="l" t="t" r="r" b="b"/>
            <a:pathLst>
              <a:path w="7818223" h="8447982">
                <a:moveTo>
                  <a:pt x="0" y="0"/>
                </a:moveTo>
                <a:lnTo>
                  <a:pt x="7818223" y="0"/>
                </a:lnTo>
                <a:lnTo>
                  <a:pt x="7818223" y="8447982"/>
                </a:lnTo>
                <a:lnTo>
                  <a:pt x="0" y="84479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4" name="Freeform 4"/>
          <p:cNvSpPr/>
          <p:nvPr/>
        </p:nvSpPr>
        <p:spPr>
          <a:xfrm rot="2988024">
            <a:off x="-6653117" y="6063009"/>
            <a:ext cx="7818223" cy="8447982"/>
          </a:xfrm>
          <a:custGeom>
            <a:avLst/>
            <a:gdLst/>
            <a:ahLst/>
            <a:cxnLst/>
            <a:rect l="l" t="t" r="r" b="b"/>
            <a:pathLst>
              <a:path w="7818223" h="8447982">
                <a:moveTo>
                  <a:pt x="0" y="0"/>
                </a:moveTo>
                <a:lnTo>
                  <a:pt x="7818223" y="0"/>
                </a:lnTo>
                <a:lnTo>
                  <a:pt x="7818223" y="8447982"/>
                </a:lnTo>
                <a:lnTo>
                  <a:pt x="0" y="84479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pic>
        <p:nvPicPr>
          <p:cNvPr id="5" name="Picture 5"/>
          <p:cNvPicPr>
            <a:picLocks noChangeAspect="1"/>
          </p:cNvPicPr>
          <p:nvPr>
            <a:videoFile r:link="rId1"/>
          </p:nvPr>
        </p:nvPicPr>
        <p:blipFill>
          <a:blip r:embed="rId5"/>
          <a:stretch>
            <a:fillRect/>
          </a:stretch>
        </p:blipFill>
        <p:spPr>
          <a:xfrm>
            <a:off x="3653314" y="3086100"/>
            <a:ext cx="10981372" cy="6172200"/>
          </a:xfrm>
          <a:prstGeom prst="rect">
            <a:avLst/>
          </a:prstGeom>
        </p:spPr>
      </p:pic>
      <p:sp>
        <p:nvSpPr>
          <p:cNvPr id="6" name="TextBox 6"/>
          <p:cNvSpPr txBox="1"/>
          <p:nvPr/>
        </p:nvSpPr>
        <p:spPr>
          <a:xfrm>
            <a:off x="17259300" y="9239250"/>
            <a:ext cx="152400" cy="171450"/>
          </a:xfrm>
          <a:prstGeom prst="rect">
            <a:avLst/>
          </a:prstGeom>
        </p:spPr>
        <p:txBody>
          <a:bodyPr wrap="none" lIns="0" tIns="0" rIns="0" bIns="0" rtlCol="0" anchor="t">
            <a:spAutoFit/>
          </a:bodyPr>
          <a:lstStyle/>
          <a:p>
            <a:pPr algn="ctr">
              <a:lnSpc>
                <a:spcPts val="1679"/>
              </a:lnSpc>
              <a:spcBef>
                <a:spcPct val="0"/>
              </a:spcBef>
            </a:pPr>
            <a:r>
              <a:rPr lang="en-US" sz="1200">
                <a:solidFill>
                  <a:srgbClr val="566FB5"/>
                </a:solidFill>
                <a:latin typeface="Rubik 1"/>
                <a:ea typeface="Rubik 1"/>
                <a:cs typeface="Rubik 1"/>
                <a:sym typeface="Rubik 1"/>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238671" y="781050"/>
            <a:ext cx="7378815" cy="1235076"/>
          </a:xfrm>
          <a:prstGeom prst="rect">
            <a:avLst/>
          </a:prstGeom>
        </p:spPr>
        <p:txBody>
          <a:bodyPr lIns="0" tIns="0" rIns="0" bIns="0" rtlCol="0" anchor="t">
            <a:spAutoFit/>
          </a:bodyPr>
          <a:lstStyle/>
          <a:p>
            <a:pPr algn="ctr">
              <a:lnSpc>
                <a:spcPts val="9099"/>
              </a:lnSpc>
            </a:pPr>
            <a:r>
              <a:rPr lang="en-US" sz="6499">
                <a:solidFill>
                  <a:srgbClr val="586BB0"/>
                </a:solidFill>
                <a:latin typeface="Blodders 1"/>
                <a:ea typeface="Blodders 1"/>
                <a:cs typeface="Blodders 1"/>
                <a:sym typeface="Blodders 1"/>
              </a:rPr>
              <a:t>AR žinai, kad..?</a:t>
            </a:r>
          </a:p>
        </p:txBody>
      </p:sp>
      <p:sp>
        <p:nvSpPr>
          <p:cNvPr id="3" name="TextBox 3"/>
          <p:cNvSpPr txBox="1"/>
          <p:nvPr/>
        </p:nvSpPr>
        <p:spPr>
          <a:xfrm>
            <a:off x="3621505" y="2588224"/>
            <a:ext cx="1617166" cy="1218565"/>
          </a:xfrm>
          <a:prstGeom prst="rect">
            <a:avLst/>
          </a:prstGeom>
        </p:spPr>
        <p:txBody>
          <a:bodyPr lIns="0" tIns="0" rIns="0" bIns="0" rtlCol="0" anchor="t">
            <a:spAutoFit/>
          </a:bodyPr>
          <a:lstStyle/>
          <a:p>
            <a:pPr algn="ctr">
              <a:lnSpc>
                <a:spcPts val="8959"/>
              </a:lnSpc>
            </a:pPr>
            <a:r>
              <a:rPr lang="en-US" sz="6399">
                <a:solidFill>
                  <a:srgbClr val="D65C41"/>
                </a:solidFill>
                <a:latin typeface="Blodders 2"/>
                <a:ea typeface="Blodders 2"/>
                <a:cs typeface="Blodders 2"/>
                <a:sym typeface="Blodders 2"/>
              </a:rPr>
              <a:t>5 kl.</a:t>
            </a:r>
          </a:p>
        </p:txBody>
      </p:sp>
      <p:sp>
        <p:nvSpPr>
          <p:cNvPr id="4" name="TextBox 4"/>
          <p:cNvSpPr txBox="1"/>
          <p:nvPr/>
        </p:nvSpPr>
        <p:spPr>
          <a:xfrm>
            <a:off x="12518188" y="2588224"/>
            <a:ext cx="1633538" cy="1218565"/>
          </a:xfrm>
          <a:prstGeom prst="rect">
            <a:avLst/>
          </a:prstGeom>
        </p:spPr>
        <p:txBody>
          <a:bodyPr lIns="0" tIns="0" rIns="0" bIns="0" rtlCol="0" anchor="t">
            <a:spAutoFit/>
          </a:bodyPr>
          <a:lstStyle/>
          <a:p>
            <a:pPr algn="ctr">
              <a:lnSpc>
                <a:spcPts val="8959"/>
              </a:lnSpc>
            </a:pPr>
            <a:r>
              <a:rPr lang="en-US" sz="6399">
                <a:solidFill>
                  <a:srgbClr val="D65C41"/>
                </a:solidFill>
                <a:latin typeface="Blodders 2"/>
                <a:ea typeface="Blodders 2"/>
                <a:cs typeface="Blodders 2"/>
                <a:sym typeface="Blodders 2"/>
              </a:rPr>
              <a:t>7 kl.</a:t>
            </a:r>
          </a:p>
        </p:txBody>
      </p:sp>
      <p:pic>
        <p:nvPicPr>
          <p:cNvPr id="5" name="Picture 5"/>
          <p:cNvPicPr>
            <a:picLocks noChangeAspect="1"/>
          </p:cNvPicPr>
          <p:nvPr/>
        </p:nvPicPr>
        <p:blipFill>
          <a:blip r:embed="rId2"/>
          <a:stretch>
            <a:fillRect/>
          </a:stretch>
        </p:blipFill>
        <p:spPr>
          <a:xfrm>
            <a:off x="2023286" y="4470374"/>
            <a:ext cx="3862904" cy="2253360"/>
          </a:xfrm>
          <a:prstGeom prst="rect">
            <a:avLst/>
          </a:prstGeom>
        </p:spPr>
      </p:pic>
      <p:pic>
        <p:nvPicPr>
          <p:cNvPr id="6" name="Picture 6"/>
          <p:cNvPicPr>
            <a:picLocks noChangeAspect="1"/>
          </p:cNvPicPr>
          <p:nvPr/>
        </p:nvPicPr>
        <p:blipFill>
          <a:blip r:embed="rId3"/>
          <a:stretch>
            <a:fillRect/>
          </a:stretch>
        </p:blipFill>
        <p:spPr>
          <a:xfrm>
            <a:off x="2023286" y="6811862"/>
            <a:ext cx="3862904" cy="2253360"/>
          </a:xfrm>
          <a:prstGeom prst="rect">
            <a:avLst/>
          </a:prstGeom>
        </p:spPr>
      </p:pic>
      <p:pic>
        <p:nvPicPr>
          <p:cNvPr id="7" name="Picture 7"/>
          <p:cNvPicPr>
            <a:picLocks noChangeAspect="1"/>
          </p:cNvPicPr>
          <p:nvPr/>
        </p:nvPicPr>
        <p:blipFill>
          <a:blip r:embed="rId4"/>
          <a:stretch>
            <a:fillRect/>
          </a:stretch>
        </p:blipFill>
        <p:spPr>
          <a:xfrm>
            <a:off x="11855023" y="4470374"/>
            <a:ext cx="3862904" cy="2253360"/>
          </a:xfrm>
          <a:prstGeom prst="rect">
            <a:avLst/>
          </a:prstGeom>
        </p:spPr>
      </p:pic>
      <p:pic>
        <p:nvPicPr>
          <p:cNvPr id="8" name="Picture 8"/>
          <p:cNvPicPr>
            <a:picLocks noChangeAspect="1"/>
          </p:cNvPicPr>
          <p:nvPr/>
        </p:nvPicPr>
        <p:blipFill>
          <a:blip r:embed="rId5"/>
          <a:stretch>
            <a:fillRect/>
          </a:stretch>
        </p:blipFill>
        <p:spPr>
          <a:xfrm>
            <a:off x="11969967" y="6766723"/>
            <a:ext cx="3862904" cy="2253360"/>
          </a:xfrm>
          <a:prstGeom prst="rect">
            <a:avLst/>
          </a:prstGeom>
        </p:spPr>
      </p:pic>
      <p:sp>
        <p:nvSpPr>
          <p:cNvPr id="9" name="TextBox 9"/>
          <p:cNvSpPr txBox="1"/>
          <p:nvPr/>
        </p:nvSpPr>
        <p:spPr>
          <a:xfrm>
            <a:off x="4213488" y="4134423"/>
            <a:ext cx="9861024" cy="448311"/>
          </a:xfrm>
          <a:prstGeom prst="rect">
            <a:avLst/>
          </a:prstGeom>
        </p:spPr>
        <p:txBody>
          <a:bodyPr lIns="0" tIns="0" rIns="0" bIns="0" rtlCol="0" anchor="t">
            <a:spAutoFit/>
          </a:bodyPr>
          <a:lstStyle/>
          <a:p>
            <a:pPr algn="ctr">
              <a:lnSpc>
                <a:spcPts val="3639"/>
              </a:lnSpc>
              <a:spcBef>
                <a:spcPct val="0"/>
              </a:spcBef>
            </a:pPr>
            <a:r>
              <a:rPr lang="en-US" sz="2599">
                <a:solidFill>
                  <a:srgbClr val="586BB0"/>
                </a:solidFill>
                <a:latin typeface="Rubik Medium"/>
                <a:ea typeface="Rubik Medium"/>
                <a:cs typeface="Rubik Medium"/>
                <a:sym typeface="Rubik Medium"/>
              </a:rPr>
              <a:t>mokinių bent kartą</a:t>
            </a:r>
            <a:r>
              <a:rPr lang="en-US" sz="2599">
                <a:solidFill>
                  <a:srgbClr val="D65C41"/>
                </a:solidFill>
                <a:latin typeface="Rubik Medium"/>
                <a:ea typeface="Rubik Medium"/>
                <a:cs typeface="Rubik Medium"/>
                <a:sym typeface="Rubik Medium"/>
              </a:rPr>
              <a:t> per paskutinius metus </a:t>
            </a:r>
            <a:r>
              <a:rPr lang="en-US" sz="2599">
                <a:solidFill>
                  <a:srgbClr val="5D6EB1"/>
                </a:solidFill>
                <a:latin typeface="Rubik Medium"/>
                <a:ea typeface="Rubik Medium"/>
                <a:cs typeface="Rubik Medium"/>
                <a:sym typeface="Rubik Medium"/>
              </a:rPr>
              <a:t>mėgino e.cigaretę</a:t>
            </a:r>
          </a:p>
        </p:txBody>
      </p:sp>
      <p:sp>
        <p:nvSpPr>
          <p:cNvPr id="10" name="TextBox 10"/>
          <p:cNvSpPr txBox="1"/>
          <p:nvPr/>
        </p:nvSpPr>
        <p:spPr>
          <a:xfrm>
            <a:off x="2810000" y="8899524"/>
            <a:ext cx="12236158" cy="448311"/>
          </a:xfrm>
          <a:prstGeom prst="rect">
            <a:avLst/>
          </a:prstGeom>
        </p:spPr>
        <p:txBody>
          <a:bodyPr lIns="0" tIns="0" rIns="0" bIns="0" rtlCol="0" anchor="t">
            <a:spAutoFit/>
          </a:bodyPr>
          <a:lstStyle/>
          <a:p>
            <a:pPr algn="ctr">
              <a:lnSpc>
                <a:spcPts val="3639"/>
              </a:lnSpc>
              <a:spcBef>
                <a:spcPct val="0"/>
              </a:spcBef>
            </a:pPr>
            <a:r>
              <a:rPr lang="en-US" sz="2599">
                <a:solidFill>
                  <a:srgbClr val="586BB0"/>
                </a:solidFill>
                <a:latin typeface="Rubik Medium"/>
                <a:ea typeface="Rubik Medium"/>
                <a:cs typeface="Rubik Medium"/>
                <a:sym typeface="Rubik Medium"/>
              </a:rPr>
              <a:t>mokinių bent kartą</a:t>
            </a:r>
            <a:r>
              <a:rPr lang="en-US" sz="2599">
                <a:solidFill>
                  <a:srgbClr val="D65C41"/>
                </a:solidFill>
                <a:latin typeface="Rubik Medium"/>
                <a:ea typeface="Rubik Medium"/>
                <a:cs typeface="Rubik Medium"/>
                <a:sym typeface="Rubik Medium"/>
              </a:rPr>
              <a:t> per pastarąsias 30 d.  vartojo alkoholį</a:t>
            </a:r>
          </a:p>
        </p:txBody>
      </p:sp>
      <p:sp>
        <p:nvSpPr>
          <p:cNvPr id="11" name="Freeform 11"/>
          <p:cNvSpPr/>
          <p:nvPr/>
        </p:nvSpPr>
        <p:spPr>
          <a:xfrm>
            <a:off x="7288514" y="5248025"/>
            <a:ext cx="2307637" cy="698060"/>
          </a:xfrm>
          <a:custGeom>
            <a:avLst/>
            <a:gdLst/>
            <a:ahLst/>
            <a:cxnLst/>
            <a:rect l="l" t="t" r="r" b="b"/>
            <a:pathLst>
              <a:path w="2307637" h="698060">
                <a:moveTo>
                  <a:pt x="0" y="0"/>
                </a:moveTo>
                <a:lnTo>
                  <a:pt x="2307637" y="0"/>
                </a:lnTo>
                <a:lnTo>
                  <a:pt x="2307637" y="698060"/>
                </a:lnTo>
                <a:lnTo>
                  <a:pt x="0" y="6980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lt-LT"/>
          </a:p>
        </p:txBody>
      </p:sp>
      <p:sp>
        <p:nvSpPr>
          <p:cNvPr id="12" name="TextBox 12"/>
          <p:cNvSpPr txBox="1"/>
          <p:nvPr/>
        </p:nvSpPr>
        <p:spPr>
          <a:xfrm>
            <a:off x="11254208" y="8984916"/>
            <a:ext cx="10495278" cy="273384"/>
          </a:xfrm>
          <a:prstGeom prst="rect">
            <a:avLst/>
          </a:prstGeom>
        </p:spPr>
        <p:txBody>
          <a:bodyPr lIns="0" tIns="0" rIns="0" bIns="0" rtlCol="0" anchor="t">
            <a:spAutoFit/>
          </a:bodyPr>
          <a:lstStyle/>
          <a:p>
            <a:pPr algn="ctr">
              <a:lnSpc>
                <a:spcPts val="2256"/>
              </a:lnSpc>
              <a:spcBef>
                <a:spcPct val="0"/>
              </a:spcBef>
            </a:pPr>
            <a:r>
              <a:rPr lang="en-US" sz="1611" b="1">
                <a:solidFill>
                  <a:srgbClr val="365CA8"/>
                </a:solidFill>
                <a:latin typeface="Rubik Medium Bold"/>
                <a:ea typeface="Rubik Medium Bold"/>
                <a:cs typeface="Rubik Medium Bold"/>
                <a:sym typeface="Rubik Medium Bold"/>
              </a:rPr>
              <a:t>ESPAD,  2024</a:t>
            </a:r>
          </a:p>
        </p:txBody>
      </p:sp>
      <p:sp>
        <p:nvSpPr>
          <p:cNvPr id="13" name="Freeform 13"/>
          <p:cNvSpPr/>
          <p:nvPr/>
        </p:nvSpPr>
        <p:spPr>
          <a:xfrm>
            <a:off x="7288514" y="2259055"/>
            <a:ext cx="2961379" cy="1547735"/>
          </a:xfrm>
          <a:custGeom>
            <a:avLst/>
            <a:gdLst/>
            <a:ahLst/>
            <a:cxnLst/>
            <a:rect l="l" t="t" r="r" b="b"/>
            <a:pathLst>
              <a:path w="2961379" h="1547735">
                <a:moveTo>
                  <a:pt x="0" y="0"/>
                </a:moveTo>
                <a:lnTo>
                  <a:pt x="2961379" y="0"/>
                </a:lnTo>
                <a:lnTo>
                  <a:pt x="2961379" y="1547734"/>
                </a:lnTo>
                <a:lnTo>
                  <a:pt x="0" y="1547734"/>
                </a:lnTo>
                <a:lnTo>
                  <a:pt x="0" y="0"/>
                </a:lnTo>
                <a:close/>
              </a:path>
            </a:pathLst>
          </a:custGeom>
          <a:blipFill>
            <a:blip r:embed="rId8"/>
            <a:stretch>
              <a:fillRect l="-14823" t="-41995" r="-17607" b="-67684"/>
            </a:stretch>
          </a:blipFill>
        </p:spPr>
        <p:txBody>
          <a:bodyPr/>
          <a:lstStyle/>
          <a:p>
            <a:endParaRPr lang="lt-LT"/>
          </a:p>
        </p:txBody>
      </p:sp>
      <p:sp>
        <p:nvSpPr>
          <p:cNvPr id="14" name="Freeform 14"/>
          <p:cNvSpPr/>
          <p:nvPr/>
        </p:nvSpPr>
        <p:spPr>
          <a:xfrm>
            <a:off x="7416593" y="7636752"/>
            <a:ext cx="2307637" cy="698060"/>
          </a:xfrm>
          <a:custGeom>
            <a:avLst/>
            <a:gdLst/>
            <a:ahLst/>
            <a:cxnLst/>
            <a:rect l="l" t="t" r="r" b="b"/>
            <a:pathLst>
              <a:path w="2307637" h="698060">
                <a:moveTo>
                  <a:pt x="0" y="0"/>
                </a:moveTo>
                <a:lnTo>
                  <a:pt x="2307637" y="0"/>
                </a:lnTo>
                <a:lnTo>
                  <a:pt x="2307637" y="698061"/>
                </a:lnTo>
                <a:lnTo>
                  <a:pt x="0" y="69806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lt-LT"/>
          </a:p>
        </p:txBody>
      </p:sp>
      <p:sp>
        <p:nvSpPr>
          <p:cNvPr id="15" name="TextBox 15"/>
          <p:cNvSpPr txBox="1"/>
          <p:nvPr/>
        </p:nvSpPr>
        <p:spPr>
          <a:xfrm>
            <a:off x="17259300" y="9239250"/>
            <a:ext cx="152400" cy="171450"/>
          </a:xfrm>
          <a:prstGeom prst="rect">
            <a:avLst/>
          </a:prstGeom>
        </p:spPr>
        <p:txBody>
          <a:bodyPr wrap="none" lIns="0" tIns="0" rIns="0" bIns="0" rtlCol="0" anchor="t">
            <a:spAutoFit/>
          </a:bodyPr>
          <a:lstStyle/>
          <a:p>
            <a:pPr algn="ctr">
              <a:lnSpc>
                <a:spcPts val="1679"/>
              </a:lnSpc>
              <a:spcBef>
                <a:spcPct val="0"/>
              </a:spcBef>
            </a:pPr>
            <a:r>
              <a:rPr lang="en-US" sz="1200">
                <a:solidFill>
                  <a:srgbClr val="000000"/>
                </a:solidFill>
                <a:latin typeface="Rubik 1"/>
                <a:ea typeface="Rubik 1"/>
                <a:cs typeface="Rubik 1"/>
                <a:sym typeface="Rubik 1"/>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52475"/>
            <a:ext cx="16230600" cy="1344932"/>
          </a:xfrm>
          <a:prstGeom prst="rect">
            <a:avLst/>
          </a:prstGeom>
        </p:spPr>
        <p:txBody>
          <a:bodyPr lIns="0" tIns="0" rIns="0" bIns="0" rtlCol="0" anchor="t">
            <a:spAutoFit/>
          </a:bodyPr>
          <a:lstStyle/>
          <a:p>
            <a:pPr algn="ctr">
              <a:lnSpc>
                <a:spcPts val="9869"/>
              </a:lnSpc>
            </a:pPr>
            <a:r>
              <a:rPr lang="en-US" sz="7049">
                <a:solidFill>
                  <a:srgbClr val="D65C41"/>
                </a:solidFill>
                <a:latin typeface="Blodders 1"/>
                <a:ea typeface="Blodders 1"/>
                <a:cs typeface="Blodders 1"/>
                <a:sym typeface="Blodders 1"/>
              </a:rPr>
              <a:t>kas yra Psichoaktyviosios medžiagos?</a:t>
            </a:r>
          </a:p>
        </p:txBody>
      </p:sp>
      <p:sp>
        <p:nvSpPr>
          <p:cNvPr id="3" name="Freeform 3"/>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4" name="Freeform 4"/>
          <p:cNvSpPr/>
          <p:nvPr/>
        </p:nvSpPr>
        <p:spPr>
          <a:xfrm>
            <a:off x="5892794" y="2830788"/>
            <a:ext cx="6502412" cy="6427512"/>
          </a:xfrm>
          <a:custGeom>
            <a:avLst/>
            <a:gdLst/>
            <a:ahLst/>
            <a:cxnLst/>
            <a:rect l="l" t="t" r="r" b="b"/>
            <a:pathLst>
              <a:path w="6502412" h="6427512">
                <a:moveTo>
                  <a:pt x="0" y="0"/>
                </a:moveTo>
                <a:lnTo>
                  <a:pt x="6502412" y="0"/>
                </a:lnTo>
                <a:lnTo>
                  <a:pt x="6502412" y="6427512"/>
                </a:lnTo>
                <a:lnTo>
                  <a:pt x="0" y="64275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1028700" y="1315995"/>
            <a:ext cx="16230600" cy="5302250"/>
          </a:xfrm>
          <a:prstGeom prst="rect">
            <a:avLst/>
          </a:prstGeom>
        </p:spPr>
        <p:txBody>
          <a:bodyPr lIns="0" tIns="0" rIns="0" bIns="0" rtlCol="0" anchor="t">
            <a:spAutoFit/>
          </a:bodyPr>
          <a:lstStyle/>
          <a:p>
            <a:pPr algn="just">
              <a:lnSpc>
                <a:spcPts val="7000"/>
              </a:lnSpc>
            </a:pPr>
            <a:r>
              <a:rPr lang="en-US" sz="5000" b="1">
                <a:solidFill>
                  <a:srgbClr val="D65C41"/>
                </a:solidFill>
                <a:latin typeface="Rubik 2 Bold"/>
                <a:ea typeface="Rubik 2 Bold"/>
                <a:cs typeface="Rubik 2 Bold"/>
                <a:sym typeface="Rubik 2 Bold"/>
              </a:rPr>
              <a:t>Psichoaktyviosios medžiagos</a:t>
            </a:r>
            <a:r>
              <a:rPr lang="en-US" sz="5000" b="1">
                <a:solidFill>
                  <a:srgbClr val="586BB0"/>
                </a:solidFill>
                <a:latin typeface="Rubik 2 Bold"/>
                <a:ea typeface="Rubik 2 Bold"/>
                <a:cs typeface="Rubik 2 Bold"/>
                <a:sym typeface="Rubik 2 Bold"/>
              </a:rPr>
              <a:t> </a:t>
            </a:r>
            <a:r>
              <a:rPr lang="en-US" sz="5000">
                <a:solidFill>
                  <a:srgbClr val="586BB0"/>
                </a:solidFill>
                <a:latin typeface="Rubik 2"/>
                <a:ea typeface="Rubik 2"/>
                <a:cs typeface="Rubik 2"/>
                <a:sym typeface="Rubik 2"/>
              </a:rPr>
              <a:t>yra cheminės medžiagos, kurios patekusios į mūsų smegenis, keičia jų veiklą. </a:t>
            </a:r>
          </a:p>
          <a:p>
            <a:pPr algn="just">
              <a:lnSpc>
                <a:spcPts val="7000"/>
              </a:lnSpc>
            </a:pPr>
            <a:endParaRPr lang="en-US" sz="5000">
              <a:solidFill>
                <a:srgbClr val="586BB0"/>
              </a:solidFill>
              <a:latin typeface="Rubik 2"/>
              <a:ea typeface="Rubik 2"/>
              <a:cs typeface="Rubik 2"/>
              <a:sym typeface="Rubik 2"/>
            </a:endParaRPr>
          </a:p>
          <a:p>
            <a:pPr algn="just">
              <a:lnSpc>
                <a:spcPts val="7000"/>
              </a:lnSpc>
            </a:pPr>
            <a:endParaRPr lang="en-US" sz="5000">
              <a:solidFill>
                <a:srgbClr val="586BB0"/>
              </a:solidFill>
              <a:latin typeface="Rubik 2"/>
              <a:ea typeface="Rubik 2"/>
              <a:cs typeface="Rubik 2"/>
              <a:sym typeface="Rubik 2"/>
            </a:endParaRPr>
          </a:p>
          <a:p>
            <a:pPr algn="just">
              <a:lnSpc>
                <a:spcPts val="7000"/>
              </a:lnSpc>
            </a:pPr>
            <a:endParaRPr lang="en-US" sz="5000">
              <a:solidFill>
                <a:srgbClr val="586BB0"/>
              </a:solidFill>
              <a:latin typeface="Rubik 2"/>
              <a:ea typeface="Rubik 2"/>
              <a:cs typeface="Rubik 2"/>
              <a:sym typeface="Rubik 2"/>
            </a:endParaRPr>
          </a:p>
        </p:txBody>
      </p:sp>
      <p:sp>
        <p:nvSpPr>
          <p:cNvPr id="4" name="Freeform 4"/>
          <p:cNvSpPr/>
          <p:nvPr/>
        </p:nvSpPr>
        <p:spPr>
          <a:xfrm>
            <a:off x="5712524" y="4942025"/>
            <a:ext cx="6973547" cy="4316275"/>
          </a:xfrm>
          <a:custGeom>
            <a:avLst/>
            <a:gdLst/>
            <a:ahLst/>
            <a:cxnLst/>
            <a:rect l="l" t="t" r="r" b="b"/>
            <a:pathLst>
              <a:path w="6973547" h="4316275">
                <a:moveTo>
                  <a:pt x="0" y="0"/>
                </a:moveTo>
                <a:lnTo>
                  <a:pt x="6973547" y="0"/>
                </a:lnTo>
                <a:lnTo>
                  <a:pt x="6973547" y="4316275"/>
                </a:lnTo>
                <a:lnTo>
                  <a:pt x="0" y="43162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42053" y="3854406"/>
            <a:ext cx="5403894" cy="5403894"/>
          </a:xfrm>
          <a:custGeom>
            <a:avLst/>
            <a:gdLst/>
            <a:ahLst/>
            <a:cxnLst/>
            <a:rect l="l" t="t" r="r" b="b"/>
            <a:pathLst>
              <a:path w="5403894" h="5403894">
                <a:moveTo>
                  <a:pt x="0" y="0"/>
                </a:moveTo>
                <a:lnTo>
                  <a:pt x="5403894" y="0"/>
                </a:lnTo>
                <a:lnTo>
                  <a:pt x="5403894" y="5403894"/>
                </a:lnTo>
                <a:lnTo>
                  <a:pt x="0" y="5403894"/>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1239632" y="1077713"/>
            <a:ext cx="15447408" cy="2208532"/>
          </a:xfrm>
          <a:prstGeom prst="rect">
            <a:avLst/>
          </a:prstGeom>
        </p:spPr>
        <p:txBody>
          <a:bodyPr lIns="0" tIns="0" rIns="0" bIns="0" rtlCol="0" anchor="t">
            <a:spAutoFit/>
          </a:bodyPr>
          <a:lstStyle/>
          <a:p>
            <a:pPr algn="ctr">
              <a:lnSpc>
                <a:spcPts val="8469"/>
              </a:lnSpc>
            </a:pPr>
            <a:r>
              <a:rPr lang="en-US" sz="6049">
                <a:solidFill>
                  <a:srgbClr val="DB6C46"/>
                </a:solidFill>
                <a:latin typeface="Blodders 1"/>
                <a:ea typeface="Blodders 1"/>
                <a:cs typeface="Blodders 1"/>
                <a:sym typeface="Blodders 1"/>
              </a:rPr>
              <a:t>Kokias psichoaktyviąsias medžiagas ar jų turinčius produktus žinote?</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3"/>
            <a:stretch>
              <a:fillRect/>
            </a:stretch>
          </a:blipFill>
        </p:spPr>
        <p:txBody>
          <a:bodyPr/>
          <a:lstStyle/>
          <a:p>
            <a:endParaRPr lang="lt-L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9315349" flipV="1">
            <a:off x="8148381" y="3472488"/>
            <a:ext cx="1214966" cy="434350"/>
          </a:xfrm>
          <a:custGeom>
            <a:avLst/>
            <a:gdLst/>
            <a:ahLst/>
            <a:cxnLst/>
            <a:rect l="l" t="t" r="r" b="b"/>
            <a:pathLst>
              <a:path w="1214966" h="434350">
                <a:moveTo>
                  <a:pt x="0" y="434351"/>
                </a:moveTo>
                <a:lnTo>
                  <a:pt x="1214965" y="434351"/>
                </a:lnTo>
                <a:lnTo>
                  <a:pt x="1214965" y="0"/>
                </a:lnTo>
                <a:lnTo>
                  <a:pt x="0" y="0"/>
                </a:lnTo>
                <a:lnTo>
                  <a:pt x="0" y="43435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3" name="Freeform 3"/>
          <p:cNvSpPr/>
          <p:nvPr/>
        </p:nvSpPr>
        <p:spPr>
          <a:xfrm rot="9014500" flipH="1" flipV="1">
            <a:off x="9566609" y="3453521"/>
            <a:ext cx="1226545" cy="438490"/>
          </a:xfrm>
          <a:custGeom>
            <a:avLst/>
            <a:gdLst/>
            <a:ahLst/>
            <a:cxnLst/>
            <a:rect l="l" t="t" r="r" b="b"/>
            <a:pathLst>
              <a:path w="1226545" h="438490">
                <a:moveTo>
                  <a:pt x="1226545" y="438490"/>
                </a:moveTo>
                <a:lnTo>
                  <a:pt x="0" y="438490"/>
                </a:lnTo>
                <a:lnTo>
                  <a:pt x="0" y="0"/>
                </a:lnTo>
                <a:lnTo>
                  <a:pt x="1226545" y="0"/>
                </a:lnTo>
                <a:lnTo>
                  <a:pt x="1226545" y="43849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4" name="Freeform 4"/>
          <p:cNvSpPr/>
          <p:nvPr/>
        </p:nvSpPr>
        <p:spPr>
          <a:xfrm>
            <a:off x="872355" y="2310967"/>
            <a:ext cx="4945006" cy="927189"/>
          </a:xfrm>
          <a:custGeom>
            <a:avLst/>
            <a:gdLst/>
            <a:ahLst/>
            <a:cxnLst/>
            <a:rect l="l" t="t" r="r" b="b"/>
            <a:pathLst>
              <a:path w="4945006" h="927189">
                <a:moveTo>
                  <a:pt x="0" y="0"/>
                </a:moveTo>
                <a:lnTo>
                  <a:pt x="4945006" y="0"/>
                </a:lnTo>
                <a:lnTo>
                  <a:pt x="4945006" y="927189"/>
                </a:lnTo>
                <a:lnTo>
                  <a:pt x="0" y="9271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5" name="Freeform 5"/>
          <p:cNvSpPr/>
          <p:nvPr/>
        </p:nvSpPr>
        <p:spPr>
          <a:xfrm>
            <a:off x="12885591" y="6335067"/>
            <a:ext cx="4945006" cy="927189"/>
          </a:xfrm>
          <a:custGeom>
            <a:avLst/>
            <a:gdLst/>
            <a:ahLst/>
            <a:cxnLst/>
            <a:rect l="l" t="t" r="r" b="b"/>
            <a:pathLst>
              <a:path w="4945006" h="927189">
                <a:moveTo>
                  <a:pt x="0" y="0"/>
                </a:moveTo>
                <a:lnTo>
                  <a:pt x="4945006" y="0"/>
                </a:lnTo>
                <a:lnTo>
                  <a:pt x="4945006" y="927189"/>
                </a:lnTo>
                <a:lnTo>
                  <a:pt x="0" y="9271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6" name="TextBox 6"/>
          <p:cNvSpPr txBox="1"/>
          <p:nvPr/>
        </p:nvSpPr>
        <p:spPr>
          <a:xfrm>
            <a:off x="13113578" y="6447824"/>
            <a:ext cx="4373942" cy="615950"/>
          </a:xfrm>
          <a:prstGeom prst="rect">
            <a:avLst/>
          </a:prstGeom>
        </p:spPr>
        <p:txBody>
          <a:bodyPr lIns="0" tIns="0" rIns="0" bIns="0" rtlCol="0" anchor="t">
            <a:spAutoFit/>
          </a:bodyPr>
          <a:lstStyle/>
          <a:p>
            <a:pPr algn="ctr">
              <a:lnSpc>
                <a:spcPts val="4900"/>
              </a:lnSpc>
            </a:pPr>
            <a:r>
              <a:rPr lang="en-US" sz="3500" dirty="0" err="1">
                <a:solidFill>
                  <a:srgbClr val="D34729"/>
                </a:solidFill>
                <a:latin typeface="Rubik 3"/>
                <a:ea typeface="Rubik 3"/>
                <a:cs typeface="Rubik 3"/>
                <a:sym typeface="Rubik 3"/>
              </a:rPr>
              <a:t>Mišraus</a:t>
            </a:r>
            <a:r>
              <a:rPr lang="en-US" sz="3500" dirty="0">
                <a:solidFill>
                  <a:srgbClr val="D34729"/>
                </a:solidFill>
                <a:latin typeface="Rubik 3"/>
                <a:ea typeface="Rubik 3"/>
                <a:cs typeface="Rubik 3"/>
                <a:sym typeface="Rubik 3"/>
              </a:rPr>
              <a:t> </a:t>
            </a:r>
            <a:r>
              <a:rPr lang="en-US" sz="3500" dirty="0" err="1">
                <a:solidFill>
                  <a:srgbClr val="D34729"/>
                </a:solidFill>
                <a:latin typeface="Rubik 3"/>
                <a:ea typeface="Rubik 3"/>
                <a:cs typeface="Rubik 3"/>
                <a:sym typeface="Rubik 3"/>
              </a:rPr>
              <a:t>poveikio</a:t>
            </a:r>
            <a:r>
              <a:rPr lang="en-US" sz="3500" dirty="0">
                <a:solidFill>
                  <a:srgbClr val="D34729"/>
                </a:solidFill>
                <a:latin typeface="Rubik 3"/>
                <a:ea typeface="Rubik 3"/>
                <a:cs typeface="Rubik 3"/>
                <a:sym typeface="Rubik 3"/>
              </a:rPr>
              <a:t> </a:t>
            </a:r>
          </a:p>
        </p:txBody>
      </p:sp>
      <p:sp>
        <p:nvSpPr>
          <p:cNvPr id="7" name="TextBox 7"/>
          <p:cNvSpPr txBox="1"/>
          <p:nvPr/>
        </p:nvSpPr>
        <p:spPr>
          <a:xfrm>
            <a:off x="697199" y="2423724"/>
            <a:ext cx="5295318" cy="615950"/>
          </a:xfrm>
          <a:prstGeom prst="rect">
            <a:avLst/>
          </a:prstGeom>
        </p:spPr>
        <p:txBody>
          <a:bodyPr lIns="0" tIns="0" rIns="0" bIns="0" rtlCol="0" anchor="t">
            <a:spAutoFit/>
          </a:bodyPr>
          <a:lstStyle/>
          <a:p>
            <a:pPr algn="ctr">
              <a:lnSpc>
                <a:spcPts val="4900"/>
              </a:lnSpc>
            </a:pPr>
            <a:r>
              <a:rPr lang="en-US" sz="3500" dirty="0" err="1">
                <a:solidFill>
                  <a:srgbClr val="D34729"/>
                </a:solidFill>
                <a:latin typeface="Rubik 3"/>
                <a:ea typeface="Rubik 3"/>
                <a:cs typeface="Rubik 3"/>
                <a:sym typeface="Rubik 3"/>
              </a:rPr>
              <a:t>Slopinančias</a:t>
            </a:r>
            <a:endParaRPr lang="en-US" sz="3500" dirty="0">
              <a:solidFill>
                <a:srgbClr val="D34729"/>
              </a:solidFill>
              <a:latin typeface="Rubik 3"/>
              <a:ea typeface="Rubik 3"/>
              <a:cs typeface="Rubik 3"/>
              <a:sym typeface="Rubik 3"/>
            </a:endParaRPr>
          </a:p>
        </p:txBody>
      </p:sp>
      <p:sp>
        <p:nvSpPr>
          <p:cNvPr id="8" name="Freeform 8"/>
          <p:cNvSpPr/>
          <p:nvPr/>
        </p:nvSpPr>
        <p:spPr>
          <a:xfrm>
            <a:off x="12829806" y="2287621"/>
            <a:ext cx="4945006" cy="927189"/>
          </a:xfrm>
          <a:custGeom>
            <a:avLst/>
            <a:gdLst/>
            <a:ahLst/>
            <a:cxnLst/>
            <a:rect l="l" t="t" r="r" b="b"/>
            <a:pathLst>
              <a:path w="4945006" h="927189">
                <a:moveTo>
                  <a:pt x="0" y="0"/>
                </a:moveTo>
                <a:lnTo>
                  <a:pt x="4945007" y="0"/>
                </a:lnTo>
                <a:lnTo>
                  <a:pt x="4945007" y="927189"/>
                </a:lnTo>
                <a:lnTo>
                  <a:pt x="0" y="9271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9" name="TextBox 9"/>
          <p:cNvSpPr txBox="1"/>
          <p:nvPr/>
        </p:nvSpPr>
        <p:spPr>
          <a:xfrm>
            <a:off x="12996927" y="2404442"/>
            <a:ext cx="4262373" cy="615950"/>
          </a:xfrm>
          <a:prstGeom prst="rect">
            <a:avLst/>
          </a:prstGeom>
        </p:spPr>
        <p:txBody>
          <a:bodyPr lIns="0" tIns="0" rIns="0" bIns="0" rtlCol="0" anchor="t">
            <a:spAutoFit/>
          </a:bodyPr>
          <a:lstStyle/>
          <a:p>
            <a:pPr algn="ctr">
              <a:lnSpc>
                <a:spcPts val="4900"/>
              </a:lnSpc>
            </a:pPr>
            <a:r>
              <a:rPr lang="en-US" sz="3500" dirty="0" err="1">
                <a:solidFill>
                  <a:srgbClr val="D34729"/>
                </a:solidFill>
                <a:latin typeface="Rubik 3"/>
                <a:ea typeface="Rubik 3"/>
                <a:cs typeface="Rubik 3"/>
                <a:sym typeface="Rubik 3"/>
              </a:rPr>
              <a:t>Haliucinogenines</a:t>
            </a:r>
            <a:endParaRPr lang="en-US" sz="3500" dirty="0">
              <a:solidFill>
                <a:srgbClr val="D34729"/>
              </a:solidFill>
              <a:latin typeface="Rubik 3"/>
              <a:ea typeface="Rubik 3"/>
              <a:cs typeface="Rubik 3"/>
              <a:sym typeface="Rubik 3"/>
            </a:endParaRPr>
          </a:p>
        </p:txBody>
      </p:sp>
      <p:sp>
        <p:nvSpPr>
          <p:cNvPr id="10" name="TextBox 10"/>
          <p:cNvSpPr txBox="1"/>
          <p:nvPr/>
        </p:nvSpPr>
        <p:spPr>
          <a:xfrm>
            <a:off x="7153093" y="4376491"/>
            <a:ext cx="4771139" cy="1880235"/>
          </a:xfrm>
          <a:prstGeom prst="rect">
            <a:avLst/>
          </a:prstGeom>
        </p:spPr>
        <p:txBody>
          <a:bodyPr lIns="0" tIns="0" rIns="0" bIns="0" rtlCol="0" anchor="t">
            <a:spAutoFit/>
          </a:bodyPr>
          <a:lstStyle/>
          <a:p>
            <a:pPr algn="ctr">
              <a:lnSpc>
                <a:spcPts val="7139"/>
              </a:lnSpc>
            </a:pPr>
            <a:r>
              <a:rPr lang="en-US" sz="5099">
                <a:solidFill>
                  <a:srgbClr val="D0381A"/>
                </a:solidFill>
                <a:latin typeface="Blodders 1"/>
                <a:ea typeface="Blodders 1"/>
                <a:cs typeface="Blodders 1"/>
                <a:sym typeface="Blodders 1"/>
              </a:rPr>
              <a:t>PSichoaktyviosios medžiagos</a:t>
            </a:r>
          </a:p>
        </p:txBody>
      </p:sp>
      <p:sp>
        <p:nvSpPr>
          <p:cNvPr id="11" name="Freeform 11"/>
          <p:cNvSpPr/>
          <p:nvPr/>
        </p:nvSpPr>
        <p:spPr>
          <a:xfrm>
            <a:off x="943966" y="6335067"/>
            <a:ext cx="4945006" cy="927189"/>
          </a:xfrm>
          <a:custGeom>
            <a:avLst/>
            <a:gdLst/>
            <a:ahLst/>
            <a:cxnLst/>
            <a:rect l="l" t="t" r="r" b="b"/>
            <a:pathLst>
              <a:path w="4945006" h="927189">
                <a:moveTo>
                  <a:pt x="0" y="0"/>
                </a:moveTo>
                <a:lnTo>
                  <a:pt x="4945006" y="0"/>
                </a:lnTo>
                <a:lnTo>
                  <a:pt x="4945006" y="927189"/>
                </a:lnTo>
                <a:lnTo>
                  <a:pt x="0" y="9271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12" name="TextBox 12"/>
          <p:cNvSpPr txBox="1"/>
          <p:nvPr/>
        </p:nvSpPr>
        <p:spPr>
          <a:xfrm>
            <a:off x="697199" y="6506437"/>
            <a:ext cx="5715262" cy="615950"/>
          </a:xfrm>
          <a:prstGeom prst="rect">
            <a:avLst/>
          </a:prstGeom>
        </p:spPr>
        <p:txBody>
          <a:bodyPr lIns="0" tIns="0" rIns="0" bIns="0" rtlCol="0" anchor="t">
            <a:spAutoFit/>
          </a:bodyPr>
          <a:lstStyle/>
          <a:p>
            <a:pPr algn="ctr">
              <a:lnSpc>
                <a:spcPts val="4900"/>
              </a:lnSpc>
            </a:pPr>
            <a:r>
              <a:rPr lang="en-US" sz="3500" dirty="0" err="1">
                <a:solidFill>
                  <a:srgbClr val="D34729"/>
                </a:solidFill>
                <a:latin typeface="Rubik 3"/>
                <a:ea typeface="Rubik 3"/>
                <a:cs typeface="Rubik 3"/>
                <a:sym typeface="Rubik 3"/>
              </a:rPr>
              <a:t>Stimuliuojančias</a:t>
            </a:r>
            <a:endParaRPr lang="en-US" sz="3500" dirty="0">
              <a:solidFill>
                <a:srgbClr val="D34729"/>
              </a:solidFill>
              <a:latin typeface="Rubik 3"/>
              <a:ea typeface="Rubik 3"/>
              <a:cs typeface="Rubik 3"/>
              <a:sym typeface="Rubik 3"/>
            </a:endParaRPr>
          </a:p>
        </p:txBody>
      </p:sp>
      <p:sp>
        <p:nvSpPr>
          <p:cNvPr id="13" name="Freeform 13"/>
          <p:cNvSpPr/>
          <p:nvPr/>
        </p:nvSpPr>
        <p:spPr>
          <a:xfrm rot="1611847" flipV="1">
            <a:off x="9692373" y="6794337"/>
            <a:ext cx="1195464" cy="427378"/>
          </a:xfrm>
          <a:custGeom>
            <a:avLst/>
            <a:gdLst/>
            <a:ahLst/>
            <a:cxnLst/>
            <a:rect l="l" t="t" r="r" b="b"/>
            <a:pathLst>
              <a:path w="1195464" h="427378">
                <a:moveTo>
                  <a:pt x="0" y="427378"/>
                </a:moveTo>
                <a:lnTo>
                  <a:pt x="1195464" y="427378"/>
                </a:lnTo>
                <a:lnTo>
                  <a:pt x="1195464" y="0"/>
                </a:lnTo>
                <a:lnTo>
                  <a:pt x="0" y="0"/>
                </a:lnTo>
                <a:lnTo>
                  <a:pt x="0" y="427378"/>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4" name="Freeform 14"/>
          <p:cNvSpPr/>
          <p:nvPr/>
        </p:nvSpPr>
        <p:spPr>
          <a:xfrm rot="-1601692" flipH="1" flipV="1">
            <a:off x="8056218" y="6849699"/>
            <a:ext cx="1226545" cy="438490"/>
          </a:xfrm>
          <a:custGeom>
            <a:avLst/>
            <a:gdLst/>
            <a:ahLst/>
            <a:cxnLst/>
            <a:rect l="l" t="t" r="r" b="b"/>
            <a:pathLst>
              <a:path w="1226545" h="438490">
                <a:moveTo>
                  <a:pt x="1226545" y="438490"/>
                </a:moveTo>
                <a:lnTo>
                  <a:pt x="0" y="438490"/>
                </a:lnTo>
                <a:lnTo>
                  <a:pt x="0" y="0"/>
                </a:lnTo>
                <a:lnTo>
                  <a:pt x="1226545" y="0"/>
                </a:lnTo>
                <a:lnTo>
                  <a:pt x="1226545" y="43849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5" name="TextBox 15"/>
          <p:cNvSpPr txBox="1"/>
          <p:nvPr/>
        </p:nvSpPr>
        <p:spPr>
          <a:xfrm>
            <a:off x="1069014" y="3687142"/>
            <a:ext cx="2106148" cy="501356"/>
          </a:xfrm>
          <a:prstGeom prst="rect">
            <a:avLst/>
          </a:prstGeom>
        </p:spPr>
        <p:txBody>
          <a:bodyPr wrap="square" lIns="0" tIns="0" rIns="0" bIns="0" rtlCol="0" anchor="t">
            <a:spAutoFit/>
          </a:bodyPr>
          <a:lstStyle/>
          <a:p>
            <a:pPr algn="ctr">
              <a:lnSpc>
                <a:spcPts val="4200"/>
              </a:lnSpc>
            </a:pPr>
            <a:r>
              <a:rPr lang="en-US" sz="3000" dirty="0" err="1">
                <a:solidFill>
                  <a:srgbClr val="566FB5"/>
                </a:solidFill>
                <a:latin typeface="Rubik 3"/>
                <a:ea typeface="Rubik 3"/>
                <a:cs typeface="Rubik 3"/>
                <a:sym typeface="Rubik 3"/>
              </a:rPr>
              <a:t>Alkoholi</a:t>
            </a:r>
            <a:r>
              <a:rPr lang="lt-LT" sz="3000" dirty="0">
                <a:solidFill>
                  <a:srgbClr val="566FB5"/>
                </a:solidFill>
                <a:latin typeface="Rubik 3"/>
                <a:ea typeface="Rubik 3"/>
                <a:cs typeface="Rubik 3"/>
                <a:sym typeface="Rubik 3"/>
              </a:rPr>
              <a:t>s</a:t>
            </a:r>
            <a:endParaRPr lang="en-US" sz="3000" dirty="0">
              <a:solidFill>
                <a:srgbClr val="566FB5"/>
              </a:solidFill>
              <a:latin typeface="Rubik 3"/>
              <a:ea typeface="Rubik 3"/>
              <a:cs typeface="Rubik 3"/>
              <a:sym typeface="Rubik 3"/>
            </a:endParaRPr>
          </a:p>
        </p:txBody>
      </p:sp>
      <p:sp>
        <p:nvSpPr>
          <p:cNvPr id="16" name="TextBox 16"/>
          <p:cNvSpPr txBox="1"/>
          <p:nvPr/>
        </p:nvSpPr>
        <p:spPr>
          <a:xfrm>
            <a:off x="3844380" y="3687142"/>
            <a:ext cx="1659488" cy="501356"/>
          </a:xfrm>
          <a:prstGeom prst="rect">
            <a:avLst/>
          </a:prstGeom>
        </p:spPr>
        <p:txBody>
          <a:bodyPr wrap="square" lIns="0" tIns="0" rIns="0" bIns="0" rtlCol="0" anchor="t">
            <a:spAutoFit/>
          </a:bodyPr>
          <a:lstStyle/>
          <a:p>
            <a:pPr algn="ctr">
              <a:lnSpc>
                <a:spcPts val="4200"/>
              </a:lnSpc>
            </a:pPr>
            <a:r>
              <a:rPr lang="en-US" sz="3000" dirty="0" err="1">
                <a:solidFill>
                  <a:srgbClr val="566FB5"/>
                </a:solidFill>
                <a:latin typeface="Rubik 3"/>
                <a:ea typeface="Rubik 3"/>
                <a:cs typeface="Rubik 3"/>
                <a:sym typeface="Rubik 3"/>
              </a:rPr>
              <a:t>Vaista</a:t>
            </a:r>
            <a:r>
              <a:rPr lang="lt-LT" sz="3000" dirty="0">
                <a:solidFill>
                  <a:srgbClr val="566FB5"/>
                </a:solidFill>
                <a:latin typeface="Rubik 3"/>
                <a:ea typeface="Rubik 3"/>
                <a:cs typeface="Rubik 3"/>
                <a:sym typeface="Rubik 3"/>
              </a:rPr>
              <a:t>i</a:t>
            </a:r>
            <a:endParaRPr lang="en-US" sz="3000" dirty="0">
              <a:solidFill>
                <a:srgbClr val="566FB5"/>
              </a:solidFill>
              <a:latin typeface="Rubik 3"/>
              <a:ea typeface="Rubik 3"/>
              <a:cs typeface="Rubik 3"/>
              <a:sym typeface="Rubik 3"/>
            </a:endParaRPr>
          </a:p>
        </p:txBody>
      </p:sp>
      <p:sp>
        <p:nvSpPr>
          <p:cNvPr id="17" name="TextBox 17"/>
          <p:cNvSpPr txBox="1"/>
          <p:nvPr/>
        </p:nvSpPr>
        <p:spPr>
          <a:xfrm>
            <a:off x="13433268" y="3687142"/>
            <a:ext cx="1371999" cy="501356"/>
          </a:xfrm>
          <a:prstGeom prst="rect">
            <a:avLst/>
          </a:prstGeom>
        </p:spPr>
        <p:txBody>
          <a:bodyPr wrap="square" lIns="0" tIns="0" rIns="0" bIns="0" rtlCol="0" anchor="t">
            <a:spAutoFit/>
          </a:bodyPr>
          <a:lstStyle/>
          <a:p>
            <a:pPr algn="ctr">
              <a:lnSpc>
                <a:spcPts val="4200"/>
              </a:lnSpc>
            </a:pPr>
            <a:r>
              <a:rPr lang="en-US" sz="3000" dirty="0" err="1">
                <a:solidFill>
                  <a:srgbClr val="566FB5"/>
                </a:solidFill>
                <a:latin typeface="Rubik 3"/>
                <a:ea typeface="Rubik 3"/>
                <a:cs typeface="Rubik 3"/>
                <a:sym typeface="Rubik 3"/>
              </a:rPr>
              <a:t>Grybai</a:t>
            </a:r>
            <a:endParaRPr lang="en-US" sz="3000" dirty="0">
              <a:solidFill>
                <a:srgbClr val="566FB5"/>
              </a:solidFill>
              <a:latin typeface="Rubik 3"/>
              <a:ea typeface="Rubik 3"/>
              <a:cs typeface="Rubik 3"/>
              <a:sym typeface="Rubik 3"/>
            </a:endParaRPr>
          </a:p>
        </p:txBody>
      </p:sp>
      <p:sp>
        <p:nvSpPr>
          <p:cNvPr id="18" name="TextBox 18"/>
          <p:cNvSpPr txBox="1"/>
          <p:nvPr/>
        </p:nvSpPr>
        <p:spPr>
          <a:xfrm>
            <a:off x="16301102" y="3687142"/>
            <a:ext cx="958198" cy="501356"/>
          </a:xfrm>
          <a:prstGeom prst="rect">
            <a:avLst/>
          </a:prstGeom>
        </p:spPr>
        <p:txBody>
          <a:bodyPr wrap="square" lIns="0" tIns="0" rIns="0" bIns="0" rtlCol="0" anchor="t">
            <a:spAutoFit/>
          </a:bodyPr>
          <a:lstStyle/>
          <a:p>
            <a:pPr algn="ctr">
              <a:lnSpc>
                <a:spcPts val="4200"/>
              </a:lnSpc>
            </a:pPr>
            <a:r>
              <a:rPr lang="en-US" sz="3000" dirty="0">
                <a:solidFill>
                  <a:srgbClr val="566FB5"/>
                </a:solidFill>
                <a:latin typeface="Rubik 3"/>
                <a:ea typeface="Rubik 3"/>
                <a:cs typeface="Rubik 3"/>
                <a:sym typeface="Rubik 3"/>
              </a:rPr>
              <a:t>LSD</a:t>
            </a:r>
          </a:p>
        </p:txBody>
      </p:sp>
      <p:sp>
        <p:nvSpPr>
          <p:cNvPr id="19" name="TextBox 19"/>
          <p:cNvSpPr txBox="1"/>
          <p:nvPr/>
        </p:nvSpPr>
        <p:spPr>
          <a:xfrm>
            <a:off x="943966" y="7818728"/>
            <a:ext cx="2062069" cy="501356"/>
          </a:xfrm>
          <a:prstGeom prst="rect">
            <a:avLst/>
          </a:prstGeom>
        </p:spPr>
        <p:txBody>
          <a:bodyPr wrap="square" lIns="0" tIns="0" rIns="0" bIns="0" rtlCol="0" anchor="t">
            <a:spAutoFit/>
          </a:bodyPr>
          <a:lstStyle/>
          <a:p>
            <a:pPr algn="ctr">
              <a:lnSpc>
                <a:spcPts val="4200"/>
              </a:lnSpc>
            </a:pPr>
            <a:r>
              <a:rPr lang="en-US" sz="3000" dirty="0" err="1">
                <a:solidFill>
                  <a:srgbClr val="566FB5"/>
                </a:solidFill>
                <a:latin typeface="Rubik 3"/>
                <a:ea typeface="Rubik 3"/>
                <a:cs typeface="Rubik 3"/>
                <a:sym typeface="Rubik 3"/>
              </a:rPr>
              <a:t>Kofeinas</a:t>
            </a:r>
            <a:endParaRPr lang="en-US" sz="3000" dirty="0">
              <a:solidFill>
                <a:srgbClr val="566FB5"/>
              </a:solidFill>
              <a:latin typeface="Rubik 3"/>
              <a:ea typeface="Rubik 3"/>
              <a:cs typeface="Rubik 3"/>
              <a:sym typeface="Rubik 3"/>
            </a:endParaRPr>
          </a:p>
        </p:txBody>
      </p:sp>
      <p:sp>
        <p:nvSpPr>
          <p:cNvPr id="20" name="TextBox 20"/>
          <p:cNvSpPr txBox="1"/>
          <p:nvPr/>
        </p:nvSpPr>
        <p:spPr>
          <a:xfrm>
            <a:off x="3482189" y="7818728"/>
            <a:ext cx="2021680" cy="501356"/>
          </a:xfrm>
          <a:prstGeom prst="rect">
            <a:avLst/>
          </a:prstGeom>
        </p:spPr>
        <p:txBody>
          <a:bodyPr wrap="square" lIns="0" tIns="0" rIns="0" bIns="0" rtlCol="0" anchor="t">
            <a:spAutoFit/>
          </a:bodyPr>
          <a:lstStyle/>
          <a:p>
            <a:pPr algn="ctr">
              <a:lnSpc>
                <a:spcPts val="4200"/>
              </a:lnSpc>
            </a:pPr>
            <a:r>
              <a:rPr lang="en-US" sz="3000" dirty="0" err="1">
                <a:solidFill>
                  <a:srgbClr val="566FB5"/>
                </a:solidFill>
                <a:latin typeface="Rubik 3"/>
                <a:ea typeface="Rubik 3"/>
                <a:cs typeface="Rubik 3"/>
                <a:sym typeface="Rubik 3"/>
              </a:rPr>
              <a:t>Nikotinas</a:t>
            </a:r>
            <a:endParaRPr lang="en-US" sz="3000" dirty="0">
              <a:solidFill>
                <a:srgbClr val="566FB5"/>
              </a:solidFill>
              <a:latin typeface="Rubik 3"/>
              <a:ea typeface="Rubik 3"/>
              <a:cs typeface="Rubik 3"/>
              <a:sym typeface="Rubik 3"/>
            </a:endParaRPr>
          </a:p>
        </p:txBody>
      </p:sp>
      <p:sp>
        <p:nvSpPr>
          <p:cNvPr id="21" name="TextBox 21"/>
          <p:cNvSpPr txBox="1"/>
          <p:nvPr/>
        </p:nvSpPr>
        <p:spPr>
          <a:xfrm>
            <a:off x="13445340" y="7738506"/>
            <a:ext cx="1870860" cy="501356"/>
          </a:xfrm>
          <a:prstGeom prst="rect">
            <a:avLst/>
          </a:prstGeom>
        </p:spPr>
        <p:txBody>
          <a:bodyPr wrap="square" lIns="0" tIns="0" rIns="0" bIns="0" rtlCol="0" anchor="t">
            <a:spAutoFit/>
          </a:bodyPr>
          <a:lstStyle/>
          <a:p>
            <a:pPr algn="ctr">
              <a:lnSpc>
                <a:spcPts val="4200"/>
              </a:lnSpc>
            </a:pPr>
            <a:r>
              <a:rPr lang="en-US" sz="3000" dirty="0" err="1">
                <a:solidFill>
                  <a:srgbClr val="566FB5"/>
                </a:solidFill>
                <a:latin typeface="Rubik 3"/>
                <a:ea typeface="Rubik 3"/>
                <a:cs typeface="Rubik 3"/>
                <a:sym typeface="Rubik 3"/>
              </a:rPr>
              <a:t>Kanapės</a:t>
            </a:r>
            <a:endParaRPr lang="en-US" sz="3000" dirty="0">
              <a:solidFill>
                <a:srgbClr val="566FB5"/>
              </a:solidFill>
              <a:latin typeface="Rubik 3"/>
              <a:ea typeface="Rubik 3"/>
              <a:cs typeface="Rubik 3"/>
              <a:sym typeface="Rubik 3"/>
            </a:endParaRPr>
          </a:p>
        </p:txBody>
      </p:sp>
      <p:sp>
        <p:nvSpPr>
          <p:cNvPr id="22" name="TextBox 22"/>
          <p:cNvSpPr txBox="1"/>
          <p:nvPr/>
        </p:nvSpPr>
        <p:spPr>
          <a:xfrm>
            <a:off x="15544801" y="7771067"/>
            <a:ext cx="2230012" cy="501356"/>
          </a:xfrm>
          <a:prstGeom prst="rect">
            <a:avLst/>
          </a:prstGeom>
        </p:spPr>
        <p:txBody>
          <a:bodyPr wrap="square" lIns="0" tIns="0" rIns="0" bIns="0" rtlCol="0" anchor="t">
            <a:spAutoFit/>
          </a:bodyPr>
          <a:lstStyle/>
          <a:p>
            <a:pPr algn="ctr">
              <a:lnSpc>
                <a:spcPts val="4200"/>
              </a:lnSpc>
            </a:pPr>
            <a:r>
              <a:rPr lang="en-US" sz="3000" dirty="0" err="1">
                <a:solidFill>
                  <a:srgbClr val="566FB5"/>
                </a:solidFill>
                <a:latin typeface="Rubik 3"/>
                <a:ea typeface="Rubik 3"/>
                <a:cs typeface="Rubik 3"/>
                <a:sym typeface="Rubik 3"/>
              </a:rPr>
              <a:t>Ketaminas</a:t>
            </a:r>
            <a:endParaRPr lang="en-US" sz="3000" dirty="0">
              <a:solidFill>
                <a:srgbClr val="566FB5"/>
              </a:solidFill>
              <a:latin typeface="Rubik 3"/>
              <a:ea typeface="Rubik 3"/>
              <a:cs typeface="Rubik 3"/>
              <a:sym typeface="Rubik 3"/>
            </a:endParaRPr>
          </a:p>
        </p:txBody>
      </p:sp>
      <p:sp>
        <p:nvSpPr>
          <p:cNvPr id="23" name="Freeform 23"/>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6"/>
            <a:stretch>
              <a:fillRect/>
            </a:stretch>
          </a:blipFill>
        </p:spPr>
        <p:txBody>
          <a:bodyPr/>
          <a:lstStyle/>
          <a:p>
            <a:endParaRPr lang="lt-LT"/>
          </a:p>
        </p:txBody>
      </p:sp>
      <p:sp>
        <p:nvSpPr>
          <p:cNvPr id="24" name="Freeform 24"/>
          <p:cNvSpPr/>
          <p:nvPr/>
        </p:nvSpPr>
        <p:spPr>
          <a:xfrm>
            <a:off x="10935400" y="1802440"/>
            <a:ext cx="1901320" cy="2579068"/>
          </a:xfrm>
          <a:custGeom>
            <a:avLst/>
            <a:gdLst/>
            <a:ahLst/>
            <a:cxnLst/>
            <a:rect l="l" t="t" r="r" b="b"/>
            <a:pathLst>
              <a:path w="1901320" h="2579068">
                <a:moveTo>
                  <a:pt x="0" y="0"/>
                </a:moveTo>
                <a:lnTo>
                  <a:pt x="1901320" y="0"/>
                </a:lnTo>
                <a:lnTo>
                  <a:pt x="1901320" y="2579067"/>
                </a:lnTo>
                <a:lnTo>
                  <a:pt x="0" y="25790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lt-LT"/>
          </a:p>
        </p:txBody>
      </p:sp>
      <p:grpSp>
        <p:nvGrpSpPr>
          <p:cNvPr id="25" name="Group 25"/>
          <p:cNvGrpSpPr>
            <a:grpSpLocks noChangeAspect="1"/>
          </p:cNvGrpSpPr>
          <p:nvPr/>
        </p:nvGrpSpPr>
        <p:grpSpPr>
          <a:xfrm>
            <a:off x="6232112" y="1851183"/>
            <a:ext cx="1766842" cy="2481581"/>
            <a:chOff x="0" y="0"/>
            <a:chExt cx="2670137" cy="3750285"/>
          </a:xfrm>
        </p:grpSpPr>
        <p:sp>
          <p:nvSpPr>
            <p:cNvPr id="26" name="Freeform 26"/>
            <p:cNvSpPr/>
            <p:nvPr/>
          </p:nvSpPr>
          <p:spPr>
            <a:xfrm>
              <a:off x="46863" y="2470531"/>
              <a:ext cx="2568829" cy="1228725"/>
            </a:xfrm>
            <a:custGeom>
              <a:avLst/>
              <a:gdLst/>
              <a:ahLst/>
              <a:cxnLst/>
              <a:rect l="l" t="t" r="r" b="b"/>
              <a:pathLst>
                <a:path w="2568829" h="1228725">
                  <a:moveTo>
                    <a:pt x="927608" y="7112"/>
                  </a:moveTo>
                  <a:cubicBezTo>
                    <a:pt x="978789" y="152527"/>
                    <a:pt x="1120902" y="236982"/>
                    <a:pt x="1274699" y="226695"/>
                  </a:cubicBezTo>
                  <a:cubicBezTo>
                    <a:pt x="1428496" y="216408"/>
                    <a:pt x="1568069" y="122301"/>
                    <a:pt x="1661922" y="0"/>
                  </a:cubicBezTo>
                  <a:cubicBezTo>
                    <a:pt x="1874647" y="72009"/>
                    <a:pt x="2095246" y="151130"/>
                    <a:pt x="2250821" y="313055"/>
                  </a:cubicBezTo>
                  <a:cubicBezTo>
                    <a:pt x="2412746" y="481584"/>
                    <a:pt x="2481961" y="716153"/>
                    <a:pt x="2545842" y="941070"/>
                  </a:cubicBezTo>
                  <a:cubicBezTo>
                    <a:pt x="2557526" y="982345"/>
                    <a:pt x="2568829" y="1028573"/>
                    <a:pt x="2548890" y="1066546"/>
                  </a:cubicBezTo>
                  <a:cubicBezTo>
                    <a:pt x="2528824" y="1104900"/>
                    <a:pt x="2483739" y="1121791"/>
                    <a:pt x="2442083" y="1133729"/>
                  </a:cubicBezTo>
                  <a:cubicBezTo>
                    <a:pt x="2114169" y="1228725"/>
                    <a:pt x="1766443" y="1219962"/>
                    <a:pt x="1425194" y="1210564"/>
                  </a:cubicBezTo>
                  <a:cubicBezTo>
                    <a:pt x="1186307" y="1203960"/>
                    <a:pt x="947420" y="1197356"/>
                    <a:pt x="708406" y="1190752"/>
                  </a:cubicBezTo>
                  <a:cubicBezTo>
                    <a:pt x="559689" y="1186561"/>
                    <a:pt x="411099" y="1182497"/>
                    <a:pt x="262382" y="1178433"/>
                  </a:cubicBezTo>
                  <a:cubicBezTo>
                    <a:pt x="177292" y="1176147"/>
                    <a:pt x="77089" y="1165098"/>
                    <a:pt x="34798" y="1091184"/>
                  </a:cubicBezTo>
                  <a:cubicBezTo>
                    <a:pt x="0" y="1030224"/>
                    <a:pt x="21717" y="954024"/>
                    <a:pt x="44196" y="887603"/>
                  </a:cubicBezTo>
                  <a:cubicBezTo>
                    <a:pt x="117729" y="670052"/>
                    <a:pt x="196850" y="443484"/>
                    <a:pt x="363220" y="285242"/>
                  </a:cubicBezTo>
                  <a:cubicBezTo>
                    <a:pt x="512699" y="143002"/>
                    <a:pt x="736092" y="76454"/>
                    <a:pt x="927608" y="7112"/>
                  </a:cubicBezTo>
                </a:path>
              </a:pathLst>
            </a:custGeom>
            <a:solidFill>
              <a:srgbClr val="7884C4"/>
            </a:solidFill>
          </p:spPr>
          <p:txBody>
            <a:bodyPr/>
            <a:lstStyle/>
            <a:p>
              <a:endParaRPr lang="lt-LT"/>
            </a:p>
          </p:txBody>
        </p:sp>
        <p:sp>
          <p:nvSpPr>
            <p:cNvPr id="27" name="Freeform 27"/>
            <p:cNvSpPr/>
            <p:nvPr/>
          </p:nvSpPr>
          <p:spPr>
            <a:xfrm>
              <a:off x="264033" y="360299"/>
              <a:ext cx="2153666" cy="1837944"/>
            </a:xfrm>
            <a:custGeom>
              <a:avLst/>
              <a:gdLst/>
              <a:ahLst/>
              <a:cxnLst/>
              <a:rect l="l" t="t" r="r" b="b"/>
              <a:pathLst>
                <a:path w="2153666" h="1837944">
                  <a:moveTo>
                    <a:pt x="313436" y="965708"/>
                  </a:moveTo>
                  <a:cubicBezTo>
                    <a:pt x="169672" y="917956"/>
                    <a:pt x="0" y="1057910"/>
                    <a:pt x="19558" y="1208151"/>
                  </a:cubicBezTo>
                  <a:cubicBezTo>
                    <a:pt x="39116" y="1358392"/>
                    <a:pt x="239141" y="1450086"/>
                    <a:pt x="365760" y="1367028"/>
                  </a:cubicBezTo>
                  <a:cubicBezTo>
                    <a:pt x="478282" y="1637411"/>
                    <a:pt x="759968" y="1828546"/>
                    <a:pt x="1052830" y="1833245"/>
                  </a:cubicBezTo>
                  <a:cubicBezTo>
                    <a:pt x="1345692" y="1837944"/>
                    <a:pt x="1633347" y="1655953"/>
                    <a:pt x="1754505" y="1389253"/>
                  </a:cubicBezTo>
                  <a:cubicBezTo>
                    <a:pt x="1883537" y="1475613"/>
                    <a:pt x="2088388" y="1392555"/>
                    <a:pt x="2121027" y="1240790"/>
                  </a:cubicBezTo>
                  <a:cubicBezTo>
                    <a:pt x="2153666" y="1089025"/>
                    <a:pt x="2000758" y="929259"/>
                    <a:pt x="1847596" y="955167"/>
                  </a:cubicBezTo>
                  <a:cubicBezTo>
                    <a:pt x="1927987" y="801751"/>
                    <a:pt x="1786509" y="585343"/>
                    <a:pt x="1613662" y="597535"/>
                  </a:cubicBezTo>
                  <a:cubicBezTo>
                    <a:pt x="1221867" y="625221"/>
                    <a:pt x="827024" y="369062"/>
                    <a:pt x="692658" y="0"/>
                  </a:cubicBezTo>
                  <a:cubicBezTo>
                    <a:pt x="471170" y="259588"/>
                    <a:pt x="307594" y="568325"/>
                    <a:pt x="217297" y="897382"/>
                  </a:cubicBezTo>
                  <a:cubicBezTo>
                    <a:pt x="213360" y="931799"/>
                    <a:pt x="209550" y="966343"/>
                    <a:pt x="313436" y="965708"/>
                  </a:cubicBezTo>
                </a:path>
              </a:pathLst>
            </a:custGeom>
            <a:solidFill>
              <a:srgbClr val="F7EAE7"/>
            </a:solidFill>
          </p:spPr>
          <p:txBody>
            <a:bodyPr/>
            <a:lstStyle/>
            <a:p>
              <a:endParaRPr lang="lt-LT"/>
            </a:p>
          </p:txBody>
        </p:sp>
        <p:sp>
          <p:nvSpPr>
            <p:cNvPr id="28" name="Freeform 28"/>
            <p:cNvSpPr/>
            <p:nvPr/>
          </p:nvSpPr>
          <p:spPr>
            <a:xfrm>
              <a:off x="1061847" y="1778762"/>
              <a:ext cx="571246" cy="132461"/>
            </a:xfrm>
            <a:custGeom>
              <a:avLst/>
              <a:gdLst/>
              <a:ahLst/>
              <a:cxnLst/>
              <a:rect l="l" t="t" r="r" b="b"/>
              <a:pathLst>
                <a:path w="571246" h="132461">
                  <a:moveTo>
                    <a:pt x="552958" y="75184"/>
                  </a:moveTo>
                  <a:cubicBezTo>
                    <a:pt x="499872" y="32639"/>
                    <a:pt x="398399" y="4064"/>
                    <a:pt x="292989" y="2032"/>
                  </a:cubicBezTo>
                  <a:cubicBezTo>
                    <a:pt x="187579" y="0"/>
                    <a:pt x="81407" y="24511"/>
                    <a:pt x="20828" y="64770"/>
                  </a:cubicBezTo>
                  <a:cubicBezTo>
                    <a:pt x="0" y="78740"/>
                    <a:pt x="381" y="98806"/>
                    <a:pt x="21971" y="112522"/>
                  </a:cubicBezTo>
                  <a:cubicBezTo>
                    <a:pt x="43561" y="126238"/>
                    <a:pt x="84455" y="132461"/>
                    <a:pt x="119126" y="127381"/>
                  </a:cubicBezTo>
                  <a:cubicBezTo>
                    <a:pt x="233045" y="110617"/>
                    <a:pt x="357505" y="109982"/>
                    <a:pt x="472186" y="125476"/>
                  </a:cubicBezTo>
                  <a:cubicBezTo>
                    <a:pt x="502412" y="129540"/>
                    <a:pt x="537718" y="123317"/>
                    <a:pt x="554482" y="110871"/>
                  </a:cubicBezTo>
                  <a:cubicBezTo>
                    <a:pt x="571246" y="98425"/>
                    <a:pt x="562737" y="83058"/>
                    <a:pt x="552958" y="75184"/>
                  </a:cubicBezTo>
                </a:path>
              </a:pathLst>
            </a:custGeom>
            <a:solidFill>
              <a:srgbClr val="5D70BB"/>
            </a:solidFill>
          </p:spPr>
          <p:txBody>
            <a:bodyPr/>
            <a:lstStyle/>
            <a:p>
              <a:endParaRPr lang="lt-LT"/>
            </a:p>
          </p:txBody>
        </p:sp>
        <p:sp>
          <p:nvSpPr>
            <p:cNvPr id="29" name="Freeform 29"/>
            <p:cNvSpPr/>
            <p:nvPr/>
          </p:nvSpPr>
          <p:spPr>
            <a:xfrm>
              <a:off x="345440" y="1412113"/>
              <a:ext cx="235204" cy="303530"/>
            </a:xfrm>
            <a:custGeom>
              <a:avLst/>
              <a:gdLst/>
              <a:ahLst/>
              <a:cxnLst/>
              <a:rect l="l" t="t" r="r" b="b"/>
              <a:pathLst>
                <a:path w="235204" h="303530">
                  <a:moveTo>
                    <a:pt x="163957" y="128905"/>
                  </a:moveTo>
                  <a:cubicBezTo>
                    <a:pt x="204597" y="75057"/>
                    <a:pt x="109982" y="0"/>
                    <a:pt x="54991" y="39243"/>
                  </a:cubicBezTo>
                  <a:cubicBezTo>
                    <a:pt x="0" y="78486"/>
                    <a:pt x="8636" y="168656"/>
                    <a:pt x="54737" y="218059"/>
                  </a:cubicBezTo>
                  <a:cubicBezTo>
                    <a:pt x="100838" y="267462"/>
                    <a:pt x="169799" y="286639"/>
                    <a:pt x="235204" y="303530"/>
                  </a:cubicBezTo>
                  <a:cubicBezTo>
                    <a:pt x="211963" y="235966"/>
                    <a:pt x="188722" y="168529"/>
                    <a:pt x="163957" y="128905"/>
                  </a:cubicBezTo>
                </a:path>
              </a:pathLst>
            </a:custGeom>
            <a:solidFill>
              <a:srgbClr val="F9DDDA"/>
            </a:solidFill>
          </p:spPr>
          <p:txBody>
            <a:bodyPr/>
            <a:lstStyle/>
            <a:p>
              <a:endParaRPr lang="lt-LT"/>
            </a:p>
          </p:txBody>
        </p:sp>
        <p:sp>
          <p:nvSpPr>
            <p:cNvPr id="30" name="Freeform 30"/>
            <p:cNvSpPr/>
            <p:nvPr/>
          </p:nvSpPr>
          <p:spPr>
            <a:xfrm>
              <a:off x="2080260" y="1412113"/>
              <a:ext cx="235204" cy="303530"/>
            </a:xfrm>
            <a:custGeom>
              <a:avLst/>
              <a:gdLst/>
              <a:ahLst/>
              <a:cxnLst/>
              <a:rect l="l" t="t" r="r" b="b"/>
              <a:pathLst>
                <a:path w="235204" h="303530">
                  <a:moveTo>
                    <a:pt x="71247" y="128905"/>
                  </a:moveTo>
                  <a:cubicBezTo>
                    <a:pt x="30607" y="75057"/>
                    <a:pt x="125222" y="0"/>
                    <a:pt x="180213" y="39243"/>
                  </a:cubicBezTo>
                  <a:cubicBezTo>
                    <a:pt x="235204" y="78486"/>
                    <a:pt x="226568" y="168656"/>
                    <a:pt x="180467" y="218059"/>
                  </a:cubicBezTo>
                  <a:cubicBezTo>
                    <a:pt x="134366" y="267462"/>
                    <a:pt x="65405" y="286639"/>
                    <a:pt x="0" y="303530"/>
                  </a:cubicBezTo>
                  <a:cubicBezTo>
                    <a:pt x="23241" y="235966"/>
                    <a:pt x="46482" y="168529"/>
                    <a:pt x="71247" y="128905"/>
                  </a:cubicBezTo>
                </a:path>
              </a:pathLst>
            </a:custGeom>
            <a:solidFill>
              <a:srgbClr val="F9DDDA"/>
            </a:solidFill>
          </p:spPr>
          <p:txBody>
            <a:bodyPr/>
            <a:lstStyle/>
            <a:p>
              <a:endParaRPr lang="lt-LT"/>
            </a:p>
          </p:txBody>
        </p:sp>
        <p:sp>
          <p:nvSpPr>
            <p:cNvPr id="31" name="Freeform 31"/>
            <p:cNvSpPr/>
            <p:nvPr/>
          </p:nvSpPr>
          <p:spPr>
            <a:xfrm>
              <a:off x="713105" y="969518"/>
              <a:ext cx="485902" cy="224790"/>
            </a:xfrm>
            <a:custGeom>
              <a:avLst/>
              <a:gdLst/>
              <a:ahLst/>
              <a:cxnLst/>
              <a:rect l="l" t="t" r="r" b="b"/>
              <a:pathLst>
                <a:path w="485902" h="224790">
                  <a:moveTo>
                    <a:pt x="261239" y="16764"/>
                  </a:moveTo>
                  <a:cubicBezTo>
                    <a:pt x="153543" y="44069"/>
                    <a:pt x="38227" y="116205"/>
                    <a:pt x="0" y="224790"/>
                  </a:cubicBezTo>
                  <a:cubicBezTo>
                    <a:pt x="26670" y="178181"/>
                    <a:pt x="111633" y="142367"/>
                    <a:pt x="141859" y="129667"/>
                  </a:cubicBezTo>
                  <a:cubicBezTo>
                    <a:pt x="220726" y="99822"/>
                    <a:pt x="329311" y="54737"/>
                    <a:pt x="430784" y="44323"/>
                  </a:cubicBezTo>
                  <a:cubicBezTo>
                    <a:pt x="449072" y="41783"/>
                    <a:pt x="467487" y="39624"/>
                    <a:pt x="485902" y="37338"/>
                  </a:cubicBezTo>
                  <a:cubicBezTo>
                    <a:pt x="414147" y="12446"/>
                    <a:pt x="336296" y="0"/>
                    <a:pt x="261239" y="16764"/>
                  </a:cubicBezTo>
                </a:path>
              </a:pathLst>
            </a:custGeom>
            <a:solidFill>
              <a:srgbClr val="5D70BB"/>
            </a:solidFill>
          </p:spPr>
          <p:txBody>
            <a:bodyPr/>
            <a:lstStyle/>
            <a:p>
              <a:endParaRPr lang="lt-LT"/>
            </a:p>
          </p:txBody>
        </p:sp>
        <p:sp>
          <p:nvSpPr>
            <p:cNvPr id="32" name="Freeform 32"/>
            <p:cNvSpPr/>
            <p:nvPr/>
          </p:nvSpPr>
          <p:spPr>
            <a:xfrm>
              <a:off x="970915" y="2039239"/>
              <a:ext cx="744347" cy="664591"/>
            </a:xfrm>
            <a:custGeom>
              <a:avLst/>
              <a:gdLst/>
              <a:ahLst/>
              <a:cxnLst/>
              <a:rect l="l" t="t" r="r" b="b"/>
              <a:pathLst>
                <a:path w="744347" h="664591">
                  <a:moveTo>
                    <a:pt x="100330" y="96393"/>
                  </a:moveTo>
                  <a:cubicBezTo>
                    <a:pt x="138303" y="152908"/>
                    <a:pt x="149733" y="226441"/>
                    <a:pt x="130683" y="291719"/>
                  </a:cubicBezTo>
                  <a:cubicBezTo>
                    <a:pt x="111633" y="356997"/>
                    <a:pt x="62484" y="412877"/>
                    <a:pt x="0" y="440055"/>
                  </a:cubicBezTo>
                  <a:cubicBezTo>
                    <a:pt x="67564" y="574421"/>
                    <a:pt x="215265" y="664591"/>
                    <a:pt x="365633" y="663321"/>
                  </a:cubicBezTo>
                  <a:cubicBezTo>
                    <a:pt x="516001" y="662051"/>
                    <a:pt x="678942" y="566928"/>
                    <a:pt x="744347" y="431419"/>
                  </a:cubicBezTo>
                  <a:cubicBezTo>
                    <a:pt x="688340" y="433451"/>
                    <a:pt x="623570" y="387477"/>
                    <a:pt x="607314" y="333756"/>
                  </a:cubicBezTo>
                  <a:cubicBezTo>
                    <a:pt x="591058" y="280035"/>
                    <a:pt x="599313" y="222377"/>
                    <a:pt x="608330" y="167005"/>
                  </a:cubicBezTo>
                  <a:cubicBezTo>
                    <a:pt x="617347" y="111633"/>
                    <a:pt x="627126" y="54483"/>
                    <a:pt x="613664" y="0"/>
                  </a:cubicBezTo>
                </a:path>
              </a:pathLst>
            </a:custGeom>
            <a:solidFill>
              <a:srgbClr val="F7EAE7"/>
            </a:solidFill>
          </p:spPr>
          <p:txBody>
            <a:bodyPr/>
            <a:lstStyle/>
            <a:p>
              <a:endParaRPr lang="lt-LT"/>
            </a:p>
          </p:txBody>
        </p:sp>
        <p:sp>
          <p:nvSpPr>
            <p:cNvPr id="33" name="Freeform 33"/>
            <p:cNvSpPr/>
            <p:nvPr/>
          </p:nvSpPr>
          <p:spPr>
            <a:xfrm>
              <a:off x="1265301" y="1420749"/>
              <a:ext cx="162560" cy="99568"/>
            </a:xfrm>
            <a:custGeom>
              <a:avLst/>
              <a:gdLst/>
              <a:ahLst/>
              <a:cxnLst/>
              <a:rect l="l" t="t" r="r" b="b"/>
              <a:pathLst>
                <a:path w="162560" h="99568">
                  <a:moveTo>
                    <a:pt x="0" y="99568"/>
                  </a:moveTo>
                  <a:cubicBezTo>
                    <a:pt x="0" y="99568"/>
                    <a:pt x="74422" y="0"/>
                    <a:pt x="162560" y="97790"/>
                  </a:cubicBezTo>
                </a:path>
              </a:pathLst>
            </a:custGeom>
            <a:solidFill>
              <a:srgbClr val="F9DDDA"/>
            </a:solidFill>
          </p:spPr>
          <p:txBody>
            <a:bodyPr/>
            <a:lstStyle/>
            <a:p>
              <a:endParaRPr lang="lt-LT"/>
            </a:p>
          </p:txBody>
        </p:sp>
        <p:sp>
          <p:nvSpPr>
            <p:cNvPr id="34" name="Freeform 34"/>
            <p:cNvSpPr/>
            <p:nvPr/>
          </p:nvSpPr>
          <p:spPr>
            <a:xfrm>
              <a:off x="803910" y="2456815"/>
              <a:ext cx="1054989" cy="395224"/>
            </a:xfrm>
            <a:custGeom>
              <a:avLst/>
              <a:gdLst/>
              <a:ahLst/>
              <a:cxnLst/>
              <a:rect l="l" t="t" r="r" b="b"/>
              <a:pathLst>
                <a:path w="1054989" h="395224">
                  <a:moveTo>
                    <a:pt x="167132" y="22479"/>
                  </a:moveTo>
                  <a:cubicBezTo>
                    <a:pt x="232156" y="141097"/>
                    <a:pt x="360299" y="216154"/>
                    <a:pt x="495173" y="225933"/>
                  </a:cubicBezTo>
                  <a:cubicBezTo>
                    <a:pt x="630047" y="235712"/>
                    <a:pt x="768096" y="173101"/>
                    <a:pt x="849503" y="65151"/>
                  </a:cubicBezTo>
                  <a:cubicBezTo>
                    <a:pt x="864362" y="45466"/>
                    <a:pt x="879348" y="22860"/>
                    <a:pt x="902970" y="15748"/>
                  </a:cubicBezTo>
                  <a:cubicBezTo>
                    <a:pt x="954659" y="0"/>
                    <a:pt x="1025017" y="48768"/>
                    <a:pt x="1054989" y="66675"/>
                  </a:cubicBezTo>
                  <a:cubicBezTo>
                    <a:pt x="986663" y="191897"/>
                    <a:pt x="866394" y="297434"/>
                    <a:pt x="732409" y="346329"/>
                  </a:cubicBezTo>
                  <a:cubicBezTo>
                    <a:pt x="598424" y="395224"/>
                    <a:pt x="446659" y="393700"/>
                    <a:pt x="313690" y="342011"/>
                  </a:cubicBezTo>
                  <a:cubicBezTo>
                    <a:pt x="242189" y="314198"/>
                    <a:pt x="176784" y="272796"/>
                    <a:pt x="115316" y="226822"/>
                  </a:cubicBezTo>
                  <a:cubicBezTo>
                    <a:pt x="85090" y="204216"/>
                    <a:pt x="55118" y="179832"/>
                    <a:pt x="35560" y="147701"/>
                  </a:cubicBezTo>
                  <a:cubicBezTo>
                    <a:pt x="16002" y="115570"/>
                    <a:pt x="0" y="109728"/>
                    <a:pt x="16510" y="75819"/>
                  </a:cubicBezTo>
                  <a:cubicBezTo>
                    <a:pt x="61468" y="64770"/>
                    <a:pt x="119634" y="31623"/>
                    <a:pt x="167005" y="22479"/>
                  </a:cubicBezTo>
                </a:path>
              </a:pathLst>
            </a:custGeom>
            <a:solidFill>
              <a:srgbClr val="5D70BB"/>
            </a:solidFill>
          </p:spPr>
          <p:txBody>
            <a:bodyPr/>
            <a:lstStyle/>
            <a:p>
              <a:endParaRPr lang="lt-LT"/>
            </a:p>
          </p:txBody>
        </p:sp>
        <p:sp>
          <p:nvSpPr>
            <p:cNvPr id="35" name="Freeform 35"/>
            <p:cNvSpPr/>
            <p:nvPr/>
          </p:nvSpPr>
          <p:spPr>
            <a:xfrm>
              <a:off x="669417" y="1440434"/>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36" name="Freeform 36"/>
            <p:cNvSpPr/>
            <p:nvPr/>
          </p:nvSpPr>
          <p:spPr>
            <a:xfrm>
              <a:off x="1705483" y="1440434"/>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37" name="Freeform 37"/>
            <p:cNvSpPr/>
            <p:nvPr/>
          </p:nvSpPr>
          <p:spPr>
            <a:xfrm>
              <a:off x="781558" y="1122426"/>
              <a:ext cx="428752" cy="300355"/>
            </a:xfrm>
            <a:custGeom>
              <a:avLst/>
              <a:gdLst/>
              <a:ahLst/>
              <a:cxnLst/>
              <a:rect l="l" t="t" r="r" b="b"/>
              <a:pathLst>
                <a:path w="428752" h="300355">
                  <a:moveTo>
                    <a:pt x="0" y="94488"/>
                  </a:moveTo>
                  <a:lnTo>
                    <a:pt x="382397" y="0"/>
                  </a:lnTo>
                  <a:cubicBezTo>
                    <a:pt x="382397" y="0"/>
                    <a:pt x="428752" y="202311"/>
                    <a:pt x="230632" y="251333"/>
                  </a:cubicBezTo>
                  <a:cubicBezTo>
                    <a:pt x="32512" y="300355"/>
                    <a:pt x="0" y="94488"/>
                    <a:pt x="0" y="94488"/>
                  </a:cubicBezTo>
                </a:path>
              </a:pathLst>
            </a:custGeom>
            <a:solidFill>
              <a:srgbClr val="FFFFFF"/>
            </a:solidFill>
          </p:spPr>
          <p:txBody>
            <a:bodyPr/>
            <a:lstStyle/>
            <a:p>
              <a:endParaRPr lang="lt-LT"/>
            </a:p>
          </p:txBody>
        </p:sp>
        <p:sp>
          <p:nvSpPr>
            <p:cNvPr id="38" name="Freeform 38"/>
            <p:cNvSpPr/>
            <p:nvPr/>
          </p:nvSpPr>
          <p:spPr>
            <a:xfrm>
              <a:off x="884428" y="1146302"/>
              <a:ext cx="200914" cy="140589"/>
            </a:xfrm>
            <a:custGeom>
              <a:avLst/>
              <a:gdLst/>
              <a:ahLst/>
              <a:cxnLst/>
              <a:rect l="l" t="t" r="r" b="b"/>
              <a:pathLst>
                <a:path w="200914" h="140589">
                  <a:moveTo>
                    <a:pt x="0" y="44323"/>
                  </a:moveTo>
                  <a:lnTo>
                    <a:pt x="179197" y="0"/>
                  </a:lnTo>
                  <a:cubicBezTo>
                    <a:pt x="179197" y="0"/>
                    <a:pt x="200914" y="94869"/>
                    <a:pt x="108077" y="117729"/>
                  </a:cubicBezTo>
                  <a:cubicBezTo>
                    <a:pt x="15240" y="140589"/>
                    <a:pt x="0" y="44196"/>
                    <a:pt x="0" y="44196"/>
                  </a:cubicBezTo>
                </a:path>
              </a:pathLst>
            </a:custGeom>
            <a:solidFill>
              <a:srgbClr val="5D70BB"/>
            </a:solidFill>
          </p:spPr>
          <p:txBody>
            <a:bodyPr/>
            <a:lstStyle/>
            <a:p>
              <a:endParaRPr lang="lt-LT"/>
            </a:p>
          </p:txBody>
        </p:sp>
        <p:sp>
          <p:nvSpPr>
            <p:cNvPr id="39" name="Freeform 39"/>
            <p:cNvSpPr/>
            <p:nvPr/>
          </p:nvSpPr>
          <p:spPr>
            <a:xfrm>
              <a:off x="1492250" y="971296"/>
              <a:ext cx="485902" cy="224663"/>
            </a:xfrm>
            <a:custGeom>
              <a:avLst/>
              <a:gdLst/>
              <a:ahLst/>
              <a:cxnLst/>
              <a:rect l="l" t="t" r="r" b="b"/>
              <a:pathLst>
                <a:path w="485902" h="224663">
                  <a:moveTo>
                    <a:pt x="224663" y="16637"/>
                  </a:moveTo>
                  <a:cubicBezTo>
                    <a:pt x="332359" y="43942"/>
                    <a:pt x="447675" y="116078"/>
                    <a:pt x="485902" y="224663"/>
                  </a:cubicBezTo>
                  <a:cubicBezTo>
                    <a:pt x="459232" y="178054"/>
                    <a:pt x="374269" y="142240"/>
                    <a:pt x="344043" y="129667"/>
                  </a:cubicBezTo>
                  <a:cubicBezTo>
                    <a:pt x="265176" y="99822"/>
                    <a:pt x="156591" y="54737"/>
                    <a:pt x="55118" y="44323"/>
                  </a:cubicBezTo>
                  <a:cubicBezTo>
                    <a:pt x="36830" y="41783"/>
                    <a:pt x="18415" y="39624"/>
                    <a:pt x="0" y="37338"/>
                  </a:cubicBezTo>
                  <a:cubicBezTo>
                    <a:pt x="71755" y="12446"/>
                    <a:pt x="149606" y="0"/>
                    <a:pt x="224663" y="16764"/>
                  </a:cubicBezTo>
                </a:path>
              </a:pathLst>
            </a:custGeom>
            <a:solidFill>
              <a:srgbClr val="5D70BB"/>
            </a:solidFill>
          </p:spPr>
          <p:txBody>
            <a:bodyPr/>
            <a:lstStyle/>
            <a:p>
              <a:endParaRPr lang="lt-LT"/>
            </a:p>
          </p:txBody>
        </p:sp>
        <p:sp>
          <p:nvSpPr>
            <p:cNvPr id="40" name="Freeform 40"/>
            <p:cNvSpPr/>
            <p:nvPr/>
          </p:nvSpPr>
          <p:spPr>
            <a:xfrm>
              <a:off x="1488567" y="1111377"/>
              <a:ext cx="428752" cy="300355"/>
            </a:xfrm>
            <a:custGeom>
              <a:avLst/>
              <a:gdLst/>
              <a:ahLst/>
              <a:cxnLst/>
              <a:rect l="l" t="t" r="r" b="b"/>
              <a:pathLst>
                <a:path w="428752" h="300355">
                  <a:moveTo>
                    <a:pt x="428752" y="94488"/>
                  </a:moveTo>
                  <a:lnTo>
                    <a:pt x="46355" y="0"/>
                  </a:lnTo>
                  <a:cubicBezTo>
                    <a:pt x="46355" y="0"/>
                    <a:pt x="0" y="202311"/>
                    <a:pt x="198120" y="251333"/>
                  </a:cubicBezTo>
                  <a:cubicBezTo>
                    <a:pt x="396240" y="300355"/>
                    <a:pt x="428752" y="94488"/>
                    <a:pt x="428752" y="94488"/>
                  </a:cubicBezTo>
                </a:path>
              </a:pathLst>
            </a:custGeom>
            <a:solidFill>
              <a:srgbClr val="FFFFFF"/>
            </a:solidFill>
          </p:spPr>
          <p:txBody>
            <a:bodyPr/>
            <a:lstStyle/>
            <a:p>
              <a:endParaRPr lang="lt-LT"/>
            </a:p>
          </p:txBody>
        </p:sp>
        <p:sp>
          <p:nvSpPr>
            <p:cNvPr id="41" name="Freeform 41"/>
            <p:cNvSpPr/>
            <p:nvPr/>
          </p:nvSpPr>
          <p:spPr>
            <a:xfrm>
              <a:off x="1613535" y="1135253"/>
              <a:ext cx="200914" cy="140589"/>
            </a:xfrm>
            <a:custGeom>
              <a:avLst/>
              <a:gdLst/>
              <a:ahLst/>
              <a:cxnLst/>
              <a:rect l="l" t="t" r="r" b="b"/>
              <a:pathLst>
                <a:path w="200914" h="140589">
                  <a:moveTo>
                    <a:pt x="200914" y="44323"/>
                  </a:moveTo>
                  <a:lnTo>
                    <a:pt x="21717" y="0"/>
                  </a:lnTo>
                  <a:cubicBezTo>
                    <a:pt x="21717" y="0"/>
                    <a:pt x="0" y="94869"/>
                    <a:pt x="92837" y="117729"/>
                  </a:cubicBezTo>
                  <a:cubicBezTo>
                    <a:pt x="185674" y="140589"/>
                    <a:pt x="200914" y="44196"/>
                    <a:pt x="200914" y="44196"/>
                  </a:cubicBezTo>
                </a:path>
              </a:pathLst>
            </a:custGeom>
            <a:solidFill>
              <a:srgbClr val="5D70BB"/>
            </a:solidFill>
          </p:spPr>
          <p:txBody>
            <a:bodyPr/>
            <a:lstStyle/>
            <a:p>
              <a:endParaRPr lang="lt-LT"/>
            </a:p>
          </p:txBody>
        </p:sp>
        <p:sp>
          <p:nvSpPr>
            <p:cNvPr id="42" name="Freeform 42"/>
            <p:cNvSpPr/>
            <p:nvPr/>
          </p:nvSpPr>
          <p:spPr>
            <a:xfrm>
              <a:off x="369316" y="0"/>
              <a:ext cx="2007235" cy="1349502"/>
            </a:xfrm>
            <a:custGeom>
              <a:avLst/>
              <a:gdLst/>
              <a:ahLst/>
              <a:cxnLst/>
              <a:rect l="l" t="t" r="r" b="b"/>
              <a:pathLst>
                <a:path w="2007235" h="1349502">
                  <a:moveTo>
                    <a:pt x="596138" y="508762"/>
                  </a:moveTo>
                  <a:cubicBezTo>
                    <a:pt x="453136" y="782447"/>
                    <a:pt x="310134" y="1056132"/>
                    <a:pt x="167259" y="1329817"/>
                  </a:cubicBezTo>
                  <a:cubicBezTo>
                    <a:pt x="148209" y="1295400"/>
                    <a:pt x="84963" y="1306068"/>
                    <a:pt x="78105" y="1344803"/>
                  </a:cubicBezTo>
                  <a:cubicBezTo>
                    <a:pt x="38989" y="1131824"/>
                    <a:pt x="0" y="912114"/>
                    <a:pt x="46482" y="700659"/>
                  </a:cubicBezTo>
                  <a:cubicBezTo>
                    <a:pt x="92964" y="489204"/>
                    <a:pt x="247396" y="286004"/>
                    <a:pt x="461137" y="251333"/>
                  </a:cubicBezTo>
                  <a:cubicBezTo>
                    <a:pt x="765302" y="12827"/>
                    <a:pt x="1226439" y="0"/>
                    <a:pt x="1543431" y="221234"/>
                  </a:cubicBezTo>
                  <a:cubicBezTo>
                    <a:pt x="1860423" y="442468"/>
                    <a:pt x="2007235" y="879856"/>
                    <a:pt x="1888109" y="1247648"/>
                  </a:cubicBezTo>
                  <a:cubicBezTo>
                    <a:pt x="1868424" y="1308354"/>
                    <a:pt x="1800987" y="1349502"/>
                    <a:pt x="1737995" y="1339088"/>
                  </a:cubicBezTo>
                  <a:cubicBezTo>
                    <a:pt x="1733550" y="1268730"/>
                    <a:pt x="1713992" y="1129538"/>
                    <a:pt x="1709547" y="1059053"/>
                  </a:cubicBezTo>
                  <a:cubicBezTo>
                    <a:pt x="927227" y="967486"/>
                    <a:pt x="809625" y="697230"/>
                    <a:pt x="596138" y="508762"/>
                  </a:cubicBezTo>
                </a:path>
              </a:pathLst>
            </a:custGeom>
            <a:solidFill>
              <a:srgbClr val="EEBF2E"/>
            </a:solidFill>
          </p:spPr>
          <p:txBody>
            <a:bodyPr/>
            <a:lstStyle/>
            <a:p>
              <a:endParaRPr lang="lt-LT"/>
            </a:p>
          </p:txBody>
        </p:sp>
        <p:sp>
          <p:nvSpPr>
            <p:cNvPr id="43" name="Freeform 43"/>
            <p:cNvSpPr/>
            <p:nvPr/>
          </p:nvSpPr>
          <p:spPr>
            <a:xfrm>
              <a:off x="832104" y="1250442"/>
              <a:ext cx="389890" cy="202946"/>
            </a:xfrm>
            <a:custGeom>
              <a:avLst/>
              <a:gdLst/>
              <a:ahLst/>
              <a:cxnLst/>
              <a:rect l="l" t="t" r="r" b="b"/>
              <a:pathLst>
                <a:path w="389890" h="202946">
                  <a:moveTo>
                    <a:pt x="223393" y="156972"/>
                  </a:moveTo>
                  <a:cubicBezTo>
                    <a:pt x="153035" y="189611"/>
                    <a:pt x="66675" y="185039"/>
                    <a:pt x="0" y="145288"/>
                  </a:cubicBezTo>
                  <a:cubicBezTo>
                    <a:pt x="54356" y="186309"/>
                    <a:pt x="126238" y="202946"/>
                    <a:pt x="193040" y="190119"/>
                  </a:cubicBezTo>
                  <a:cubicBezTo>
                    <a:pt x="259842" y="177292"/>
                    <a:pt x="320421" y="135001"/>
                    <a:pt x="355600" y="76708"/>
                  </a:cubicBezTo>
                  <a:cubicBezTo>
                    <a:pt x="363474" y="63754"/>
                    <a:pt x="389890" y="17526"/>
                    <a:pt x="367411" y="8255"/>
                  </a:cubicBezTo>
                  <a:cubicBezTo>
                    <a:pt x="347091" y="0"/>
                    <a:pt x="339217" y="41910"/>
                    <a:pt x="332359" y="54229"/>
                  </a:cubicBezTo>
                  <a:cubicBezTo>
                    <a:pt x="307848" y="98679"/>
                    <a:pt x="269367" y="135509"/>
                    <a:pt x="223266" y="156972"/>
                  </a:cubicBezTo>
                </a:path>
              </a:pathLst>
            </a:custGeom>
            <a:solidFill>
              <a:srgbClr val="F9DDDA"/>
            </a:solidFill>
          </p:spPr>
          <p:txBody>
            <a:bodyPr/>
            <a:lstStyle/>
            <a:p>
              <a:endParaRPr lang="lt-LT"/>
            </a:p>
          </p:txBody>
        </p:sp>
        <p:sp>
          <p:nvSpPr>
            <p:cNvPr id="44" name="Freeform 44"/>
            <p:cNvSpPr/>
            <p:nvPr/>
          </p:nvSpPr>
          <p:spPr>
            <a:xfrm>
              <a:off x="1486281" y="1243965"/>
              <a:ext cx="389890" cy="202946"/>
            </a:xfrm>
            <a:custGeom>
              <a:avLst/>
              <a:gdLst/>
              <a:ahLst/>
              <a:cxnLst/>
              <a:rect l="l" t="t" r="r" b="b"/>
              <a:pathLst>
                <a:path w="389890" h="202946">
                  <a:moveTo>
                    <a:pt x="166497" y="156972"/>
                  </a:moveTo>
                  <a:cubicBezTo>
                    <a:pt x="236855" y="189611"/>
                    <a:pt x="323215" y="185039"/>
                    <a:pt x="389890" y="145288"/>
                  </a:cubicBezTo>
                  <a:cubicBezTo>
                    <a:pt x="335534" y="186309"/>
                    <a:pt x="263652" y="202946"/>
                    <a:pt x="196850" y="190119"/>
                  </a:cubicBezTo>
                  <a:cubicBezTo>
                    <a:pt x="130048" y="177292"/>
                    <a:pt x="69469" y="135001"/>
                    <a:pt x="34290" y="76708"/>
                  </a:cubicBezTo>
                  <a:cubicBezTo>
                    <a:pt x="26543" y="63754"/>
                    <a:pt x="0" y="17526"/>
                    <a:pt x="22479" y="8255"/>
                  </a:cubicBezTo>
                  <a:cubicBezTo>
                    <a:pt x="42799" y="0"/>
                    <a:pt x="50673" y="41910"/>
                    <a:pt x="57531" y="54229"/>
                  </a:cubicBezTo>
                  <a:cubicBezTo>
                    <a:pt x="82042" y="98679"/>
                    <a:pt x="120523" y="135509"/>
                    <a:pt x="166624" y="156972"/>
                  </a:cubicBezTo>
                </a:path>
              </a:pathLst>
            </a:custGeom>
            <a:solidFill>
              <a:srgbClr val="F9DDDA"/>
            </a:solidFill>
          </p:spPr>
          <p:txBody>
            <a:bodyPr/>
            <a:lstStyle/>
            <a:p>
              <a:endParaRPr lang="lt-LT"/>
            </a:p>
          </p:txBody>
        </p:sp>
        <p:sp>
          <p:nvSpPr>
            <p:cNvPr id="45" name="Freeform 45"/>
            <p:cNvSpPr/>
            <p:nvPr/>
          </p:nvSpPr>
          <p:spPr>
            <a:xfrm>
              <a:off x="1224661" y="1839087"/>
              <a:ext cx="251587" cy="66040"/>
            </a:xfrm>
            <a:custGeom>
              <a:avLst/>
              <a:gdLst/>
              <a:ahLst/>
              <a:cxnLst/>
              <a:rect l="l" t="t" r="r" b="b"/>
              <a:pathLst>
                <a:path w="251587" h="66040">
                  <a:moveTo>
                    <a:pt x="16002" y="25273"/>
                  </a:moveTo>
                  <a:cubicBezTo>
                    <a:pt x="24765" y="13970"/>
                    <a:pt x="41021" y="5207"/>
                    <a:pt x="59563" y="3302"/>
                  </a:cubicBezTo>
                  <a:cubicBezTo>
                    <a:pt x="78105" y="1397"/>
                    <a:pt x="98552" y="7239"/>
                    <a:pt x="107823" y="18288"/>
                  </a:cubicBezTo>
                  <a:cubicBezTo>
                    <a:pt x="132207" y="3937"/>
                    <a:pt x="168910" y="0"/>
                    <a:pt x="198755" y="8509"/>
                  </a:cubicBezTo>
                  <a:cubicBezTo>
                    <a:pt x="228600" y="17018"/>
                    <a:pt x="249809" y="37592"/>
                    <a:pt x="251587" y="59563"/>
                  </a:cubicBezTo>
                  <a:cubicBezTo>
                    <a:pt x="251333" y="56007"/>
                    <a:pt x="137160" y="56642"/>
                    <a:pt x="126365" y="56896"/>
                  </a:cubicBezTo>
                  <a:cubicBezTo>
                    <a:pt x="105156" y="57277"/>
                    <a:pt x="83947" y="58039"/>
                    <a:pt x="62865" y="59182"/>
                  </a:cubicBezTo>
                  <a:cubicBezTo>
                    <a:pt x="50673" y="59817"/>
                    <a:pt x="21082" y="66040"/>
                    <a:pt x="11430" y="59563"/>
                  </a:cubicBezTo>
                  <a:cubicBezTo>
                    <a:pt x="0" y="51943"/>
                    <a:pt x="10033" y="33020"/>
                    <a:pt x="16129" y="25273"/>
                  </a:cubicBezTo>
                </a:path>
              </a:pathLst>
            </a:custGeom>
            <a:solidFill>
              <a:srgbClr val="D24728"/>
            </a:solidFill>
          </p:spPr>
          <p:txBody>
            <a:bodyPr/>
            <a:lstStyle/>
            <a:p>
              <a:endParaRPr lang="lt-LT"/>
            </a:p>
          </p:txBody>
        </p:sp>
      </p:grpSp>
      <p:grpSp>
        <p:nvGrpSpPr>
          <p:cNvPr id="46" name="Group 46"/>
          <p:cNvGrpSpPr>
            <a:grpSpLocks noChangeAspect="1"/>
          </p:cNvGrpSpPr>
          <p:nvPr/>
        </p:nvGrpSpPr>
        <p:grpSpPr>
          <a:xfrm>
            <a:off x="6096537" y="5764652"/>
            <a:ext cx="1902417" cy="2672000"/>
            <a:chOff x="0" y="0"/>
            <a:chExt cx="2670137" cy="3750285"/>
          </a:xfrm>
        </p:grpSpPr>
        <p:sp>
          <p:nvSpPr>
            <p:cNvPr id="47" name="Freeform 47"/>
            <p:cNvSpPr/>
            <p:nvPr/>
          </p:nvSpPr>
          <p:spPr>
            <a:xfrm>
              <a:off x="46863" y="2470531"/>
              <a:ext cx="2568702" cy="1228725"/>
            </a:xfrm>
            <a:custGeom>
              <a:avLst/>
              <a:gdLst/>
              <a:ahLst/>
              <a:cxnLst/>
              <a:rect l="l" t="t" r="r" b="b"/>
              <a:pathLst>
                <a:path w="2568702" h="1228725">
                  <a:moveTo>
                    <a:pt x="927608" y="7112"/>
                  </a:moveTo>
                  <a:cubicBezTo>
                    <a:pt x="978789" y="152527"/>
                    <a:pt x="1120902" y="236982"/>
                    <a:pt x="1274699" y="226695"/>
                  </a:cubicBezTo>
                  <a:cubicBezTo>
                    <a:pt x="1428496" y="216408"/>
                    <a:pt x="1568069" y="122301"/>
                    <a:pt x="1661922" y="0"/>
                  </a:cubicBezTo>
                  <a:cubicBezTo>
                    <a:pt x="1874647" y="72009"/>
                    <a:pt x="2095119" y="151130"/>
                    <a:pt x="2250821" y="313055"/>
                  </a:cubicBezTo>
                  <a:cubicBezTo>
                    <a:pt x="2412746" y="481584"/>
                    <a:pt x="2481961" y="716153"/>
                    <a:pt x="2545715" y="941070"/>
                  </a:cubicBezTo>
                  <a:cubicBezTo>
                    <a:pt x="2557399" y="982345"/>
                    <a:pt x="2568702" y="1028573"/>
                    <a:pt x="2548763" y="1066546"/>
                  </a:cubicBezTo>
                  <a:cubicBezTo>
                    <a:pt x="2528697" y="1104900"/>
                    <a:pt x="2483612" y="1121791"/>
                    <a:pt x="2441956" y="1133729"/>
                  </a:cubicBezTo>
                  <a:cubicBezTo>
                    <a:pt x="2114042" y="1228725"/>
                    <a:pt x="1766316" y="1219962"/>
                    <a:pt x="1425067" y="1210564"/>
                  </a:cubicBezTo>
                  <a:cubicBezTo>
                    <a:pt x="1186180" y="1203960"/>
                    <a:pt x="947293" y="1197356"/>
                    <a:pt x="708279" y="1190752"/>
                  </a:cubicBezTo>
                  <a:cubicBezTo>
                    <a:pt x="559562" y="1186688"/>
                    <a:pt x="410972" y="1182497"/>
                    <a:pt x="262255" y="1178433"/>
                  </a:cubicBezTo>
                  <a:cubicBezTo>
                    <a:pt x="177165" y="1176147"/>
                    <a:pt x="76962" y="1165098"/>
                    <a:pt x="34798" y="1091184"/>
                  </a:cubicBezTo>
                  <a:cubicBezTo>
                    <a:pt x="0" y="1030224"/>
                    <a:pt x="21717" y="954024"/>
                    <a:pt x="44196" y="887603"/>
                  </a:cubicBezTo>
                  <a:cubicBezTo>
                    <a:pt x="117729" y="670052"/>
                    <a:pt x="196850" y="443484"/>
                    <a:pt x="363220" y="285242"/>
                  </a:cubicBezTo>
                  <a:cubicBezTo>
                    <a:pt x="512699" y="143002"/>
                    <a:pt x="736092" y="76454"/>
                    <a:pt x="927608" y="7112"/>
                  </a:cubicBezTo>
                </a:path>
              </a:pathLst>
            </a:custGeom>
            <a:solidFill>
              <a:srgbClr val="7884C4"/>
            </a:solidFill>
          </p:spPr>
          <p:txBody>
            <a:bodyPr/>
            <a:lstStyle/>
            <a:p>
              <a:endParaRPr lang="lt-LT"/>
            </a:p>
          </p:txBody>
        </p:sp>
        <p:sp>
          <p:nvSpPr>
            <p:cNvPr id="48" name="Freeform 48"/>
            <p:cNvSpPr/>
            <p:nvPr/>
          </p:nvSpPr>
          <p:spPr>
            <a:xfrm>
              <a:off x="264033" y="360299"/>
              <a:ext cx="2153539" cy="1837944"/>
            </a:xfrm>
            <a:custGeom>
              <a:avLst/>
              <a:gdLst/>
              <a:ahLst/>
              <a:cxnLst/>
              <a:rect l="l" t="t" r="r" b="b"/>
              <a:pathLst>
                <a:path w="2153539" h="1837944">
                  <a:moveTo>
                    <a:pt x="313436" y="965708"/>
                  </a:moveTo>
                  <a:cubicBezTo>
                    <a:pt x="169672" y="917956"/>
                    <a:pt x="0" y="1057910"/>
                    <a:pt x="19558" y="1208151"/>
                  </a:cubicBezTo>
                  <a:cubicBezTo>
                    <a:pt x="39116" y="1358392"/>
                    <a:pt x="239141" y="1450086"/>
                    <a:pt x="365760" y="1367028"/>
                  </a:cubicBezTo>
                  <a:cubicBezTo>
                    <a:pt x="478282" y="1637411"/>
                    <a:pt x="759968" y="1828546"/>
                    <a:pt x="1052830" y="1833245"/>
                  </a:cubicBezTo>
                  <a:cubicBezTo>
                    <a:pt x="1345692" y="1837944"/>
                    <a:pt x="1633347" y="1655953"/>
                    <a:pt x="1754505" y="1389253"/>
                  </a:cubicBezTo>
                  <a:cubicBezTo>
                    <a:pt x="1883537" y="1475613"/>
                    <a:pt x="2088515" y="1392555"/>
                    <a:pt x="2121027" y="1240790"/>
                  </a:cubicBezTo>
                  <a:cubicBezTo>
                    <a:pt x="2153539" y="1089025"/>
                    <a:pt x="2000758" y="929259"/>
                    <a:pt x="1847596" y="955167"/>
                  </a:cubicBezTo>
                  <a:cubicBezTo>
                    <a:pt x="1927987" y="801751"/>
                    <a:pt x="1786509" y="585343"/>
                    <a:pt x="1613662" y="597535"/>
                  </a:cubicBezTo>
                  <a:cubicBezTo>
                    <a:pt x="1221867" y="625221"/>
                    <a:pt x="827024" y="369062"/>
                    <a:pt x="692658" y="0"/>
                  </a:cubicBezTo>
                  <a:cubicBezTo>
                    <a:pt x="471170" y="259588"/>
                    <a:pt x="307594" y="568325"/>
                    <a:pt x="217297" y="897382"/>
                  </a:cubicBezTo>
                  <a:cubicBezTo>
                    <a:pt x="213487" y="931799"/>
                    <a:pt x="209550" y="966343"/>
                    <a:pt x="313436" y="965708"/>
                  </a:cubicBezTo>
                </a:path>
              </a:pathLst>
            </a:custGeom>
            <a:solidFill>
              <a:srgbClr val="F7EAE7"/>
            </a:solidFill>
          </p:spPr>
          <p:txBody>
            <a:bodyPr/>
            <a:lstStyle/>
            <a:p>
              <a:endParaRPr lang="lt-LT"/>
            </a:p>
          </p:txBody>
        </p:sp>
        <p:sp>
          <p:nvSpPr>
            <p:cNvPr id="49" name="Freeform 49"/>
            <p:cNvSpPr/>
            <p:nvPr/>
          </p:nvSpPr>
          <p:spPr>
            <a:xfrm>
              <a:off x="345440" y="1412113"/>
              <a:ext cx="235204" cy="303530"/>
            </a:xfrm>
            <a:custGeom>
              <a:avLst/>
              <a:gdLst/>
              <a:ahLst/>
              <a:cxnLst/>
              <a:rect l="l" t="t" r="r" b="b"/>
              <a:pathLst>
                <a:path w="235204" h="303530">
                  <a:moveTo>
                    <a:pt x="163957" y="128905"/>
                  </a:moveTo>
                  <a:cubicBezTo>
                    <a:pt x="204597" y="75057"/>
                    <a:pt x="109982" y="0"/>
                    <a:pt x="54991" y="39243"/>
                  </a:cubicBezTo>
                  <a:cubicBezTo>
                    <a:pt x="0" y="78486"/>
                    <a:pt x="8636" y="168656"/>
                    <a:pt x="54737" y="218059"/>
                  </a:cubicBezTo>
                  <a:cubicBezTo>
                    <a:pt x="100838" y="267462"/>
                    <a:pt x="169799" y="286639"/>
                    <a:pt x="235204" y="303530"/>
                  </a:cubicBezTo>
                  <a:cubicBezTo>
                    <a:pt x="211963" y="235966"/>
                    <a:pt x="188722" y="168529"/>
                    <a:pt x="163957" y="128905"/>
                  </a:cubicBezTo>
                </a:path>
              </a:pathLst>
            </a:custGeom>
            <a:solidFill>
              <a:srgbClr val="F9DDDA"/>
            </a:solidFill>
          </p:spPr>
          <p:txBody>
            <a:bodyPr/>
            <a:lstStyle/>
            <a:p>
              <a:endParaRPr lang="lt-LT"/>
            </a:p>
          </p:txBody>
        </p:sp>
        <p:sp>
          <p:nvSpPr>
            <p:cNvPr id="50" name="Freeform 50"/>
            <p:cNvSpPr/>
            <p:nvPr/>
          </p:nvSpPr>
          <p:spPr>
            <a:xfrm>
              <a:off x="2080260" y="1412113"/>
              <a:ext cx="235204" cy="303530"/>
            </a:xfrm>
            <a:custGeom>
              <a:avLst/>
              <a:gdLst/>
              <a:ahLst/>
              <a:cxnLst/>
              <a:rect l="l" t="t" r="r" b="b"/>
              <a:pathLst>
                <a:path w="235204" h="303530">
                  <a:moveTo>
                    <a:pt x="71247" y="128905"/>
                  </a:moveTo>
                  <a:cubicBezTo>
                    <a:pt x="30607" y="75057"/>
                    <a:pt x="125222" y="0"/>
                    <a:pt x="180213" y="39243"/>
                  </a:cubicBezTo>
                  <a:cubicBezTo>
                    <a:pt x="235204" y="78486"/>
                    <a:pt x="226568" y="168656"/>
                    <a:pt x="180467" y="218059"/>
                  </a:cubicBezTo>
                  <a:cubicBezTo>
                    <a:pt x="134366" y="267462"/>
                    <a:pt x="65405" y="286639"/>
                    <a:pt x="0" y="303530"/>
                  </a:cubicBezTo>
                  <a:cubicBezTo>
                    <a:pt x="23241" y="235966"/>
                    <a:pt x="46482" y="168529"/>
                    <a:pt x="71247" y="128905"/>
                  </a:cubicBezTo>
                </a:path>
              </a:pathLst>
            </a:custGeom>
            <a:solidFill>
              <a:srgbClr val="F9DDDA"/>
            </a:solidFill>
          </p:spPr>
          <p:txBody>
            <a:bodyPr/>
            <a:lstStyle/>
            <a:p>
              <a:endParaRPr lang="lt-LT"/>
            </a:p>
          </p:txBody>
        </p:sp>
        <p:sp>
          <p:nvSpPr>
            <p:cNvPr id="51" name="Freeform 51"/>
            <p:cNvSpPr/>
            <p:nvPr/>
          </p:nvSpPr>
          <p:spPr>
            <a:xfrm>
              <a:off x="712470" y="838454"/>
              <a:ext cx="516890" cy="138049"/>
            </a:xfrm>
            <a:custGeom>
              <a:avLst/>
              <a:gdLst/>
              <a:ahLst/>
              <a:cxnLst/>
              <a:rect l="l" t="t" r="r" b="b"/>
              <a:pathLst>
                <a:path w="516890" h="138049">
                  <a:moveTo>
                    <a:pt x="304038" y="0"/>
                  </a:moveTo>
                  <a:cubicBezTo>
                    <a:pt x="193040" y="254"/>
                    <a:pt x="63627" y="42037"/>
                    <a:pt x="0" y="138049"/>
                  </a:cubicBezTo>
                  <a:cubicBezTo>
                    <a:pt x="37211" y="99314"/>
                    <a:pt x="128397" y="85217"/>
                    <a:pt x="160655" y="80391"/>
                  </a:cubicBezTo>
                  <a:cubicBezTo>
                    <a:pt x="244475" y="70612"/>
                    <a:pt x="360680" y="53340"/>
                    <a:pt x="461772" y="67945"/>
                  </a:cubicBezTo>
                  <a:cubicBezTo>
                    <a:pt x="480187" y="69977"/>
                    <a:pt x="498602" y="72390"/>
                    <a:pt x="516890" y="74676"/>
                  </a:cubicBezTo>
                  <a:cubicBezTo>
                    <a:pt x="453390" y="33020"/>
                    <a:pt x="380873" y="1905"/>
                    <a:pt x="304038" y="0"/>
                  </a:cubicBezTo>
                </a:path>
              </a:pathLst>
            </a:custGeom>
            <a:solidFill>
              <a:srgbClr val="586CB0"/>
            </a:solidFill>
          </p:spPr>
          <p:txBody>
            <a:bodyPr/>
            <a:lstStyle/>
            <a:p>
              <a:endParaRPr lang="lt-LT"/>
            </a:p>
          </p:txBody>
        </p:sp>
        <p:sp>
          <p:nvSpPr>
            <p:cNvPr id="52" name="Freeform 52"/>
            <p:cNvSpPr/>
            <p:nvPr/>
          </p:nvSpPr>
          <p:spPr>
            <a:xfrm>
              <a:off x="970915" y="2039239"/>
              <a:ext cx="744347" cy="664591"/>
            </a:xfrm>
            <a:custGeom>
              <a:avLst/>
              <a:gdLst/>
              <a:ahLst/>
              <a:cxnLst/>
              <a:rect l="l" t="t" r="r" b="b"/>
              <a:pathLst>
                <a:path w="744347" h="664591">
                  <a:moveTo>
                    <a:pt x="100330" y="96393"/>
                  </a:moveTo>
                  <a:cubicBezTo>
                    <a:pt x="138303" y="152908"/>
                    <a:pt x="149733" y="226441"/>
                    <a:pt x="130683" y="291719"/>
                  </a:cubicBezTo>
                  <a:cubicBezTo>
                    <a:pt x="111633" y="356997"/>
                    <a:pt x="62484" y="412877"/>
                    <a:pt x="0" y="440055"/>
                  </a:cubicBezTo>
                  <a:cubicBezTo>
                    <a:pt x="67564" y="574421"/>
                    <a:pt x="215265" y="664591"/>
                    <a:pt x="365633" y="663321"/>
                  </a:cubicBezTo>
                  <a:cubicBezTo>
                    <a:pt x="516001" y="662051"/>
                    <a:pt x="678942" y="566928"/>
                    <a:pt x="744347" y="431419"/>
                  </a:cubicBezTo>
                  <a:cubicBezTo>
                    <a:pt x="688340" y="433451"/>
                    <a:pt x="623570" y="387477"/>
                    <a:pt x="607314" y="333756"/>
                  </a:cubicBezTo>
                  <a:cubicBezTo>
                    <a:pt x="591058" y="280035"/>
                    <a:pt x="599313" y="222377"/>
                    <a:pt x="608330" y="167005"/>
                  </a:cubicBezTo>
                  <a:cubicBezTo>
                    <a:pt x="617347" y="111633"/>
                    <a:pt x="627126" y="54483"/>
                    <a:pt x="613664" y="0"/>
                  </a:cubicBezTo>
                </a:path>
              </a:pathLst>
            </a:custGeom>
            <a:solidFill>
              <a:srgbClr val="F7EAE7"/>
            </a:solidFill>
          </p:spPr>
          <p:txBody>
            <a:bodyPr/>
            <a:lstStyle/>
            <a:p>
              <a:endParaRPr lang="lt-LT"/>
            </a:p>
          </p:txBody>
        </p:sp>
        <p:sp>
          <p:nvSpPr>
            <p:cNvPr id="53" name="Freeform 53"/>
            <p:cNvSpPr/>
            <p:nvPr/>
          </p:nvSpPr>
          <p:spPr>
            <a:xfrm>
              <a:off x="1265301" y="1420749"/>
              <a:ext cx="162560" cy="99568"/>
            </a:xfrm>
            <a:custGeom>
              <a:avLst/>
              <a:gdLst/>
              <a:ahLst/>
              <a:cxnLst/>
              <a:rect l="l" t="t" r="r" b="b"/>
              <a:pathLst>
                <a:path w="162560" h="99568">
                  <a:moveTo>
                    <a:pt x="0" y="99568"/>
                  </a:moveTo>
                  <a:cubicBezTo>
                    <a:pt x="0" y="99568"/>
                    <a:pt x="74422" y="0"/>
                    <a:pt x="162560" y="97790"/>
                  </a:cubicBezTo>
                </a:path>
              </a:pathLst>
            </a:custGeom>
            <a:solidFill>
              <a:srgbClr val="F9DDDA"/>
            </a:solidFill>
          </p:spPr>
          <p:txBody>
            <a:bodyPr/>
            <a:lstStyle/>
            <a:p>
              <a:endParaRPr lang="lt-LT"/>
            </a:p>
          </p:txBody>
        </p:sp>
        <p:sp>
          <p:nvSpPr>
            <p:cNvPr id="54" name="Freeform 54"/>
            <p:cNvSpPr/>
            <p:nvPr/>
          </p:nvSpPr>
          <p:spPr>
            <a:xfrm>
              <a:off x="803910" y="2456815"/>
              <a:ext cx="1054989" cy="395224"/>
            </a:xfrm>
            <a:custGeom>
              <a:avLst/>
              <a:gdLst/>
              <a:ahLst/>
              <a:cxnLst/>
              <a:rect l="l" t="t" r="r" b="b"/>
              <a:pathLst>
                <a:path w="1054989" h="395224">
                  <a:moveTo>
                    <a:pt x="167132" y="22479"/>
                  </a:moveTo>
                  <a:cubicBezTo>
                    <a:pt x="232156" y="141097"/>
                    <a:pt x="360299" y="216154"/>
                    <a:pt x="495173" y="225933"/>
                  </a:cubicBezTo>
                  <a:cubicBezTo>
                    <a:pt x="630047" y="235712"/>
                    <a:pt x="768096" y="173101"/>
                    <a:pt x="849503" y="65151"/>
                  </a:cubicBezTo>
                  <a:cubicBezTo>
                    <a:pt x="864362" y="45466"/>
                    <a:pt x="879348" y="22860"/>
                    <a:pt x="902970" y="15748"/>
                  </a:cubicBezTo>
                  <a:cubicBezTo>
                    <a:pt x="954659" y="0"/>
                    <a:pt x="1025017" y="48768"/>
                    <a:pt x="1054989" y="66675"/>
                  </a:cubicBezTo>
                  <a:cubicBezTo>
                    <a:pt x="986663" y="191897"/>
                    <a:pt x="866394" y="297434"/>
                    <a:pt x="732409" y="346329"/>
                  </a:cubicBezTo>
                  <a:cubicBezTo>
                    <a:pt x="598424" y="395224"/>
                    <a:pt x="446659" y="393700"/>
                    <a:pt x="313690" y="342011"/>
                  </a:cubicBezTo>
                  <a:cubicBezTo>
                    <a:pt x="242189" y="314198"/>
                    <a:pt x="176784" y="272796"/>
                    <a:pt x="115316" y="226822"/>
                  </a:cubicBezTo>
                  <a:cubicBezTo>
                    <a:pt x="85090" y="204216"/>
                    <a:pt x="55118" y="179832"/>
                    <a:pt x="35560" y="147701"/>
                  </a:cubicBezTo>
                  <a:cubicBezTo>
                    <a:pt x="16002" y="115570"/>
                    <a:pt x="0" y="109728"/>
                    <a:pt x="16510" y="75819"/>
                  </a:cubicBezTo>
                  <a:cubicBezTo>
                    <a:pt x="61468" y="64770"/>
                    <a:pt x="119507" y="31623"/>
                    <a:pt x="167005" y="22479"/>
                  </a:cubicBezTo>
                </a:path>
              </a:pathLst>
            </a:custGeom>
            <a:solidFill>
              <a:srgbClr val="5D70BB"/>
            </a:solidFill>
          </p:spPr>
          <p:txBody>
            <a:bodyPr/>
            <a:lstStyle/>
            <a:p>
              <a:endParaRPr lang="lt-LT"/>
            </a:p>
          </p:txBody>
        </p:sp>
        <p:sp>
          <p:nvSpPr>
            <p:cNvPr id="55" name="Freeform 55"/>
            <p:cNvSpPr/>
            <p:nvPr/>
          </p:nvSpPr>
          <p:spPr>
            <a:xfrm>
              <a:off x="669417" y="1440307"/>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56" name="Freeform 56"/>
            <p:cNvSpPr/>
            <p:nvPr/>
          </p:nvSpPr>
          <p:spPr>
            <a:xfrm>
              <a:off x="1705483" y="1440307"/>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57" name="Freeform 57"/>
            <p:cNvSpPr/>
            <p:nvPr/>
          </p:nvSpPr>
          <p:spPr>
            <a:xfrm>
              <a:off x="819785" y="982853"/>
              <a:ext cx="52705" cy="140589"/>
            </a:xfrm>
            <a:custGeom>
              <a:avLst/>
              <a:gdLst/>
              <a:ahLst/>
              <a:cxnLst/>
              <a:rect l="l" t="t" r="r" b="b"/>
              <a:pathLst>
                <a:path w="52705" h="140589">
                  <a:moveTo>
                    <a:pt x="0" y="122936"/>
                  </a:moveTo>
                  <a:cubicBezTo>
                    <a:pt x="23749" y="91440"/>
                    <a:pt x="30861" y="42164"/>
                    <a:pt x="11049" y="0"/>
                  </a:cubicBezTo>
                  <a:cubicBezTo>
                    <a:pt x="41529" y="35306"/>
                    <a:pt x="52705" y="90297"/>
                    <a:pt x="33782" y="140589"/>
                  </a:cubicBezTo>
                  <a:close/>
                </a:path>
              </a:pathLst>
            </a:custGeom>
            <a:solidFill>
              <a:srgbClr val="586CB0"/>
            </a:solidFill>
          </p:spPr>
          <p:txBody>
            <a:bodyPr/>
            <a:lstStyle/>
            <a:p>
              <a:endParaRPr lang="lt-LT"/>
            </a:p>
          </p:txBody>
        </p:sp>
        <p:sp>
          <p:nvSpPr>
            <p:cNvPr id="58" name="Freeform 58"/>
            <p:cNvSpPr/>
            <p:nvPr/>
          </p:nvSpPr>
          <p:spPr>
            <a:xfrm>
              <a:off x="922782" y="943229"/>
              <a:ext cx="52705" cy="140589"/>
            </a:xfrm>
            <a:custGeom>
              <a:avLst/>
              <a:gdLst/>
              <a:ahLst/>
              <a:cxnLst/>
              <a:rect l="l" t="t" r="r" b="b"/>
              <a:pathLst>
                <a:path w="52705" h="140589">
                  <a:moveTo>
                    <a:pt x="0" y="122936"/>
                  </a:moveTo>
                  <a:cubicBezTo>
                    <a:pt x="23749" y="91440"/>
                    <a:pt x="30861" y="42164"/>
                    <a:pt x="11049" y="0"/>
                  </a:cubicBezTo>
                  <a:cubicBezTo>
                    <a:pt x="41529" y="35306"/>
                    <a:pt x="52705" y="90297"/>
                    <a:pt x="33782" y="140589"/>
                  </a:cubicBezTo>
                  <a:close/>
                </a:path>
              </a:pathLst>
            </a:custGeom>
            <a:solidFill>
              <a:srgbClr val="586CB0"/>
            </a:solidFill>
          </p:spPr>
          <p:txBody>
            <a:bodyPr/>
            <a:lstStyle/>
            <a:p>
              <a:endParaRPr lang="lt-LT"/>
            </a:p>
          </p:txBody>
        </p:sp>
        <p:sp>
          <p:nvSpPr>
            <p:cNvPr id="59" name="Freeform 59"/>
            <p:cNvSpPr/>
            <p:nvPr/>
          </p:nvSpPr>
          <p:spPr>
            <a:xfrm>
              <a:off x="1044956" y="943229"/>
              <a:ext cx="52578" cy="140589"/>
            </a:xfrm>
            <a:custGeom>
              <a:avLst/>
              <a:gdLst/>
              <a:ahLst/>
              <a:cxnLst/>
              <a:rect l="l" t="t" r="r" b="b"/>
              <a:pathLst>
                <a:path w="52578" h="140589">
                  <a:moveTo>
                    <a:pt x="0" y="122936"/>
                  </a:moveTo>
                  <a:cubicBezTo>
                    <a:pt x="23749" y="91440"/>
                    <a:pt x="30861" y="42164"/>
                    <a:pt x="10922" y="0"/>
                  </a:cubicBezTo>
                  <a:cubicBezTo>
                    <a:pt x="41529" y="35306"/>
                    <a:pt x="52578" y="90297"/>
                    <a:pt x="33655" y="140589"/>
                  </a:cubicBezTo>
                  <a:close/>
                </a:path>
              </a:pathLst>
            </a:custGeom>
            <a:solidFill>
              <a:srgbClr val="586CB0"/>
            </a:solidFill>
          </p:spPr>
          <p:txBody>
            <a:bodyPr/>
            <a:lstStyle/>
            <a:p>
              <a:endParaRPr lang="lt-LT"/>
            </a:p>
          </p:txBody>
        </p:sp>
        <p:sp>
          <p:nvSpPr>
            <p:cNvPr id="60" name="Freeform 60"/>
            <p:cNvSpPr/>
            <p:nvPr/>
          </p:nvSpPr>
          <p:spPr>
            <a:xfrm>
              <a:off x="779653" y="1049020"/>
              <a:ext cx="404749" cy="292862"/>
            </a:xfrm>
            <a:custGeom>
              <a:avLst/>
              <a:gdLst/>
              <a:ahLst/>
              <a:cxnLst/>
              <a:rect l="l" t="t" r="r" b="b"/>
              <a:pathLst>
                <a:path w="404749" h="292862">
                  <a:moveTo>
                    <a:pt x="404749" y="146431"/>
                  </a:moveTo>
                  <a:cubicBezTo>
                    <a:pt x="404749" y="227330"/>
                    <a:pt x="314198" y="292862"/>
                    <a:pt x="202438" y="292862"/>
                  </a:cubicBezTo>
                  <a:cubicBezTo>
                    <a:pt x="90678" y="292862"/>
                    <a:pt x="0" y="227330"/>
                    <a:pt x="0" y="146431"/>
                  </a:cubicBezTo>
                  <a:cubicBezTo>
                    <a:pt x="0" y="65532"/>
                    <a:pt x="90551" y="0"/>
                    <a:pt x="202438" y="0"/>
                  </a:cubicBezTo>
                  <a:cubicBezTo>
                    <a:pt x="314325" y="0"/>
                    <a:pt x="404749" y="65532"/>
                    <a:pt x="404749" y="146431"/>
                  </a:cubicBezTo>
                </a:path>
              </a:pathLst>
            </a:custGeom>
            <a:solidFill>
              <a:srgbClr val="FFFFFF"/>
            </a:solidFill>
          </p:spPr>
          <p:txBody>
            <a:bodyPr/>
            <a:lstStyle/>
            <a:p>
              <a:endParaRPr lang="lt-LT"/>
            </a:p>
          </p:txBody>
        </p:sp>
        <p:sp>
          <p:nvSpPr>
            <p:cNvPr id="61" name="Freeform 61"/>
            <p:cNvSpPr/>
            <p:nvPr/>
          </p:nvSpPr>
          <p:spPr>
            <a:xfrm>
              <a:off x="850265" y="1106424"/>
              <a:ext cx="246253" cy="178054"/>
            </a:xfrm>
            <a:custGeom>
              <a:avLst/>
              <a:gdLst/>
              <a:ahLst/>
              <a:cxnLst/>
              <a:rect l="l" t="t" r="r" b="b"/>
              <a:pathLst>
                <a:path w="246253" h="178054">
                  <a:moveTo>
                    <a:pt x="246253" y="89027"/>
                  </a:moveTo>
                  <a:cubicBezTo>
                    <a:pt x="246253" y="138176"/>
                    <a:pt x="191135" y="178054"/>
                    <a:pt x="123190" y="178054"/>
                  </a:cubicBezTo>
                  <a:cubicBezTo>
                    <a:pt x="55245" y="178054"/>
                    <a:pt x="0" y="138176"/>
                    <a:pt x="0" y="89027"/>
                  </a:cubicBezTo>
                  <a:cubicBezTo>
                    <a:pt x="0" y="39878"/>
                    <a:pt x="55118" y="0"/>
                    <a:pt x="123063" y="0"/>
                  </a:cubicBezTo>
                  <a:cubicBezTo>
                    <a:pt x="191008" y="0"/>
                    <a:pt x="246126" y="39878"/>
                    <a:pt x="246126" y="89027"/>
                  </a:cubicBezTo>
                </a:path>
              </a:pathLst>
            </a:custGeom>
            <a:solidFill>
              <a:srgbClr val="586CB0"/>
            </a:solidFill>
          </p:spPr>
          <p:txBody>
            <a:bodyPr/>
            <a:lstStyle/>
            <a:p>
              <a:endParaRPr lang="lt-LT"/>
            </a:p>
          </p:txBody>
        </p:sp>
        <p:sp>
          <p:nvSpPr>
            <p:cNvPr id="62" name="Freeform 62"/>
            <p:cNvSpPr/>
            <p:nvPr/>
          </p:nvSpPr>
          <p:spPr>
            <a:xfrm>
              <a:off x="1476248" y="839470"/>
              <a:ext cx="516890" cy="138049"/>
            </a:xfrm>
            <a:custGeom>
              <a:avLst/>
              <a:gdLst/>
              <a:ahLst/>
              <a:cxnLst/>
              <a:rect l="l" t="t" r="r" b="b"/>
              <a:pathLst>
                <a:path w="516890" h="138049">
                  <a:moveTo>
                    <a:pt x="212852" y="0"/>
                  </a:moveTo>
                  <a:cubicBezTo>
                    <a:pt x="323850" y="254"/>
                    <a:pt x="453263" y="42037"/>
                    <a:pt x="516890" y="138049"/>
                  </a:cubicBezTo>
                  <a:cubicBezTo>
                    <a:pt x="479679" y="99314"/>
                    <a:pt x="388493" y="85217"/>
                    <a:pt x="356235" y="80391"/>
                  </a:cubicBezTo>
                  <a:cubicBezTo>
                    <a:pt x="272415" y="70612"/>
                    <a:pt x="156210" y="53340"/>
                    <a:pt x="55118" y="67945"/>
                  </a:cubicBezTo>
                  <a:cubicBezTo>
                    <a:pt x="36703" y="69977"/>
                    <a:pt x="18288" y="72390"/>
                    <a:pt x="0" y="74676"/>
                  </a:cubicBezTo>
                  <a:cubicBezTo>
                    <a:pt x="63500" y="33020"/>
                    <a:pt x="136017" y="1905"/>
                    <a:pt x="212852" y="0"/>
                  </a:cubicBezTo>
                </a:path>
              </a:pathLst>
            </a:custGeom>
            <a:solidFill>
              <a:srgbClr val="000000"/>
            </a:solidFill>
          </p:spPr>
          <p:txBody>
            <a:bodyPr/>
            <a:lstStyle/>
            <a:p>
              <a:endParaRPr lang="lt-LT"/>
            </a:p>
          </p:txBody>
        </p:sp>
        <p:sp>
          <p:nvSpPr>
            <p:cNvPr id="63" name="Freeform 63"/>
            <p:cNvSpPr/>
            <p:nvPr/>
          </p:nvSpPr>
          <p:spPr>
            <a:xfrm>
              <a:off x="1833372" y="983996"/>
              <a:ext cx="52578" cy="140589"/>
            </a:xfrm>
            <a:custGeom>
              <a:avLst/>
              <a:gdLst/>
              <a:ahLst/>
              <a:cxnLst/>
              <a:rect l="l" t="t" r="r" b="b"/>
              <a:pathLst>
                <a:path w="52578" h="140589">
                  <a:moveTo>
                    <a:pt x="18796" y="140589"/>
                  </a:moveTo>
                  <a:cubicBezTo>
                    <a:pt x="0" y="90297"/>
                    <a:pt x="11049" y="35306"/>
                    <a:pt x="41529" y="0"/>
                  </a:cubicBezTo>
                  <a:cubicBezTo>
                    <a:pt x="21590" y="42164"/>
                    <a:pt x="28829" y="91440"/>
                    <a:pt x="52578" y="122936"/>
                  </a:cubicBezTo>
                  <a:close/>
                </a:path>
              </a:pathLst>
            </a:custGeom>
            <a:solidFill>
              <a:srgbClr val="586CB0"/>
            </a:solidFill>
          </p:spPr>
          <p:txBody>
            <a:bodyPr/>
            <a:lstStyle/>
            <a:p>
              <a:endParaRPr lang="lt-LT"/>
            </a:p>
          </p:txBody>
        </p:sp>
        <p:sp>
          <p:nvSpPr>
            <p:cNvPr id="64" name="Freeform 64"/>
            <p:cNvSpPr/>
            <p:nvPr/>
          </p:nvSpPr>
          <p:spPr>
            <a:xfrm>
              <a:off x="1730375" y="944372"/>
              <a:ext cx="52578" cy="140589"/>
            </a:xfrm>
            <a:custGeom>
              <a:avLst/>
              <a:gdLst/>
              <a:ahLst/>
              <a:cxnLst/>
              <a:rect l="l" t="t" r="r" b="b"/>
              <a:pathLst>
                <a:path w="52578" h="140589">
                  <a:moveTo>
                    <a:pt x="18796" y="140589"/>
                  </a:moveTo>
                  <a:cubicBezTo>
                    <a:pt x="0" y="90297"/>
                    <a:pt x="11049" y="35306"/>
                    <a:pt x="41529" y="0"/>
                  </a:cubicBezTo>
                  <a:cubicBezTo>
                    <a:pt x="21590" y="42164"/>
                    <a:pt x="28829" y="91440"/>
                    <a:pt x="52578" y="122936"/>
                  </a:cubicBezTo>
                  <a:close/>
                </a:path>
              </a:pathLst>
            </a:custGeom>
            <a:solidFill>
              <a:srgbClr val="586CB0"/>
            </a:solidFill>
          </p:spPr>
          <p:txBody>
            <a:bodyPr/>
            <a:lstStyle/>
            <a:p>
              <a:endParaRPr lang="lt-LT"/>
            </a:p>
          </p:txBody>
        </p:sp>
        <p:sp>
          <p:nvSpPr>
            <p:cNvPr id="65" name="Freeform 65"/>
            <p:cNvSpPr/>
            <p:nvPr/>
          </p:nvSpPr>
          <p:spPr>
            <a:xfrm>
              <a:off x="1608201" y="944372"/>
              <a:ext cx="52451" cy="140589"/>
            </a:xfrm>
            <a:custGeom>
              <a:avLst/>
              <a:gdLst/>
              <a:ahLst/>
              <a:cxnLst/>
              <a:rect l="l" t="t" r="r" b="b"/>
              <a:pathLst>
                <a:path w="52451" h="140589">
                  <a:moveTo>
                    <a:pt x="18796" y="140589"/>
                  </a:moveTo>
                  <a:cubicBezTo>
                    <a:pt x="0" y="90297"/>
                    <a:pt x="11049" y="35306"/>
                    <a:pt x="41529" y="0"/>
                  </a:cubicBezTo>
                  <a:cubicBezTo>
                    <a:pt x="21590" y="42164"/>
                    <a:pt x="28829" y="91440"/>
                    <a:pt x="52451" y="122936"/>
                  </a:cubicBezTo>
                  <a:close/>
                </a:path>
              </a:pathLst>
            </a:custGeom>
            <a:solidFill>
              <a:srgbClr val="586CB0"/>
            </a:solidFill>
          </p:spPr>
          <p:txBody>
            <a:bodyPr/>
            <a:lstStyle/>
            <a:p>
              <a:endParaRPr lang="lt-LT"/>
            </a:p>
          </p:txBody>
        </p:sp>
        <p:sp>
          <p:nvSpPr>
            <p:cNvPr id="66" name="Freeform 66"/>
            <p:cNvSpPr/>
            <p:nvPr/>
          </p:nvSpPr>
          <p:spPr>
            <a:xfrm>
              <a:off x="1521333" y="1050163"/>
              <a:ext cx="404749" cy="292862"/>
            </a:xfrm>
            <a:custGeom>
              <a:avLst/>
              <a:gdLst/>
              <a:ahLst/>
              <a:cxnLst/>
              <a:rect l="l" t="t" r="r" b="b"/>
              <a:pathLst>
                <a:path w="404749" h="292862">
                  <a:moveTo>
                    <a:pt x="0" y="146431"/>
                  </a:moveTo>
                  <a:cubicBezTo>
                    <a:pt x="0" y="227330"/>
                    <a:pt x="90551" y="292862"/>
                    <a:pt x="202311" y="292862"/>
                  </a:cubicBezTo>
                  <a:cubicBezTo>
                    <a:pt x="314071" y="292862"/>
                    <a:pt x="404749" y="227330"/>
                    <a:pt x="404749" y="146431"/>
                  </a:cubicBezTo>
                  <a:cubicBezTo>
                    <a:pt x="404749" y="65532"/>
                    <a:pt x="314198" y="0"/>
                    <a:pt x="202311" y="0"/>
                  </a:cubicBezTo>
                  <a:cubicBezTo>
                    <a:pt x="90424" y="0"/>
                    <a:pt x="0" y="65532"/>
                    <a:pt x="0" y="146431"/>
                  </a:cubicBezTo>
                </a:path>
              </a:pathLst>
            </a:custGeom>
            <a:solidFill>
              <a:srgbClr val="FFFFFF"/>
            </a:solidFill>
          </p:spPr>
          <p:txBody>
            <a:bodyPr/>
            <a:lstStyle/>
            <a:p>
              <a:endParaRPr lang="lt-LT"/>
            </a:p>
          </p:txBody>
        </p:sp>
        <p:sp>
          <p:nvSpPr>
            <p:cNvPr id="67" name="Freeform 67"/>
            <p:cNvSpPr/>
            <p:nvPr/>
          </p:nvSpPr>
          <p:spPr>
            <a:xfrm>
              <a:off x="1609217" y="1107567"/>
              <a:ext cx="246126" cy="178054"/>
            </a:xfrm>
            <a:custGeom>
              <a:avLst/>
              <a:gdLst/>
              <a:ahLst/>
              <a:cxnLst/>
              <a:rect l="l" t="t" r="r" b="b"/>
              <a:pathLst>
                <a:path w="246126" h="178054">
                  <a:moveTo>
                    <a:pt x="0" y="89027"/>
                  </a:moveTo>
                  <a:cubicBezTo>
                    <a:pt x="0" y="138176"/>
                    <a:pt x="55118" y="178054"/>
                    <a:pt x="123063" y="178054"/>
                  </a:cubicBezTo>
                  <a:cubicBezTo>
                    <a:pt x="191008" y="178054"/>
                    <a:pt x="246126" y="138176"/>
                    <a:pt x="246126" y="89027"/>
                  </a:cubicBezTo>
                  <a:cubicBezTo>
                    <a:pt x="246126" y="39878"/>
                    <a:pt x="191008" y="0"/>
                    <a:pt x="123063" y="0"/>
                  </a:cubicBezTo>
                  <a:cubicBezTo>
                    <a:pt x="55118" y="0"/>
                    <a:pt x="0" y="39878"/>
                    <a:pt x="0" y="89027"/>
                  </a:cubicBezTo>
                </a:path>
              </a:pathLst>
            </a:custGeom>
            <a:solidFill>
              <a:srgbClr val="586CB0"/>
            </a:solidFill>
          </p:spPr>
          <p:txBody>
            <a:bodyPr/>
            <a:lstStyle/>
            <a:p>
              <a:endParaRPr lang="lt-LT"/>
            </a:p>
          </p:txBody>
        </p:sp>
        <p:sp>
          <p:nvSpPr>
            <p:cNvPr id="68" name="Freeform 68"/>
            <p:cNvSpPr/>
            <p:nvPr/>
          </p:nvSpPr>
          <p:spPr>
            <a:xfrm>
              <a:off x="369316" y="0"/>
              <a:ext cx="2007235" cy="1349502"/>
            </a:xfrm>
            <a:custGeom>
              <a:avLst/>
              <a:gdLst/>
              <a:ahLst/>
              <a:cxnLst/>
              <a:rect l="l" t="t" r="r" b="b"/>
              <a:pathLst>
                <a:path w="2007235" h="1349502">
                  <a:moveTo>
                    <a:pt x="596138" y="508762"/>
                  </a:moveTo>
                  <a:cubicBezTo>
                    <a:pt x="453136" y="782447"/>
                    <a:pt x="310134" y="1056132"/>
                    <a:pt x="167259" y="1329817"/>
                  </a:cubicBezTo>
                  <a:cubicBezTo>
                    <a:pt x="148209" y="1295400"/>
                    <a:pt x="84963" y="1306068"/>
                    <a:pt x="78105" y="1344803"/>
                  </a:cubicBezTo>
                  <a:cubicBezTo>
                    <a:pt x="38989" y="1131824"/>
                    <a:pt x="0" y="912114"/>
                    <a:pt x="46482" y="700659"/>
                  </a:cubicBezTo>
                  <a:cubicBezTo>
                    <a:pt x="92964" y="489204"/>
                    <a:pt x="247396" y="286004"/>
                    <a:pt x="461137" y="251333"/>
                  </a:cubicBezTo>
                  <a:cubicBezTo>
                    <a:pt x="765302" y="12827"/>
                    <a:pt x="1226439" y="0"/>
                    <a:pt x="1543431" y="221234"/>
                  </a:cubicBezTo>
                  <a:cubicBezTo>
                    <a:pt x="1860423" y="442468"/>
                    <a:pt x="2007235" y="879856"/>
                    <a:pt x="1888236" y="1247648"/>
                  </a:cubicBezTo>
                  <a:cubicBezTo>
                    <a:pt x="1868551" y="1308354"/>
                    <a:pt x="1801114" y="1349502"/>
                    <a:pt x="1738122" y="1339088"/>
                  </a:cubicBezTo>
                  <a:cubicBezTo>
                    <a:pt x="1733677" y="1268730"/>
                    <a:pt x="1714119" y="1129538"/>
                    <a:pt x="1709674" y="1059053"/>
                  </a:cubicBezTo>
                  <a:cubicBezTo>
                    <a:pt x="927481" y="967486"/>
                    <a:pt x="809752" y="697230"/>
                    <a:pt x="596265" y="508762"/>
                  </a:cubicBezTo>
                </a:path>
              </a:pathLst>
            </a:custGeom>
            <a:solidFill>
              <a:srgbClr val="EEBF2E"/>
            </a:solidFill>
          </p:spPr>
          <p:txBody>
            <a:bodyPr/>
            <a:lstStyle/>
            <a:p>
              <a:endParaRPr lang="lt-LT"/>
            </a:p>
          </p:txBody>
        </p:sp>
        <p:sp>
          <p:nvSpPr>
            <p:cNvPr id="69" name="Freeform 69"/>
            <p:cNvSpPr/>
            <p:nvPr/>
          </p:nvSpPr>
          <p:spPr>
            <a:xfrm>
              <a:off x="1056005" y="1767713"/>
              <a:ext cx="553212" cy="260985"/>
            </a:xfrm>
            <a:custGeom>
              <a:avLst/>
              <a:gdLst/>
              <a:ahLst/>
              <a:cxnLst/>
              <a:rect l="l" t="t" r="r" b="b"/>
              <a:pathLst>
                <a:path w="553212" h="260985">
                  <a:moveTo>
                    <a:pt x="0" y="0"/>
                  </a:moveTo>
                  <a:cubicBezTo>
                    <a:pt x="205867" y="115824"/>
                    <a:pt x="360680" y="180594"/>
                    <a:pt x="553212" y="0"/>
                  </a:cubicBezTo>
                  <a:cubicBezTo>
                    <a:pt x="444373" y="260985"/>
                    <a:pt x="136652" y="204724"/>
                    <a:pt x="0" y="0"/>
                  </a:cubicBezTo>
                </a:path>
              </a:pathLst>
            </a:custGeom>
            <a:solidFill>
              <a:srgbClr val="D24728"/>
            </a:solidFill>
          </p:spPr>
          <p:txBody>
            <a:bodyPr/>
            <a:lstStyle/>
            <a:p>
              <a:endParaRPr lang="lt-LT"/>
            </a:p>
          </p:txBody>
        </p:sp>
        <p:sp>
          <p:nvSpPr>
            <p:cNvPr id="70" name="Freeform 70"/>
            <p:cNvSpPr/>
            <p:nvPr/>
          </p:nvSpPr>
          <p:spPr>
            <a:xfrm>
              <a:off x="592455" y="1242441"/>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71" name="Freeform 71"/>
            <p:cNvSpPr/>
            <p:nvPr/>
          </p:nvSpPr>
          <p:spPr>
            <a:xfrm>
              <a:off x="913257" y="638937"/>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72" name="Freeform 72"/>
            <p:cNvSpPr/>
            <p:nvPr/>
          </p:nvSpPr>
          <p:spPr>
            <a:xfrm>
              <a:off x="1977136" y="1341882"/>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73" name="Freeform 73"/>
            <p:cNvSpPr/>
            <p:nvPr/>
          </p:nvSpPr>
          <p:spPr>
            <a:xfrm>
              <a:off x="824611" y="1244219"/>
              <a:ext cx="389890" cy="202946"/>
            </a:xfrm>
            <a:custGeom>
              <a:avLst/>
              <a:gdLst/>
              <a:ahLst/>
              <a:cxnLst/>
              <a:rect l="l" t="t" r="r" b="b"/>
              <a:pathLst>
                <a:path w="389890" h="202946">
                  <a:moveTo>
                    <a:pt x="223393" y="156972"/>
                  </a:moveTo>
                  <a:cubicBezTo>
                    <a:pt x="153035" y="189611"/>
                    <a:pt x="66675" y="185039"/>
                    <a:pt x="0" y="145288"/>
                  </a:cubicBezTo>
                  <a:cubicBezTo>
                    <a:pt x="54356" y="186309"/>
                    <a:pt x="126238" y="202946"/>
                    <a:pt x="193040" y="190119"/>
                  </a:cubicBezTo>
                  <a:cubicBezTo>
                    <a:pt x="259842" y="177292"/>
                    <a:pt x="320421" y="135001"/>
                    <a:pt x="355600" y="76708"/>
                  </a:cubicBezTo>
                  <a:cubicBezTo>
                    <a:pt x="363347" y="63754"/>
                    <a:pt x="389890" y="17526"/>
                    <a:pt x="367411" y="8255"/>
                  </a:cubicBezTo>
                  <a:cubicBezTo>
                    <a:pt x="347091" y="0"/>
                    <a:pt x="339217" y="41910"/>
                    <a:pt x="332359" y="54229"/>
                  </a:cubicBezTo>
                  <a:cubicBezTo>
                    <a:pt x="307848" y="98679"/>
                    <a:pt x="269367" y="135509"/>
                    <a:pt x="223266" y="156972"/>
                  </a:cubicBezTo>
                </a:path>
              </a:pathLst>
            </a:custGeom>
            <a:solidFill>
              <a:srgbClr val="F9DDDA"/>
            </a:solidFill>
          </p:spPr>
          <p:txBody>
            <a:bodyPr/>
            <a:lstStyle/>
            <a:p>
              <a:endParaRPr lang="lt-LT"/>
            </a:p>
          </p:txBody>
        </p:sp>
        <p:sp>
          <p:nvSpPr>
            <p:cNvPr id="74" name="Freeform 74"/>
            <p:cNvSpPr/>
            <p:nvPr/>
          </p:nvSpPr>
          <p:spPr>
            <a:xfrm>
              <a:off x="1478788" y="1237869"/>
              <a:ext cx="389890" cy="202946"/>
            </a:xfrm>
            <a:custGeom>
              <a:avLst/>
              <a:gdLst/>
              <a:ahLst/>
              <a:cxnLst/>
              <a:rect l="l" t="t" r="r" b="b"/>
              <a:pathLst>
                <a:path w="389890" h="202946">
                  <a:moveTo>
                    <a:pt x="166497" y="156972"/>
                  </a:moveTo>
                  <a:cubicBezTo>
                    <a:pt x="236855" y="189611"/>
                    <a:pt x="323215" y="185039"/>
                    <a:pt x="389890" y="145288"/>
                  </a:cubicBezTo>
                  <a:cubicBezTo>
                    <a:pt x="335534" y="186309"/>
                    <a:pt x="263652" y="202946"/>
                    <a:pt x="196850" y="190119"/>
                  </a:cubicBezTo>
                  <a:cubicBezTo>
                    <a:pt x="130048" y="177292"/>
                    <a:pt x="69469" y="135001"/>
                    <a:pt x="34290" y="76708"/>
                  </a:cubicBezTo>
                  <a:cubicBezTo>
                    <a:pt x="26543" y="63754"/>
                    <a:pt x="0" y="17526"/>
                    <a:pt x="22479" y="8255"/>
                  </a:cubicBezTo>
                  <a:cubicBezTo>
                    <a:pt x="42799" y="0"/>
                    <a:pt x="50673" y="41910"/>
                    <a:pt x="57531" y="54229"/>
                  </a:cubicBezTo>
                  <a:cubicBezTo>
                    <a:pt x="82042" y="98679"/>
                    <a:pt x="120523" y="135509"/>
                    <a:pt x="166624" y="156972"/>
                  </a:cubicBezTo>
                </a:path>
              </a:pathLst>
            </a:custGeom>
            <a:solidFill>
              <a:srgbClr val="F9DDDA"/>
            </a:solidFill>
          </p:spPr>
          <p:txBody>
            <a:bodyPr/>
            <a:lstStyle/>
            <a:p>
              <a:endParaRPr lang="lt-LT"/>
            </a:p>
          </p:txBody>
        </p:sp>
      </p:grpSp>
      <p:grpSp>
        <p:nvGrpSpPr>
          <p:cNvPr id="75" name="Group 75"/>
          <p:cNvGrpSpPr>
            <a:grpSpLocks noChangeAspect="1"/>
          </p:cNvGrpSpPr>
          <p:nvPr/>
        </p:nvGrpSpPr>
        <p:grpSpPr>
          <a:xfrm>
            <a:off x="11037350" y="5801407"/>
            <a:ext cx="1882641" cy="2644223"/>
            <a:chOff x="0" y="0"/>
            <a:chExt cx="2670137" cy="3750285"/>
          </a:xfrm>
        </p:grpSpPr>
        <p:sp>
          <p:nvSpPr>
            <p:cNvPr id="76" name="Freeform 76"/>
            <p:cNvSpPr/>
            <p:nvPr/>
          </p:nvSpPr>
          <p:spPr>
            <a:xfrm>
              <a:off x="46863" y="2470531"/>
              <a:ext cx="2568702" cy="1228725"/>
            </a:xfrm>
            <a:custGeom>
              <a:avLst/>
              <a:gdLst/>
              <a:ahLst/>
              <a:cxnLst/>
              <a:rect l="l" t="t" r="r" b="b"/>
              <a:pathLst>
                <a:path w="2568702" h="1228725">
                  <a:moveTo>
                    <a:pt x="927608" y="7112"/>
                  </a:moveTo>
                  <a:cubicBezTo>
                    <a:pt x="978789" y="152527"/>
                    <a:pt x="1120902" y="237109"/>
                    <a:pt x="1274699" y="226695"/>
                  </a:cubicBezTo>
                  <a:cubicBezTo>
                    <a:pt x="1428496" y="216281"/>
                    <a:pt x="1568069" y="122301"/>
                    <a:pt x="1661922" y="0"/>
                  </a:cubicBezTo>
                  <a:cubicBezTo>
                    <a:pt x="1874647" y="72009"/>
                    <a:pt x="2095119" y="151130"/>
                    <a:pt x="2250821" y="313055"/>
                  </a:cubicBezTo>
                  <a:cubicBezTo>
                    <a:pt x="2412746" y="481584"/>
                    <a:pt x="2481961" y="716153"/>
                    <a:pt x="2545715" y="941070"/>
                  </a:cubicBezTo>
                  <a:cubicBezTo>
                    <a:pt x="2557399" y="982345"/>
                    <a:pt x="2568702" y="1028573"/>
                    <a:pt x="2548763" y="1066546"/>
                  </a:cubicBezTo>
                  <a:cubicBezTo>
                    <a:pt x="2528697" y="1104900"/>
                    <a:pt x="2483612" y="1121791"/>
                    <a:pt x="2441956" y="1133729"/>
                  </a:cubicBezTo>
                  <a:cubicBezTo>
                    <a:pt x="2114042" y="1228725"/>
                    <a:pt x="1766316" y="1219962"/>
                    <a:pt x="1425067" y="1210564"/>
                  </a:cubicBezTo>
                  <a:cubicBezTo>
                    <a:pt x="1186180" y="1203960"/>
                    <a:pt x="947293" y="1197356"/>
                    <a:pt x="708279" y="1190752"/>
                  </a:cubicBezTo>
                  <a:cubicBezTo>
                    <a:pt x="559562" y="1186688"/>
                    <a:pt x="410972" y="1182497"/>
                    <a:pt x="262255" y="1178433"/>
                  </a:cubicBezTo>
                  <a:cubicBezTo>
                    <a:pt x="177165" y="1176147"/>
                    <a:pt x="76962" y="1165098"/>
                    <a:pt x="34798" y="1091184"/>
                  </a:cubicBezTo>
                  <a:cubicBezTo>
                    <a:pt x="0" y="1030224"/>
                    <a:pt x="21717" y="954024"/>
                    <a:pt x="44196" y="887603"/>
                  </a:cubicBezTo>
                  <a:cubicBezTo>
                    <a:pt x="117729" y="670052"/>
                    <a:pt x="196850" y="443484"/>
                    <a:pt x="363220" y="285242"/>
                  </a:cubicBezTo>
                  <a:cubicBezTo>
                    <a:pt x="512699" y="143002"/>
                    <a:pt x="736092" y="76454"/>
                    <a:pt x="927608" y="7112"/>
                  </a:cubicBezTo>
                </a:path>
              </a:pathLst>
            </a:custGeom>
            <a:solidFill>
              <a:srgbClr val="7884C4"/>
            </a:solidFill>
          </p:spPr>
          <p:txBody>
            <a:bodyPr/>
            <a:lstStyle/>
            <a:p>
              <a:endParaRPr lang="lt-LT"/>
            </a:p>
          </p:txBody>
        </p:sp>
        <p:sp>
          <p:nvSpPr>
            <p:cNvPr id="77" name="Freeform 77"/>
            <p:cNvSpPr/>
            <p:nvPr/>
          </p:nvSpPr>
          <p:spPr>
            <a:xfrm>
              <a:off x="264033" y="360299"/>
              <a:ext cx="2153539" cy="1837944"/>
            </a:xfrm>
            <a:custGeom>
              <a:avLst/>
              <a:gdLst/>
              <a:ahLst/>
              <a:cxnLst/>
              <a:rect l="l" t="t" r="r" b="b"/>
              <a:pathLst>
                <a:path w="2153539" h="1837944">
                  <a:moveTo>
                    <a:pt x="313436" y="965708"/>
                  </a:moveTo>
                  <a:cubicBezTo>
                    <a:pt x="169672" y="917956"/>
                    <a:pt x="0" y="1057910"/>
                    <a:pt x="19558" y="1208151"/>
                  </a:cubicBezTo>
                  <a:cubicBezTo>
                    <a:pt x="39116" y="1358392"/>
                    <a:pt x="239141" y="1450086"/>
                    <a:pt x="365760" y="1367028"/>
                  </a:cubicBezTo>
                  <a:cubicBezTo>
                    <a:pt x="478282" y="1637411"/>
                    <a:pt x="759968" y="1828546"/>
                    <a:pt x="1052830" y="1833245"/>
                  </a:cubicBezTo>
                  <a:cubicBezTo>
                    <a:pt x="1345692" y="1837944"/>
                    <a:pt x="1633347" y="1655953"/>
                    <a:pt x="1754505" y="1389253"/>
                  </a:cubicBezTo>
                  <a:cubicBezTo>
                    <a:pt x="1883537" y="1475613"/>
                    <a:pt x="2088515" y="1392555"/>
                    <a:pt x="2121027" y="1240790"/>
                  </a:cubicBezTo>
                  <a:cubicBezTo>
                    <a:pt x="2153539" y="1089025"/>
                    <a:pt x="2000758" y="929259"/>
                    <a:pt x="1847596" y="955167"/>
                  </a:cubicBezTo>
                  <a:cubicBezTo>
                    <a:pt x="1927987" y="801751"/>
                    <a:pt x="1786509" y="585343"/>
                    <a:pt x="1613662" y="597535"/>
                  </a:cubicBezTo>
                  <a:cubicBezTo>
                    <a:pt x="1221867" y="625221"/>
                    <a:pt x="827024" y="369062"/>
                    <a:pt x="692658" y="0"/>
                  </a:cubicBezTo>
                  <a:cubicBezTo>
                    <a:pt x="471170" y="259588"/>
                    <a:pt x="307594" y="568325"/>
                    <a:pt x="217297" y="897382"/>
                  </a:cubicBezTo>
                  <a:cubicBezTo>
                    <a:pt x="213487" y="931799"/>
                    <a:pt x="209550" y="966343"/>
                    <a:pt x="313436" y="965708"/>
                  </a:cubicBezTo>
                </a:path>
              </a:pathLst>
            </a:custGeom>
            <a:solidFill>
              <a:srgbClr val="F7EAE7"/>
            </a:solidFill>
          </p:spPr>
          <p:txBody>
            <a:bodyPr/>
            <a:lstStyle/>
            <a:p>
              <a:endParaRPr lang="lt-LT"/>
            </a:p>
          </p:txBody>
        </p:sp>
        <p:sp>
          <p:nvSpPr>
            <p:cNvPr id="78" name="Freeform 78"/>
            <p:cNvSpPr/>
            <p:nvPr/>
          </p:nvSpPr>
          <p:spPr>
            <a:xfrm>
              <a:off x="345440" y="1412113"/>
              <a:ext cx="235204" cy="303530"/>
            </a:xfrm>
            <a:custGeom>
              <a:avLst/>
              <a:gdLst/>
              <a:ahLst/>
              <a:cxnLst/>
              <a:rect l="l" t="t" r="r" b="b"/>
              <a:pathLst>
                <a:path w="235204" h="303530">
                  <a:moveTo>
                    <a:pt x="163957" y="128905"/>
                  </a:moveTo>
                  <a:cubicBezTo>
                    <a:pt x="204597" y="75057"/>
                    <a:pt x="109982" y="0"/>
                    <a:pt x="54991" y="39243"/>
                  </a:cubicBezTo>
                  <a:cubicBezTo>
                    <a:pt x="0" y="78486"/>
                    <a:pt x="8636" y="168656"/>
                    <a:pt x="54737" y="218059"/>
                  </a:cubicBezTo>
                  <a:cubicBezTo>
                    <a:pt x="100838" y="267462"/>
                    <a:pt x="169799" y="286639"/>
                    <a:pt x="235204" y="303530"/>
                  </a:cubicBezTo>
                  <a:cubicBezTo>
                    <a:pt x="211963" y="235966"/>
                    <a:pt x="188722" y="168529"/>
                    <a:pt x="163957" y="128905"/>
                  </a:cubicBezTo>
                </a:path>
              </a:pathLst>
            </a:custGeom>
            <a:solidFill>
              <a:srgbClr val="F9DDDA"/>
            </a:solidFill>
          </p:spPr>
          <p:txBody>
            <a:bodyPr/>
            <a:lstStyle/>
            <a:p>
              <a:endParaRPr lang="lt-LT"/>
            </a:p>
          </p:txBody>
        </p:sp>
        <p:sp>
          <p:nvSpPr>
            <p:cNvPr id="79" name="Freeform 79"/>
            <p:cNvSpPr/>
            <p:nvPr/>
          </p:nvSpPr>
          <p:spPr>
            <a:xfrm>
              <a:off x="2080260" y="1412113"/>
              <a:ext cx="235204" cy="303530"/>
            </a:xfrm>
            <a:custGeom>
              <a:avLst/>
              <a:gdLst/>
              <a:ahLst/>
              <a:cxnLst/>
              <a:rect l="l" t="t" r="r" b="b"/>
              <a:pathLst>
                <a:path w="235204" h="303530">
                  <a:moveTo>
                    <a:pt x="71247" y="128905"/>
                  </a:moveTo>
                  <a:cubicBezTo>
                    <a:pt x="30607" y="75057"/>
                    <a:pt x="125222" y="0"/>
                    <a:pt x="180213" y="39243"/>
                  </a:cubicBezTo>
                  <a:cubicBezTo>
                    <a:pt x="235204" y="78486"/>
                    <a:pt x="226568" y="168656"/>
                    <a:pt x="180467" y="218059"/>
                  </a:cubicBezTo>
                  <a:cubicBezTo>
                    <a:pt x="134366" y="267462"/>
                    <a:pt x="65405" y="286639"/>
                    <a:pt x="0" y="303530"/>
                  </a:cubicBezTo>
                  <a:cubicBezTo>
                    <a:pt x="23241" y="235966"/>
                    <a:pt x="46482" y="168529"/>
                    <a:pt x="71247" y="128905"/>
                  </a:cubicBezTo>
                </a:path>
              </a:pathLst>
            </a:custGeom>
            <a:solidFill>
              <a:srgbClr val="F9DDDA"/>
            </a:solidFill>
          </p:spPr>
          <p:txBody>
            <a:bodyPr/>
            <a:lstStyle/>
            <a:p>
              <a:endParaRPr lang="lt-LT"/>
            </a:p>
          </p:txBody>
        </p:sp>
        <p:sp>
          <p:nvSpPr>
            <p:cNvPr id="80" name="Freeform 80"/>
            <p:cNvSpPr/>
            <p:nvPr/>
          </p:nvSpPr>
          <p:spPr>
            <a:xfrm>
              <a:off x="970915" y="2039239"/>
              <a:ext cx="744347" cy="664591"/>
            </a:xfrm>
            <a:custGeom>
              <a:avLst/>
              <a:gdLst/>
              <a:ahLst/>
              <a:cxnLst/>
              <a:rect l="l" t="t" r="r" b="b"/>
              <a:pathLst>
                <a:path w="744347" h="664591">
                  <a:moveTo>
                    <a:pt x="100330" y="96393"/>
                  </a:moveTo>
                  <a:cubicBezTo>
                    <a:pt x="138303" y="152908"/>
                    <a:pt x="149733" y="226441"/>
                    <a:pt x="130683" y="291719"/>
                  </a:cubicBezTo>
                  <a:cubicBezTo>
                    <a:pt x="111633" y="356997"/>
                    <a:pt x="62484" y="412877"/>
                    <a:pt x="0" y="440055"/>
                  </a:cubicBezTo>
                  <a:cubicBezTo>
                    <a:pt x="67564" y="574421"/>
                    <a:pt x="215265" y="664591"/>
                    <a:pt x="365633" y="663321"/>
                  </a:cubicBezTo>
                  <a:cubicBezTo>
                    <a:pt x="516001" y="662051"/>
                    <a:pt x="678942" y="566928"/>
                    <a:pt x="744347" y="431419"/>
                  </a:cubicBezTo>
                  <a:cubicBezTo>
                    <a:pt x="688340" y="433451"/>
                    <a:pt x="623570" y="387477"/>
                    <a:pt x="607314" y="333756"/>
                  </a:cubicBezTo>
                  <a:cubicBezTo>
                    <a:pt x="591058" y="280035"/>
                    <a:pt x="599313" y="222377"/>
                    <a:pt x="608330" y="167005"/>
                  </a:cubicBezTo>
                  <a:cubicBezTo>
                    <a:pt x="617347" y="111633"/>
                    <a:pt x="627126" y="54483"/>
                    <a:pt x="613664" y="0"/>
                  </a:cubicBezTo>
                </a:path>
              </a:pathLst>
            </a:custGeom>
            <a:solidFill>
              <a:srgbClr val="F7EAE7"/>
            </a:solidFill>
          </p:spPr>
          <p:txBody>
            <a:bodyPr/>
            <a:lstStyle/>
            <a:p>
              <a:endParaRPr lang="lt-LT"/>
            </a:p>
          </p:txBody>
        </p:sp>
        <p:sp>
          <p:nvSpPr>
            <p:cNvPr id="81" name="Freeform 81"/>
            <p:cNvSpPr/>
            <p:nvPr/>
          </p:nvSpPr>
          <p:spPr>
            <a:xfrm>
              <a:off x="1265301" y="1420749"/>
              <a:ext cx="162560" cy="99568"/>
            </a:xfrm>
            <a:custGeom>
              <a:avLst/>
              <a:gdLst/>
              <a:ahLst/>
              <a:cxnLst/>
              <a:rect l="l" t="t" r="r" b="b"/>
              <a:pathLst>
                <a:path w="162560" h="99568">
                  <a:moveTo>
                    <a:pt x="0" y="99568"/>
                  </a:moveTo>
                  <a:cubicBezTo>
                    <a:pt x="0" y="99568"/>
                    <a:pt x="74422" y="0"/>
                    <a:pt x="162560" y="97790"/>
                  </a:cubicBezTo>
                </a:path>
              </a:pathLst>
            </a:custGeom>
            <a:solidFill>
              <a:srgbClr val="F9DDDA"/>
            </a:solidFill>
          </p:spPr>
          <p:txBody>
            <a:bodyPr/>
            <a:lstStyle/>
            <a:p>
              <a:endParaRPr lang="lt-LT"/>
            </a:p>
          </p:txBody>
        </p:sp>
        <p:sp>
          <p:nvSpPr>
            <p:cNvPr id="82" name="Freeform 82"/>
            <p:cNvSpPr/>
            <p:nvPr/>
          </p:nvSpPr>
          <p:spPr>
            <a:xfrm>
              <a:off x="803910" y="2456815"/>
              <a:ext cx="1054989" cy="395351"/>
            </a:xfrm>
            <a:custGeom>
              <a:avLst/>
              <a:gdLst/>
              <a:ahLst/>
              <a:cxnLst/>
              <a:rect l="l" t="t" r="r" b="b"/>
              <a:pathLst>
                <a:path w="1054989" h="395351">
                  <a:moveTo>
                    <a:pt x="167132" y="22479"/>
                  </a:moveTo>
                  <a:cubicBezTo>
                    <a:pt x="232156" y="141097"/>
                    <a:pt x="360299" y="216154"/>
                    <a:pt x="495173" y="225933"/>
                  </a:cubicBezTo>
                  <a:cubicBezTo>
                    <a:pt x="630047" y="235712"/>
                    <a:pt x="768096" y="173101"/>
                    <a:pt x="849503" y="65151"/>
                  </a:cubicBezTo>
                  <a:cubicBezTo>
                    <a:pt x="864362" y="45466"/>
                    <a:pt x="879348" y="22860"/>
                    <a:pt x="902970" y="15748"/>
                  </a:cubicBezTo>
                  <a:cubicBezTo>
                    <a:pt x="954659" y="0"/>
                    <a:pt x="1025017" y="48768"/>
                    <a:pt x="1054989" y="66802"/>
                  </a:cubicBezTo>
                  <a:cubicBezTo>
                    <a:pt x="986663" y="192024"/>
                    <a:pt x="866394" y="297561"/>
                    <a:pt x="732409" y="346456"/>
                  </a:cubicBezTo>
                  <a:cubicBezTo>
                    <a:pt x="598424" y="395351"/>
                    <a:pt x="446659" y="393827"/>
                    <a:pt x="313690" y="342138"/>
                  </a:cubicBezTo>
                  <a:cubicBezTo>
                    <a:pt x="242189" y="314325"/>
                    <a:pt x="176784" y="272923"/>
                    <a:pt x="115316" y="226949"/>
                  </a:cubicBezTo>
                  <a:cubicBezTo>
                    <a:pt x="85090" y="204343"/>
                    <a:pt x="55118" y="179959"/>
                    <a:pt x="35560" y="147828"/>
                  </a:cubicBezTo>
                  <a:cubicBezTo>
                    <a:pt x="16002" y="115697"/>
                    <a:pt x="0" y="109855"/>
                    <a:pt x="16510" y="75946"/>
                  </a:cubicBezTo>
                  <a:cubicBezTo>
                    <a:pt x="61468" y="64897"/>
                    <a:pt x="119507" y="31750"/>
                    <a:pt x="167005" y="22606"/>
                  </a:cubicBezTo>
                </a:path>
              </a:pathLst>
            </a:custGeom>
            <a:solidFill>
              <a:srgbClr val="5D70BB"/>
            </a:solidFill>
          </p:spPr>
          <p:txBody>
            <a:bodyPr/>
            <a:lstStyle/>
            <a:p>
              <a:endParaRPr lang="lt-LT"/>
            </a:p>
          </p:txBody>
        </p:sp>
        <p:sp>
          <p:nvSpPr>
            <p:cNvPr id="83" name="Freeform 83"/>
            <p:cNvSpPr/>
            <p:nvPr/>
          </p:nvSpPr>
          <p:spPr>
            <a:xfrm>
              <a:off x="669417" y="1440307"/>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84" name="Freeform 84"/>
            <p:cNvSpPr/>
            <p:nvPr/>
          </p:nvSpPr>
          <p:spPr>
            <a:xfrm>
              <a:off x="1705483" y="1440307"/>
              <a:ext cx="312674" cy="312674"/>
            </a:xfrm>
            <a:custGeom>
              <a:avLst/>
              <a:gdLst/>
              <a:ahLst/>
              <a:cxnLst/>
              <a:rect l="l" t="t" r="r" b="b"/>
              <a:pathLst>
                <a:path w="312674" h="312674">
                  <a:moveTo>
                    <a:pt x="0" y="156337"/>
                  </a:moveTo>
                  <a:cubicBezTo>
                    <a:pt x="0" y="69977"/>
                    <a:pt x="69977" y="0"/>
                    <a:pt x="156337" y="0"/>
                  </a:cubicBezTo>
                  <a:cubicBezTo>
                    <a:pt x="242697" y="0"/>
                    <a:pt x="312674" y="69977"/>
                    <a:pt x="312674" y="156337"/>
                  </a:cubicBezTo>
                  <a:cubicBezTo>
                    <a:pt x="312674" y="242697"/>
                    <a:pt x="242697" y="312674"/>
                    <a:pt x="156337" y="312674"/>
                  </a:cubicBezTo>
                  <a:cubicBezTo>
                    <a:pt x="69977" y="312674"/>
                    <a:pt x="0" y="242697"/>
                    <a:pt x="0" y="156337"/>
                  </a:cubicBezTo>
                </a:path>
              </a:pathLst>
            </a:custGeom>
            <a:solidFill>
              <a:srgbClr val="F9DDDA"/>
            </a:solidFill>
          </p:spPr>
          <p:txBody>
            <a:bodyPr/>
            <a:lstStyle/>
            <a:p>
              <a:endParaRPr lang="lt-LT"/>
            </a:p>
          </p:txBody>
        </p:sp>
        <p:sp>
          <p:nvSpPr>
            <p:cNvPr id="85" name="Freeform 85"/>
            <p:cNvSpPr/>
            <p:nvPr/>
          </p:nvSpPr>
          <p:spPr>
            <a:xfrm>
              <a:off x="592455" y="1242441"/>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86" name="Freeform 86"/>
            <p:cNvSpPr/>
            <p:nvPr/>
          </p:nvSpPr>
          <p:spPr>
            <a:xfrm>
              <a:off x="913257" y="638937"/>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87" name="Freeform 87"/>
            <p:cNvSpPr/>
            <p:nvPr/>
          </p:nvSpPr>
          <p:spPr>
            <a:xfrm>
              <a:off x="1977136" y="1341882"/>
              <a:ext cx="107569" cy="115189"/>
            </a:xfrm>
            <a:custGeom>
              <a:avLst/>
              <a:gdLst/>
              <a:ahLst/>
              <a:cxnLst/>
              <a:rect l="l" t="t" r="r" b="b"/>
              <a:pathLst>
                <a:path w="107569" h="115189">
                  <a:moveTo>
                    <a:pt x="75565" y="0"/>
                  </a:moveTo>
                  <a:cubicBezTo>
                    <a:pt x="75184" y="5207"/>
                    <a:pt x="95123" y="28829"/>
                    <a:pt x="97917" y="36068"/>
                  </a:cubicBezTo>
                  <a:cubicBezTo>
                    <a:pt x="103505" y="50038"/>
                    <a:pt x="107569" y="66675"/>
                    <a:pt x="106807" y="81788"/>
                  </a:cubicBezTo>
                  <a:cubicBezTo>
                    <a:pt x="105791" y="102108"/>
                    <a:pt x="95885" y="115189"/>
                    <a:pt x="73914" y="114935"/>
                  </a:cubicBezTo>
                  <a:cubicBezTo>
                    <a:pt x="0" y="114427"/>
                    <a:pt x="73533" y="27813"/>
                    <a:pt x="75565" y="0"/>
                  </a:cubicBezTo>
                </a:path>
              </a:pathLst>
            </a:custGeom>
            <a:solidFill>
              <a:srgbClr val="DCE0EF"/>
            </a:solidFill>
          </p:spPr>
          <p:txBody>
            <a:bodyPr/>
            <a:lstStyle/>
            <a:p>
              <a:endParaRPr lang="lt-LT"/>
            </a:p>
          </p:txBody>
        </p:sp>
        <p:sp>
          <p:nvSpPr>
            <p:cNvPr id="88" name="Freeform 88"/>
            <p:cNvSpPr/>
            <p:nvPr/>
          </p:nvSpPr>
          <p:spPr>
            <a:xfrm>
              <a:off x="714121" y="932053"/>
              <a:ext cx="485902" cy="224663"/>
            </a:xfrm>
            <a:custGeom>
              <a:avLst/>
              <a:gdLst/>
              <a:ahLst/>
              <a:cxnLst/>
              <a:rect l="l" t="t" r="r" b="b"/>
              <a:pathLst>
                <a:path w="485902" h="224663">
                  <a:moveTo>
                    <a:pt x="261239" y="16637"/>
                  </a:moveTo>
                  <a:cubicBezTo>
                    <a:pt x="153543" y="43942"/>
                    <a:pt x="38227" y="116078"/>
                    <a:pt x="0" y="224663"/>
                  </a:cubicBezTo>
                  <a:cubicBezTo>
                    <a:pt x="26670" y="178054"/>
                    <a:pt x="111633" y="142240"/>
                    <a:pt x="141859" y="129667"/>
                  </a:cubicBezTo>
                  <a:cubicBezTo>
                    <a:pt x="220726" y="99822"/>
                    <a:pt x="329311" y="54737"/>
                    <a:pt x="430784" y="44323"/>
                  </a:cubicBezTo>
                  <a:cubicBezTo>
                    <a:pt x="449199" y="41783"/>
                    <a:pt x="467487" y="39624"/>
                    <a:pt x="485902" y="37338"/>
                  </a:cubicBezTo>
                  <a:cubicBezTo>
                    <a:pt x="414147" y="12446"/>
                    <a:pt x="336169" y="0"/>
                    <a:pt x="261239" y="16764"/>
                  </a:cubicBezTo>
                </a:path>
              </a:pathLst>
            </a:custGeom>
            <a:solidFill>
              <a:srgbClr val="5D70BB"/>
            </a:solidFill>
          </p:spPr>
          <p:txBody>
            <a:bodyPr/>
            <a:lstStyle/>
            <a:p>
              <a:endParaRPr lang="lt-LT"/>
            </a:p>
          </p:txBody>
        </p:sp>
        <p:sp>
          <p:nvSpPr>
            <p:cNvPr id="89" name="Freeform 89"/>
            <p:cNvSpPr/>
            <p:nvPr/>
          </p:nvSpPr>
          <p:spPr>
            <a:xfrm>
              <a:off x="782574" y="1084834"/>
              <a:ext cx="428752" cy="300355"/>
            </a:xfrm>
            <a:custGeom>
              <a:avLst/>
              <a:gdLst/>
              <a:ahLst/>
              <a:cxnLst/>
              <a:rect l="l" t="t" r="r" b="b"/>
              <a:pathLst>
                <a:path w="428752" h="300355">
                  <a:moveTo>
                    <a:pt x="0" y="94488"/>
                  </a:moveTo>
                  <a:lnTo>
                    <a:pt x="382397" y="0"/>
                  </a:lnTo>
                  <a:cubicBezTo>
                    <a:pt x="382397" y="0"/>
                    <a:pt x="428752" y="202311"/>
                    <a:pt x="230632" y="251333"/>
                  </a:cubicBezTo>
                  <a:cubicBezTo>
                    <a:pt x="32512" y="300355"/>
                    <a:pt x="0" y="94488"/>
                    <a:pt x="0" y="94488"/>
                  </a:cubicBezTo>
                </a:path>
              </a:pathLst>
            </a:custGeom>
            <a:solidFill>
              <a:srgbClr val="FFFFFF"/>
            </a:solidFill>
          </p:spPr>
          <p:txBody>
            <a:bodyPr/>
            <a:lstStyle/>
            <a:p>
              <a:endParaRPr lang="lt-LT"/>
            </a:p>
          </p:txBody>
        </p:sp>
        <p:sp>
          <p:nvSpPr>
            <p:cNvPr id="90" name="Freeform 90"/>
            <p:cNvSpPr/>
            <p:nvPr/>
          </p:nvSpPr>
          <p:spPr>
            <a:xfrm>
              <a:off x="885317" y="1108710"/>
              <a:ext cx="200914" cy="140589"/>
            </a:xfrm>
            <a:custGeom>
              <a:avLst/>
              <a:gdLst/>
              <a:ahLst/>
              <a:cxnLst/>
              <a:rect l="l" t="t" r="r" b="b"/>
              <a:pathLst>
                <a:path w="200914" h="140589">
                  <a:moveTo>
                    <a:pt x="0" y="44323"/>
                  </a:moveTo>
                  <a:lnTo>
                    <a:pt x="179197" y="0"/>
                  </a:lnTo>
                  <a:cubicBezTo>
                    <a:pt x="179197" y="0"/>
                    <a:pt x="200914" y="94869"/>
                    <a:pt x="108077" y="117729"/>
                  </a:cubicBezTo>
                  <a:cubicBezTo>
                    <a:pt x="15240" y="140589"/>
                    <a:pt x="0" y="44196"/>
                    <a:pt x="0" y="44196"/>
                  </a:cubicBezTo>
                </a:path>
              </a:pathLst>
            </a:custGeom>
            <a:solidFill>
              <a:srgbClr val="5D70BB"/>
            </a:solidFill>
          </p:spPr>
          <p:txBody>
            <a:bodyPr/>
            <a:lstStyle/>
            <a:p>
              <a:endParaRPr lang="lt-LT"/>
            </a:p>
          </p:txBody>
        </p:sp>
        <p:sp>
          <p:nvSpPr>
            <p:cNvPr id="91" name="Freeform 91"/>
            <p:cNvSpPr/>
            <p:nvPr/>
          </p:nvSpPr>
          <p:spPr>
            <a:xfrm>
              <a:off x="1493139" y="933577"/>
              <a:ext cx="485902" cy="224790"/>
            </a:xfrm>
            <a:custGeom>
              <a:avLst/>
              <a:gdLst/>
              <a:ahLst/>
              <a:cxnLst/>
              <a:rect l="l" t="t" r="r" b="b"/>
              <a:pathLst>
                <a:path w="485902" h="224790">
                  <a:moveTo>
                    <a:pt x="224663" y="16764"/>
                  </a:moveTo>
                  <a:cubicBezTo>
                    <a:pt x="332359" y="44069"/>
                    <a:pt x="447675" y="116205"/>
                    <a:pt x="485902" y="224790"/>
                  </a:cubicBezTo>
                  <a:cubicBezTo>
                    <a:pt x="459232" y="178181"/>
                    <a:pt x="374269" y="142367"/>
                    <a:pt x="344043" y="129667"/>
                  </a:cubicBezTo>
                  <a:cubicBezTo>
                    <a:pt x="265176" y="99822"/>
                    <a:pt x="156591" y="54737"/>
                    <a:pt x="55118" y="44323"/>
                  </a:cubicBezTo>
                  <a:cubicBezTo>
                    <a:pt x="36703" y="41783"/>
                    <a:pt x="18415" y="39624"/>
                    <a:pt x="0" y="37338"/>
                  </a:cubicBezTo>
                  <a:cubicBezTo>
                    <a:pt x="71755" y="12446"/>
                    <a:pt x="149733" y="0"/>
                    <a:pt x="224663" y="16764"/>
                  </a:cubicBezTo>
                </a:path>
              </a:pathLst>
            </a:custGeom>
            <a:solidFill>
              <a:srgbClr val="5D70BB"/>
            </a:solidFill>
          </p:spPr>
          <p:txBody>
            <a:bodyPr/>
            <a:lstStyle/>
            <a:p>
              <a:endParaRPr lang="lt-LT"/>
            </a:p>
          </p:txBody>
        </p:sp>
        <p:sp>
          <p:nvSpPr>
            <p:cNvPr id="92" name="Freeform 92"/>
            <p:cNvSpPr/>
            <p:nvPr/>
          </p:nvSpPr>
          <p:spPr>
            <a:xfrm>
              <a:off x="1489456" y="1073785"/>
              <a:ext cx="428752" cy="300355"/>
            </a:xfrm>
            <a:custGeom>
              <a:avLst/>
              <a:gdLst/>
              <a:ahLst/>
              <a:cxnLst/>
              <a:rect l="l" t="t" r="r" b="b"/>
              <a:pathLst>
                <a:path w="428752" h="300355">
                  <a:moveTo>
                    <a:pt x="428752" y="94488"/>
                  </a:moveTo>
                  <a:lnTo>
                    <a:pt x="46355" y="0"/>
                  </a:lnTo>
                  <a:cubicBezTo>
                    <a:pt x="46355" y="0"/>
                    <a:pt x="0" y="202311"/>
                    <a:pt x="198120" y="251333"/>
                  </a:cubicBezTo>
                  <a:cubicBezTo>
                    <a:pt x="396240" y="300355"/>
                    <a:pt x="428752" y="94488"/>
                    <a:pt x="428752" y="94488"/>
                  </a:cubicBezTo>
                </a:path>
              </a:pathLst>
            </a:custGeom>
            <a:solidFill>
              <a:srgbClr val="FFFFFF"/>
            </a:solidFill>
          </p:spPr>
          <p:txBody>
            <a:bodyPr/>
            <a:lstStyle/>
            <a:p>
              <a:endParaRPr lang="lt-LT"/>
            </a:p>
          </p:txBody>
        </p:sp>
        <p:sp>
          <p:nvSpPr>
            <p:cNvPr id="93" name="Freeform 93"/>
            <p:cNvSpPr/>
            <p:nvPr/>
          </p:nvSpPr>
          <p:spPr>
            <a:xfrm>
              <a:off x="1614551" y="1097661"/>
              <a:ext cx="200914" cy="140589"/>
            </a:xfrm>
            <a:custGeom>
              <a:avLst/>
              <a:gdLst/>
              <a:ahLst/>
              <a:cxnLst/>
              <a:rect l="l" t="t" r="r" b="b"/>
              <a:pathLst>
                <a:path w="200914" h="140589">
                  <a:moveTo>
                    <a:pt x="200914" y="44323"/>
                  </a:moveTo>
                  <a:lnTo>
                    <a:pt x="21717" y="0"/>
                  </a:lnTo>
                  <a:cubicBezTo>
                    <a:pt x="21717" y="0"/>
                    <a:pt x="0" y="94869"/>
                    <a:pt x="92837" y="117729"/>
                  </a:cubicBezTo>
                  <a:cubicBezTo>
                    <a:pt x="185674" y="140589"/>
                    <a:pt x="200914" y="44196"/>
                    <a:pt x="200914" y="44196"/>
                  </a:cubicBezTo>
                </a:path>
              </a:pathLst>
            </a:custGeom>
            <a:solidFill>
              <a:srgbClr val="5D70BB"/>
            </a:solidFill>
          </p:spPr>
          <p:txBody>
            <a:bodyPr/>
            <a:lstStyle/>
            <a:p>
              <a:endParaRPr lang="lt-LT"/>
            </a:p>
          </p:txBody>
        </p:sp>
        <p:sp>
          <p:nvSpPr>
            <p:cNvPr id="94" name="Freeform 94"/>
            <p:cNvSpPr/>
            <p:nvPr/>
          </p:nvSpPr>
          <p:spPr>
            <a:xfrm>
              <a:off x="832993" y="1212723"/>
              <a:ext cx="389890" cy="202946"/>
            </a:xfrm>
            <a:custGeom>
              <a:avLst/>
              <a:gdLst/>
              <a:ahLst/>
              <a:cxnLst/>
              <a:rect l="l" t="t" r="r" b="b"/>
              <a:pathLst>
                <a:path w="389890" h="202946">
                  <a:moveTo>
                    <a:pt x="223393" y="156972"/>
                  </a:moveTo>
                  <a:cubicBezTo>
                    <a:pt x="153035" y="189611"/>
                    <a:pt x="66675" y="185039"/>
                    <a:pt x="0" y="145288"/>
                  </a:cubicBezTo>
                  <a:cubicBezTo>
                    <a:pt x="54356" y="186309"/>
                    <a:pt x="126238" y="202946"/>
                    <a:pt x="193040" y="190119"/>
                  </a:cubicBezTo>
                  <a:cubicBezTo>
                    <a:pt x="259842" y="177292"/>
                    <a:pt x="320421" y="135001"/>
                    <a:pt x="355600" y="76708"/>
                  </a:cubicBezTo>
                  <a:cubicBezTo>
                    <a:pt x="363347" y="63754"/>
                    <a:pt x="389890" y="17526"/>
                    <a:pt x="367411" y="8255"/>
                  </a:cubicBezTo>
                  <a:cubicBezTo>
                    <a:pt x="347091" y="0"/>
                    <a:pt x="339217" y="41910"/>
                    <a:pt x="332359" y="54229"/>
                  </a:cubicBezTo>
                  <a:cubicBezTo>
                    <a:pt x="307848" y="98679"/>
                    <a:pt x="269367" y="135509"/>
                    <a:pt x="223266" y="156972"/>
                  </a:cubicBezTo>
                </a:path>
              </a:pathLst>
            </a:custGeom>
            <a:solidFill>
              <a:srgbClr val="F9DDDA"/>
            </a:solidFill>
          </p:spPr>
          <p:txBody>
            <a:bodyPr/>
            <a:lstStyle/>
            <a:p>
              <a:endParaRPr lang="lt-LT"/>
            </a:p>
          </p:txBody>
        </p:sp>
        <p:sp>
          <p:nvSpPr>
            <p:cNvPr id="95" name="Freeform 95"/>
            <p:cNvSpPr/>
            <p:nvPr/>
          </p:nvSpPr>
          <p:spPr>
            <a:xfrm>
              <a:off x="1487170" y="1206373"/>
              <a:ext cx="389890" cy="202946"/>
            </a:xfrm>
            <a:custGeom>
              <a:avLst/>
              <a:gdLst/>
              <a:ahLst/>
              <a:cxnLst/>
              <a:rect l="l" t="t" r="r" b="b"/>
              <a:pathLst>
                <a:path w="389890" h="202946">
                  <a:moveTo>
                    <a:pt x="166497" y="156972"/>
                  </a:moveTo>
                  <a:cubicBezTo>
                    <a:pt x="236855" y="189611"/>
                    <a:pt x="323215" y="185039"/>
                    <a:pt x="389890" y="145288"/>
                  </a:cubicBezTo>
                  <a:cubicBezTo>
                    <a:pt x="335534" y="186309"/>
                    <a:pt x="263652" y="202946"/>
                    <a:pt x="196850" y="190119"/>
                  </a:cubicBezTo>
                  <a:cubicBezTo>
                    <a:pt x="130048" y="177292"/>
                    <a:pt x="69469" y="135001"/>
                    <a:pt x="34290" y="76708"/>
                  </a:cubicBezTo>
                  <a:cubicBezTo>
                    <a:pt x="26543" y="63754"/>
                    <a:pt x="0" y="17526"/>
                    <a:pt x="22479" y="8255"/>
                  </a:cubicBezTo>
                  <a:cubicBezTo>
                    <a:pt x="42799" y="0"/>
                    <a:pt x="50673" y="41910"/>
                    <a:pt x="57531" y="54229"/>
                  </a:cubicBezTo>
                  <a:cubicBezTo>
                    <a:pt x="82042" y="98679"/>
                    <a:pt x="120523" y="135509"/>
                    <a:pt x="166624" y="156972"/>
                  </a:cubicBezTo>
                </a:path>
              </a:pathLst>
            </a:custGeom>
            <a:solidFill>
              <a:srgbClr val="F9DDDA"/>
            </a:solidFill>
          </p:spPr>
          <p:txBody>
            <a:bodyPr/>
            <a:lstStyle/>
            <a:p>
              <a:endParaRPr lang="lt-LT"/>
            </a:p>
          </p:txBody>
        </p:sp>
        <p:sp>
          <p:nvSpPr>
            <p:cNvPr id="96" name="Freeform 96"/>
            <p:cNvSpPr/>
            <p:nvPr/>
          </p:nvSpPr>
          <p:spPr>
            <a:xfrm>
              <a:off x="369316" y="0"/>
              <a:ext cx="2007235" cy="1349502"/>
            </a:xfrm>
            <a:custGeom>
              <a:avLst/>
              <a:gdLst/>
              <a:ahLst/>
              <a:cxnLst/>
              <a:rect l="l" t="t" r="r" b="b"/>
              <a:pathLst>
                <a:path w="2007235" h="1349502">
                  <a:moveTo>
                    <a:pt x="596138" y="508762"/>
                  </a:moveTo>
                  <a:cubicBezTo>
                    <a:pt x="453136" y="782447"/>
                    <a:pt x="310134" y="1056132"/>
                    <a:pt x="167259" y="1329817"/>
                  </a:cubicBezTo>
                  <a:cubicBezTo>
                    <a:pt x="148209" y="1295400"/>
                    <a:pt x="84963" y="1306068"/>
                    <a:pt x="78105" y="1344803"/>
                  </a:cubicBezTo>
                  <a:cubicBezTo>
                    <a:pt x="38989" y="1131824"/>
                    <a:pt x="0" y="912114"/>
                    <a:pt x="46482" y="700659"/>
                  </a:cubicBezTo>
                  <a:cubicBezTo>
                    <a:pt x="92964" y="489204"/>
                    <a:pt x="247396" y="286004"/>
                    <a:pt x="461137" y="251333"/>
                  </a:cubicBezTo>
                  <a:cubicBezTo>
                    <a:pt x="765302" y="12827"/>
                    <a:pt x="1226439" y="0"/>
                    <a:pt x="1543431" y="221234"/>
                  </a:cubicBezTo>
                  <a:cubicBezTo>
                    <a:pt x="1860423" y="442468"/>
                    <a:pt x="2007235" y="879856"/>
                    <a:pt x="1888236" y="1247648"/>
                  </a:cubicBezTo>
                  <a:cubicBezTo>
                    <a:pt x="1868551" y="1308354"/>
                    <a:pt x="1800987" y="1349502"/>
                    <a:pt x="1738122" y="1339088"/>
                  </a:cubicBezTo>
                  <a:cubicBezTo>
                    <a:pt x="1733677" y="1268730"/>
                    <a:pt x="1714119" y="1129538"/>
                    <a:pt x="1709674" y="1059053"/>
                  </a:cubicBezTo>
                  <a:cubicBezTo>
                    <a:pt x="927481" y="967486"/>
                    <a:pt x="809752" y="697230"/>
                    <a:pt x="596265" y="508762"/>
                  </a:cubicBezTo>
                </a:path>
              </a:pathLst>
            </a:custGeom>
            <a:solidFill>
              <a:srgbClr val="EEBF2E"/>
            </a:solidFill>
          </p:spPr>
          <p:txBody>
            <a:bodyPr/>
            <a:lstStyle/>
            <a:p>
              <a:endParaRPr lang="lt-LT"/>
            </a:p>
          </p:txBody>
        </p:sp>
        <p:sp>
          <p:nvSpPr>
            <p:cNvPr id="97" name="Freeform 97"/>
            <p:cNvSpPr/>
            <p:nvPr/>
          </p:nvSpPr>
          <p:spPr>
            <a:xfrm>
              <a:off x="1069975" y="1691132"/>
              <a:ext cx="553212" cy="260985"/>
            </a:xfrm>
            <a:custGeom>
              <a:avLst/>
              <a:gdLst/>
              <a:ahLst/>
              <a:cxnLst/>
              <a:rect l="l" t="t" r="r" b="b"/>
              <a:pathLst>
                <a:path w="553212" h="260985">
                  <a:moveTo>
                    <a:pt x="0" y="0"/>
                  </a:moveTo>
                  <a:cubicBezTo>
                    <a:pt x="205867" y="115824"/>
                    <a:pt x="360680" y="180594"/>
                    <a:pt x="553212" y="0"/>
                  </a:cubicBezTo>
                  <a:cubicBezTo>
                    <a:pt x="444373" y="260985"/>
                    <a:pt x="136652" y="204724"/>
                    <a:pt x="0" y="0"/>
                  </a:cubicBezTo>
                </a:path>
              </a:pathLst>
            </a:custGeom>
            <a:solidFill>
              <a:srgbClr val="D24728"/>
            </a:solidFill>
          </p:spPr>
          <p:txBody>
            <a:bodyPr/>
            <a:lstStyle/>
            <a:p>
              <a:endParaRPr lang="lt-LT"/>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
                                          </p:val>
                                        </p:tav>
                                        <p:tav tm="100000">
                                          <p:val>
                                            <p:strVal val="#ppt_x"/>
                                          </p:val>
                                        </p:tav>
                                      </p:tavLst>
                                    </p:anim>
                                    <p:anim calcmode="lin" valueType="num">
                                      <p:cBhvr>
                                        <p:cTn id="7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2" grpId="0"/>
      <p:bldP spid="15" grpId="0"/>
      <p:bldP spid="16" grpId="0"/>
      <p:bldP spid="17" grpId="0"/>
      <p:bldP spid="18" grpId="0"/>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259300" y="9239250"/>
            <a:ext cx="152400" cy="171450"/>
          </a:xfrm>
          <a:prstGeom prst="rect">
            <a:avLst/>
          </a:prstGeom>
        </p:spPr>
        <p:txBody>
          <a:bodyPr wrap="none" lIns="0" tIns="0" rIns="0" bIns="0" rtlCol="0" anchor="t">
            <a:spAutoFit/>
          </a:bodyPr>
          <a:lstStyle/>
          <a:p>
            <a:pPr algn="ctr">
              <a:lnSpc>
                <a:spcPts val="1679"/>
              </a:lnSpc>
              <a:spcBef>
                <a:spcPct val="0"/>
              </a:spcBef>
            </a:pPr>
            <a:r>
              <a:rPr lang="en-US" sz="1200">
                <a:solidFill>
                  <a:srgbClr val="000000"/>
                </a:solidFill>
                <a:latin typeface="Rubik 1"/>
                <a:ea typeface="Rubik 1"/>
                <a:cs typeface="Rubik 1"/>
                <a:sym typeface="Rubik 1"/>
              </a:rPr>
              <a:t>9</a:t>
            </a:r>
          </a:p>
        </p:txBody>
      </p:sp>
      <p:sp>
        <p:nvSpPr>
          <p:cNvPr id="3" name="Freeform 3"/>
          <p:cNvSpPr/>
          <p:nvPr/>
        </p:nvSpPr>
        <p:spPr>
          <a:xfrm>
            <a:off x="1586587" y="1452869"/>
            <a:ext cx="15421085" cy="12027448"/>
          </a:xfrm>
          <a:custGeom>
            <a:avLst/>
            <a:gdLst/>
            <a:ahLst/>
            <a:cxnLst/>
            <a:rect l="l" t="t" r="r" b="b"/>
            <a:pathLst>
              <a:path w="15421085" h="12027448">
                <a:moveTo>
                  <a:pt x="0" y="0"/>
                </a:moveTo>
                <a:lnTo>
                  <a:pt x="15421085" y="0"/>
                </a:lnTo>
                <a:lnTo>
                  <a:pt x="15421085" y="12027448"/>
                </a:lnTo>
                <a:lnTo>
                  <a:pt x="0" y="12027448"/>
                </a:lnTo>
                <a:lnTo>
                  <a:pt x="0" y="0"/>
                </a:lnTo>
                <a:close/>
              </a:path>
            </a:pathLst>
          </a:custGeom>
          <a:blipFill>
            <a:blip r:embed="rId2"/>
            <a:stretch>
              <a:fillRect/>
            </a:stretch>
          </a:blipFill>
        </p:spPr>
        <p:txBody>
          <a:bodyPr/>
          <a:lstStyle/>
          <a:p>
            <a:endParaRPr lang="lt-LT"/>
          </a:p>
        </p:txBody>
      </p:sp>
      <p:sp>
        <p:nvSpPr>
          <p:cNvPr id="4" name="TextBox 4"/>
          <p:cNvSpPr txBox="1"/>
          <p:nvPr/>
        </p:nvSpPr>
        <p:spPr>
          <a:xfrm>
            <a:off x="2344649" y="2793729"/>
            <a:ext cx="2792697" cy="230111"/>
          </a:xfrm>
          <a:prstGeom prst="rect">
            <a:avLst/>
          </a:prstGeom>
        </p:spPr>
        <p:txBody>
          <a:bodyPr lIns="0" tIns="0" rIns="0" bIns="0" rtlCol="0" anchor="t">
            <a:spAutoFit/>
          </a:bodyPr>
          <a:lstStyle/>
          <a:p>
            <a:pPr algn="l">
              <a:lnSpc>
                <a:spcPts val="1736"/>
              </a:lnSpc>
            </a:pPr>
            <a:r>
              <a:rPr lang="en-US" sz="1447" b="1">
                <a:solidFill>
                  <a:srgbClr val="FFFFFF"/>
                </a:solidFill>
                <a:latin typeface="Rubik 2 Bold"/>
                <a:ea typeface="Rubik 2 Bold"/>
                <a:cs typeface="Rubik 2 Bold"/>
                <a:sym typeface="Rubik 2 Bold"/>
              </a:rPr>
              <a:t>PSICHOAKTYVIOJI MEDŽIAGA </a:t>
            </a:r>
          </a:p>
        </p:txBody>
      </p:sp>
      <p:sp>
        <p:nvSpPr>
          <p:cNvPr id="5" name="TextBox 5"/>
          <p:cNvSpPr txBox="1"/>
          <p:nvPr/>
        </p:nvSpPr>
        <p:spPr>
          <a:xfrm>
            <a:off x="7666720" y="2793729"/>
            <a:ext cx="1460378" cy="230111"/>
          </a:xfrm>
          <a:prstGeom prst="rect">
            <a:avLst/>
          </a:prstGeom>
        </p:spPr>
        <p:txBody>
          <a:bodyPr lIns="0" tIns="0" rIns="0" bIns="0" rtlCol="0" anchor="t">
            <a:spAutoFit/>
          </a:bodyPr>
          <a:lstStyle/>
          <a:p>
            <a:pPr algn="l">
              <a:lnSpc>
                <a:spcPts val="1736"/>
              </a:lnSpc>
            </a:pPr>
            <a:r>
              <a:rPr lang="en-US" sz="1447" b="1">
                <a:solidFill>
                  <a:srgbClr val="FFFFFF"/>
                </a:solidFill>
                <a:latin typeface="Rubik 2 Bold"/>
                <a:ea typeface="Rubik 2 Bold"/>
                <a:cs typeface="Rubik 2 Bold"/>
                <a:sym typeface="Rubik 2 Bold"/>
              </a:rPr>
              <a:t>MOKAMA KAINA</a:t>
            </a:r>
          </a:p>
        </p:txBody>
      </p:sp>
      <p:sp>
        <p:nvSpPr>
          <p:cNvPr id="6" name="TextBox 6"/>
          <p:cNvSpPr txBox="1"/>
          <p:nvPr/>
        </p:nvSpPr>
        <p:spPr>
          <a:xfrm>
            <a:off x="2344649" y="3229562"/>
            <a:ext cx="6986417" cy="1338350"/>
          </a:xfrm>
          <a:prstGeom prst="rect">
            <a:avLst/>
          </a:prstGeom>
        </p:spPr>
        <p:txBody>
          <a:bodyPr lIns="0" tIns="0" rIns="0" bIns="0" rtlCol="0" anchor="t">
            <a:spAutoFit/>
          </a:bodyPr>
          <a:lstStyle/>
          <a:p>
            <a:pPr algn="l">
              <a:lnSpc>
                <a:spcPts val="1736"/>
              </a:lnSpc>
            </a:pPr>
            <a:r>
              <a:rPr lang="en-US" sz="1447">
                <a:solidFill>
                  <a:srgbClr val="FFFFFF"/>
                </a:solidFill>
                <a:latin typeface="Rubik 2"/>
                <a:ea typeface="Rubik 2"/>
                <a:cs typeface="Rubik 2"/>
                <a:sym typeface="Rubik 2"/>
              </a:rPr>
              <a:t>ENERG. GĖRIMAS .........................PRASTAS MIEGAS, ŠIRDIES VEIKLOS SUTRIKIMAI CIGAREČIŲ PAKELIS .............................................PRIKLAUSOMYBĖ, PLAUČIŲ LIGOS ALKOHOLIS......................................PRASTA KOORDINACIJA, RIZIKINGAS ELGESYS, PRIKLAUSOMYBĖ </a:t>
            </a:r>
            <a:r>
              <a:rPr lang="en-US" sz="1447" b="1">
                <a:solidFill>
                  <a:srgbClr val="FFFFFF"/>
                </a:solidFill>
                <a:latin typeface="Rubik 2 Bold"/>
                <a:ea typeface="Rubik 2 Bold"/>
                <a:cs typeface="Rubik 2 Bold"/>
                <a:sym typeface="Rubik 2 Bold"/>
              </a:rPr>
              <a:t>GALUTINĖ SUMA: SVEIKATA</a:t>
            </a:r>
          </a:p>
        </p:txBody>
      </p:sp>
      <p:sp>
        <p:nvSpPr>
          <p:cNvPr id="7" name="TextBox 7"/>
          <p:cNvSpPr txBox="1"/>
          <p:nvPr/>
        </p:nvSpPr>
        <p:spPr>
          <a:xfrm>
            <a:off x="3765136" y="6450368"/>
            <a:ext cx="3356823" cy="338646"/>
          </a:xfrm>
          <a:prstGeom prst="rect">
            <a:avLst/>
          </a:prstGeom>
        </p:spPr>
        <p:txBody>
          <a:bodyPr lIns="0" tIns="0" rIns="0" bIns="0" rtlCol="0" anchor="t">
            <a:spAutoFit/>
          </a:bodyPr>
          <a:lstStyle/>
          <a:p>
            <a:pPr algn="l">
              <a:lnSpc>
                <a:spcPts val="2673"/>
              </a:lnSpc>
            </a:pPr>
            <a:r>
              <a:rPr lang="en-US" sz="1909" b="1">
                <a:solidFill>
                  <a:srgbClr val="FFFFFF"/>
                </a:solidFill>
                <a:latin typeface="Rubik 2 Bold"/>
                <a:ea typeface="Rubik 2 Bold"/>
                <a:cs typeface="Rubik 2 Bold"/>
                <a:sym typeface="Rubik 2 Bold"/>
              </a:rPr>
              <a:t>GALUTINĖ SUMA: SVEIKATA</a:t>
            </a:r>
          </a:p>
        </p:txBody>
      </p:sp>
      <p:sp>
        <p:nvSpPr>
          <p:cNvPr id="8" name="TextBox 8"/>
          <p:cNvSpPr txBox="1"/>
          <p:nvPr/>
        </p:nvSpPr>
        <p:spPr>
          <a:xfrm>
            <a:off x="14414817" y="7759967"/>
            <a:ext cx="368759" cy="199136"/>
          </a:xfrm>
          <a:prstGeom prst="rect">
            <a:avLst/>
          </a:prstGeom>
        </p:spPr>
        <p:txBody>
          <a:bodyPr lIns="0" tIns="0" rIns="0" bIns="0" rtlCol="0" anchor="t">
            <a:spAutoFit/>
          </a:bodyPr>
          <a:lstStyle/>
          <a:p>
            <a:pPr algn="ctr">
              <a:lnSpc>
                <a:spcPts val="746"/>
              </a:lnSpc>
            </a:pPr>
            <a:r>
              <a:rPr lang="en-US" sz="622" spc="31">
                <a:solidFill>
                  <a:srgbClr val="FFFFFF"/>
                </a:solidFill>
                <a:latin typeface="Rubik 2"/>
                <a:ea typeface="Rubik 2"/>
                <a:cs typeface="Rubik 2"/>
                <a:sym typeface="Rubik 2"/>
              </a:rPr>
              <a:t>Rūkymas žudo</a:t>
            </a:r>
          </a:p>
        </p:txBody>
      </p:sp>
      <p:grpSp>
        <p:nvGrpSpPr>
          <p:cNvPr id="9" name="Group 9"/>
          <p:cNvGrpSpPr>
            <a:grpSpLocks noChangeAspect="1"/>
          </p:cNvGrpSpPr>
          <p:nvPr/>
        </p:nvGrpSpPr>
        <p:grpSpPr>
          <a:xfrm>
            <a:off x="1280328" y="-1748777"/>
            <a:ext cx="13134489" cy="9975729"/>
            <a:chOff x="0" y="0"/>
            <a:chExt cx="10027247" cy="7615758"/>
          </a:xfrm>
        </p:grpSpPr>
        <p:sp>
          <p:nvSpPr>
            <p:cNvPr id="10" name="Freeform 10"/>
            <p:cNvSpPr/>
            <p:nvPr/>
          </p:nvSpPr>
          <p:spPr>
            <a:xfrm>
              <a:off x="-408051" y="410210"/>
              <a:ext cx="7613523" cy="7613650"/>
            </a:xfrm>
            <a:custGeom>
              <a:avLst/>
              <a:gdLst/>
              <a:ahLst/>
              <a:cxnLst/>
              <a:rect l="l" t="t" r="r" b="b"/>
              <a:pathLst>
                <a:path w="7613523" h="7613650">
                  <a:moveTo>
                    <a:pt x="1423924" y="5257038"/>
                  </a:moveTo>
                  <a:cubicBezTo>
                    <a:pt x="628904" y="3937381"/>
                    <a:pt x="1054227" y="2223262"/>
                    <a:pt x="2373884" y="1428242"/>
                  </a:cubicBezTo>
                  <a:cubicBezTo>
                    <a:pt x="3693541" y="633222"/>
                    <a:pt x="5407660" y="1058545"/>
                    <a:pt x="6202680" y="2378202"/>
                  </a:cubicBezTo>
                  <a:cubicBezTo>
                    <a:pt x="6997700" y="3697859"/>
                    <a:pt x="6572377" y="5411978"/>
                    <a:pt x="5252720" y="6206998"/>
                  </a:cubicBezTo>
                  <a:cubicBezTo>
                    <a:pt x="3933064" y="7002017"/>
                    <a:pt x="2218944" y="6576695"/>
                    <a:pt x="1423924" y="5257038"/>
                  </a:cubicBezTo>
                  <a:moveTo>
                    <a:pt x="5527548" y="6663309"/>
                  </a:moveTo>
                  <a:cubicBezTo>
                    <a:pt x="7105141" y="5712967"/>
                    <a:pt x="7613523" y="3663568"/>
                    <a:pt x="6663182" y="2086102"/>
                  </a:cubicBezTo>
                  <a:cubicBezTo>
                    <a:pt x="5712840" y="508635"/>
                    <a:pt x="3663569" y="0"/>
                    <a:pt x="2085975" y="950341"/>
                  </a:cubicBezTo>
                  <a:cubicBezTo>
                    <a:pt x="508381" y="1900682"/>
                    <a:pt x="0" y="3950081"/>
                    <a:pt x="950341" y="5527675"/>
                  </a:cubicBezTo>
                  <a:cubicBezTo>
                    <a:pt x="1900682" y="7105269"/>
                    <a:pt x="3950081" y="7613650"/>
                    <a:pt x="5527548" y="6663309"/>
                  </a:cubicBezTo>
                </a:path>
              </a:pathLst>
            </a:custGeom>
            <a:solidFill>
              <a:srgbClr val="94A2D2"/>
            </a:solidFill>
          </p:spPr>
          <p:txBody>
            <a:bodyPr/>
            <a:lstStyle/>
            <a:p>
              <a:endParaRPr lang="lt-LT"/>
            </a:p>
          </p:txBody>
        </p:sp>
        <p:sp>
          <p:nvSpPr>
            <p:cNvPr id="11" name="Freeform 11"/>
            <p:cNvSpPr/>
            <p:nvPr/>
          </p:nvSpPr>
          <p:spPr>
            <a:xfrm>
              <a:off x="5689092" y="41910"/>
              <a:ext cx="4296282" cy="3104007"/>
            </a:xfrm>
            <a:custGeom>
              <a:avLst/>
              <a:gdLst/>
              <a:ahLst/>
              <a:cxnLst/>
              <a:rect l="l" t="t" r="r" b="b"/>
              <a:pathLst>
                <a:path w="4296282" h="3104007">
                  <a:moveTo>
                    <a:pt x="3895852" y="95250"/>
                  </a:moveTo>
                  <a:lnTo>
                    <a:pt x="4252976" y="687959"/>
                  </a:lnTo>
                  <a:cubicBezTo>
                    <a:pt x="4296282" y="759714"/>
                    <a:pt x="4272915" y="853948"/>
                    <a:pt x="4201032" y="897128"/>
                  </a:cubicBezTo>
                  <a:lnTo>
                    <a:pt x="609600" y="3060700"/>
                  </a:lnTo>
                  <a:cubicBezTo>
                    <a:pt x="537845" y="3104007"/>
                    <a:pt x="443611" y="3080639"/>
                    <a:pt x="400431" y="3008757"/>
                  </a:cubicBezTo>
                  <a:lnTo>
                    <a:pt x="43307" y="2415921"/>
                  </a:lnTo>
                  <a:cubicBezTo>
                    <a:pt x="0" y="2344166"/>
                    <a:pt x="23368" y="2249932"/>
                    <a:pt x="95250" y="2206752"/>
                  </a:cubicBezTo>
                  <a:lnTo>
                    <a:pt x="3686683" y="43307"/>
                  </a:lnTo>
                  <a:cubicBezTo>
                    <a:pt x="3758438" y="0"/>
                    <a:pt x="3852672" y="23368"/>
                    <a:pt x="3895852" y="95250"/>
                  </a:cubicBezTo>
                </a:path>
              </a:pathLst>
            </a:custGeom>
            <a:solidFill>
              <a:srgbClr val="94A2D2"/>
            </a:solidFill>
          </p:spPr>
          <p:txBody>
            <a:bodyPr/>
            <a:lstStyle/>
            <a:p>
              <a:endParaRPr lang="lt-LT"/>
            </a:p>
          </p:txBody>
        </p:sp>
      </p:grpSp>
      <p:grpSp>
        <p:nvGrpSpPr>
          <p:cNvPr id="12" name="Group 12"/>
          <p:cNvGrpSpPr/>
          <p:nvPr/>
        </p:nvGrpSpPr>
        <p:grpSpPr>
          <a:xfrm>
            <a:off x="1280328" y="-688884"/>
            <a:ext cx="8155478" cy="815547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7C0E2">
                <a:alpha val="19608"/>
              </a:srgbClr>
            </a:solidFill>
          </p:spPr>
          <p:txBody>
            <a:bodyPr/>
            <a:lstStyle/>
            <a:p>
              <a:endParaRPr lang="lt-LT"/>
            </a:p>
          </p:txBody>
        </p:sp>
        <p:sp>
          <p:nvSpPr>
            <p:cNvPr id="14" name="TextBox 14"/>
            <p:cNvSpPr txBox="1"/>
            <p:nvPr/>
          </p:nvSpPr>
          <p:spPr>
            <a:xfrm>
              <a:off x="76200" y="0"/>
              <a:ext cx="660400" cy="736600"/>
            </a:xfrm>
            <a:prstGeom prst="rect">
              <a:avLst/>
            </a:prstGeom>
          </p:spPr>
          <p:txBody>
            <a:bodyPr lIns="50800" tIns="50800" rIns="50800" bIns="50800" rtlCol="0" anchor="ctr"/>
            <a:lstStyle/>
            <a:p>
              <a:pPr algn="ctr">
                <a:lnSpc>
                  <a:spcPts val="5879"/>
                </a:lnSpc>
                <a:spcBef>
                  <a:spcPct val="0"/>
                </a:spcBef>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70628" y="3854406"/>
            <a:ext cx="5403894" cy="5403894"/>
          </a:xfrm>
          <a:custGeom>
            <a:avLst/>
            <a:gdLst/>
            <a:ahLst/>
            <a:cxnLst/>
            <a:rect l="l" t="t" r="r" b="b"/>
            <a:pathLst>
              <a:path w="5403894" h="5403894">
                <a:moveTo>
                  <a:pt x="0" y="0"/>
                </a:moveTo>
                <a:lnTo>
                  <a:pt x="5403894" y="0"/>
                </a:lnTo>
                <a:lnTo>
                  <a:pt x="5403894" y="5403894"/>
                </a:lnTo>
                <a:lnTo>
                  <a:pt x="0" y="5403894"/>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1239632" y="1077713"/>
            <a:ext cx="15447408" cy="2208532"/>
          </a:xfrm>
          <a:prstGeom prst="rect">
            <a:avLst/>
          </a:prstGeom>
        </p:spPr>
        <p:txBody>
          <a:bodyPr lIns="0" tIns="0" rIns="0" bIns="0" rtlCol="0" anchor="t">
            <a:spAutoFit/>
          </a:bodyPr>
          <a:lstStyle/>
          <a:p>
            <a:pPr algn="ctr">
              <a:lnSpc>
                <a:spcPts val="8469"/>
              </a:lnSpc>
            </a:pPr>
            <a:r>
              <a:rPr lang="en-US" sz="6049">
                <a:solidFill>
                  <a:srgbClr val="DB6C46"/>
                </a:solidFill>
                <a:latin typeface="Blodders 1"/>
                <a:ea typeface="Blodders 1"/>
                <a:cs typeface="Blodders 1"/>
                <a:sym typeface="Blodders 1"/>
              </a:rPr>
              <a:t>Naujos psichoaktyvios medžiagos (NPS) – kas tai?</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3"/>
            <a:stretch>
              <a:fillRect/>
            </a:stretch>
          </a:blipFill>
        </p:spPr>
        <p:txBody>
          <a:bodyPr/>
          <a:lstStyle/>
          <a:p>
            <a:endParaRPr lang="lt-L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1028700" y="2697848"/>
            <a:ext cx="9506195" cy="9893301"/>
          </a:xfrm>
          <a:prstGeom prst="rect">
            <a:avLst/>
          </a:prstGeom>
        </p:spPr>
        <p:txBody>
          <a:bodyPr lIns="0" tIns="0" rIns="0" bIns="0" rtlCol="0" anchor="t">
            <a:spAutoFit/>
          </a:bodyPr>
          <a:lstStyle/>
          <a:p>
            <a:pPr marL="755641" lvl="1" indent="-377820" algn="just">
              <a:lnSpc>
                <a:spcPts val="4899"/>
              </a:lnSpc>
              <a:buFont typeface="Arial"/>
              <a:buChar char="•"/>
            </a:pPr>
            <a:r>
              <a:rPr lang="en-US" sz="3499" dirty="0">
                <a:solidFill>
                  <a:srgbClr val="586BB0"/>
                </a:solidFill>
                <a:latin typeface="Rubik 2"/>
                <a:ea typeface="Rubik 2"/>
                <a:cs typeface="Rubik 2"/>
                <a:sym typeface="Rubik 2"/>
              </a:rPr>
              <a:t>Tai </a:t>
            </a:r>
            <a:r>
              <a:rPr lang="en-US" sz="3499" dirty="0" err="1">
                <a:solidFill>
                  <a:srgbClr val="586BB0"/>
                </a:solidFill>
                <a:latin typeface="Rubik 2"/>
                <a:ea typeface="Rubik 2"/>
                <a:cs typeface="Rubik 2"/>
                <a:sym typeface="Rubik 2"/>
              </a:rPr>
              <a:t>nauji</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cheminiai</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junginiai</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kurie</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imituoja</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įprastas</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psichoaktyvias</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medžiagas</a:t>
            </a:r>
            <a:r>
              <a:rPr lang="en-US" sz="3499" dirty="0">
                <a:solidFill>
                  <a:srgbClr val="586BB0"/>
                </a:solidFill>
                <a:latin typeface="Rubik 2"/>
                <a:ea typeface="Rubik 2"/>
                <a:cs typeface="Rubik 2"/>
                <a:sym typeface="Rubik 2"/>
              </a:rPr>
              <a:t>, bet </a:t>
            </a:r>
            <a:r>
              <a:rPr lang="en-US" sz="3499" dirty="0" err="1">
                <a:solidFill>
                  <a:srgbClr val="586BB0"/>
                </a:solidFill>
                <a:latin typeface="Rubik 2"/>
                <a:ea typeface="Rubik 2"/>
                <a:cs typeface="Rubik 2"/>
                <a:sym typeface="Rubik 2"/>
              </a:rPr>
              <a:t>jų</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poveikis</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gali</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būti</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nenuspėjamas</a:t>
            </a:r>
            <a:r>
              <a:rPr lang="en-US" sz="3499" dirty="0">
                <a:solidFill>
                  <a:srgbClr val="586BB0"/>
                </a:solidFill>
                <a:latin typeface="Rubik 2"/>
                <a:ea typeface="Rubik 2"/>
                <a:cs typeface="Rubik 2"/>
                <a:sym typeface="Rubik 2"/>
              </a:rPr>
              <a:t>.</a:t>
            </a:r>
          </a:p>
          <a:p>
            <a:pPr marL="755641" lvl="1" indent="-377820" algn="just">
              <a:lnSpc>
                <a:spcPts val="4899"/>
              </a:lnSpc>
              <a:buFont typeface="Arial"/>
              <a:buChar char="•"/>
            </a:pPr>
            <a:r>
              <a:rPr lang="en-US" sz="3499" dirty="0" err="1">
                <a:solidFill>
                  <a:srgbClr val="586BB0"/>
                </a:solidFill>
                <a:latin typeface="Rubik 2"/>
                <a:ea typeface="Rubik 2"/>
                <a:cs typeface="Rubik 2"/>
                <a:sym typeface="Rubik 2"/>
              </a:rPr>
              <a:t>Dažniausiai</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parduodami</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kaip</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kiti</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legalūs</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produktai</a:t>
            </a:r>
            <a:r>
              <a:rPr lang="en-US" sz="3499" dirty="0">
                <a:solidFill>
                  <a:srgbClr val="586BB0"/>
                </a:solidFill>
                <a:latin typeface="Rubik 2"/>
                <a:ea typeface="Rubik 2"/>
                <a:cs typeface="Rubik 2"/>
                <a:sym typeface="Rubik 2"/>
              </a:rPr>
              <a:t>. </a:t>
            </a:r>
          </a:p>
          <a:p>
            <a:pPr marL="755641" lvl="1" indent="-377820" algn="just">
              <a:lnSpc>
                <a:spcPts val="4899"/>
              </a:lnSpc>
              <a:buFont typeface="Arial"/>
              <a:buChar char="•"/>
            </a:pPr>
            <a:r>
              <a:rPr lang="en-US" sz="3499" dirty="0">
                <a:solidFill>
                  <a:srgbClr val="586BB0"/>
                </a:solidFill>
                <a:latin typeface="Rubik 2"/>
                <a:ea typeface="Rubik 2"/>
                <a:cs typeface="Rubik 2"/>
                <a:sym typeface="Rubik 2"/>
              </a:rPr>
              <a:t>NPS </a:t>
            </a:r>
            <a:r>
              <a:rPr lang="en-US" sz="3499" dirty="0" err="1">
                <a:solidFill>
                  <a:srgbClr val="586BB0"/>
                </a:solidFill>
                <a:latin typeface="Rubik 2"/>
                <a:ea typeface="Rubik 2"/>
                <a:cs typeface="Rubik 2"/>
                <a:sym typeface="Rubik 2"/>
              </a:rPr>
              <a:t>apima</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daugybę</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medžiagų</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apimančių</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daugybę</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skirtingų</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pavojingų</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sveikatai</a:t>
            </a: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poveikių</a:t>
            </a:r>
            <a:r>
              <a:rPr lang="en-US" sz="3499" dirty="0">
                <a:solidFill>
                  <a:srgbClr val="586BB0"/>
                </a:solidFill>
                <a:latin typeface="Rubik 2"/>
                <a:ea typeface="Rubik 2"/>
                <a:cs typeface="Rubik 2"/>
                <a:sym typeface="Rubik 2"/>
              </a:rPr>
              <a:t>.</a:t>
            </a:r>
          </a:p>
          <a:p>
            <a:pPr marL="755641" lvl="1" indent="-377820" algn="just">
              <a:lnSpc>
                <a:spcPts val="4899"/>
              </a:lnSpc>
              <a:buFont typeface="Arial"/>
              <a:buChar char="•"/>
            </a:pPr>
            <a:r>
              <a:rPr lang="en-US" sz="3499" dirty="0">
                <a:solidFill>
                  <a:srgbClr val="586BB0"/>
                </a:solidFill>
                <a:latin typeface="Rubik 2"/>
                <a:ea typeface="Rubik 2"/>
                <a:cs typeface="Rubik 2"/>
                <a:sym typeface="Rubik 2"/>
              </a:rPr>
              <a:t> </a:t>
            </a:r>
            <a:r>
              <a:rPr lang="en-US" sz="3499" dirty="0" err="1">
                <a:solidFill>
                  <a:srgbClr val="586BB0"/>
                </a:solidFill>
                <a:latin typeface="Rubik 2"/>
                <a:ea typeface="Rubik 2"/>
                <a:cs typeface="Rubik 2"/>
                <a:sym typeface="Rubik 2"/>
              </a:rPr>
              <a:t>Pavyzdžiai</a:t>
            </a:r>
            <a:r>
              <a:rPr lang="en-US" sz="3499" dirty="0">
                <a:solidFill>
                  <a:srgbClr val="586BB0"/>
                </a:solidFill>
                <a:latin typeface="Rubik 2"/>
                <a:ea typeface="Rubik 2"/>
                <a:cs typeface="Rubik 2"/>
                <a:sym typeface="Rubik 2"/>
              </a:rPr>
              <a:t>: </a:t>
            </a:r>
            <a:r>
              <a:rPr lang="en-US" sz="3499" i="1" dirty="0">
                <a:solidFill>
                  <a:srgbClr val="586BB0"/>
                </a:solidFill>
                <a:latin typeface="Rubik 2 Italics"/>
                <a:ea typeface="Rubik 2 Italics"/>
                <a:cs typeface="Rubik 2 Italics"/>
                <a:sym typeface="Rubik 2 Italics"/>
              </a:rPr>
              <a:t>„</a:t>
            </a:r>
            <a:r>
              <a:rPr lang="en-US" sz="3499" i="1" dirty="0" err="1">
                <a:solidFill>
                  <a:srgbClr val="586BB0"/>
                </a:solidFill>
                <a:latin typeface="Rubik 2 Italics"/>
                <a:ea typeface="Rubik 2 Italics"/>
                <a:cs typeface="Rubik 2 Italics"/>
                <a:sym typeface="Rubik 2 Italics"/>
              </a:rPr>
              <a:t>vonios</a:t>
            </a:r>
            <a:r>
              <a:rPr lang="en-US" sz="3499" i="1" dirty="0">
                <a:solidFill>
                  <a:srgbClr val="586BB0"/>
                </a:solidFill>
                <a:latin typeface="Rubik 2 Italics"/>
                <a:ea typeface="Rubik 2 Italics"/>
                <a:cs typeface="Rubik 2 Italics"/>
                <a:sym typeface="Rubik 2 Italics"/>
              </a:rPr>
              <a:t> </a:t>
            </a:r>
            <a:r>
              <a:rPr lang="en-US" sz="3499" i="1" dirty="0" err="1">
                <a:solidFill>
                  <a:srgbClr val="586BB0"/>
                </a:solidFill>
                <a:latin typeface="Rubik 2 Italics"/>
                <a:ea typeface="Rubik 2 Italics"/>
                <a:cs typeface="Rubik 2 Italics"/>
                <a:sym typeface="Rubik 2 Italics"/>
              </a:rPr>
              <a:t>druskos</a:t>
            </a:r>
            <a:r>
              <a:rPr lang="en-US" sz="3499" i="1" dirty="0">
                <a:solidFill>
                  <a:srgbClr val="586BB0"/>
                </a:solidFill>
                <a:latin typeface="Rubik 2 Italics"/>
                <a:ea typeface="Rubik 2 Italics"/>
                <a:cs typeface="Rubik 2 Italics"/>
                <a:sym typeface="Rubik 2 Italics"/>
              </a:rPr>
              <a:t>“, „spice“ „</a:t>
            </a:r>
            <a:r>
              <a:rPr lang="en-US" sz="3499" i="1" dirty="0" err="1">
                <a:solidFill>
                  <a:srgbClr val="586BB0"/>
                </a:solidFill>
                <a:latin typeface="Rubik 2 Italics"/>
                <a:ea typeface="Rubik 2 Italics"/>
                <a:cs typeface="Rubik 2 Italics"/>
                <a:sym typeface="Rubik 2 Italics"/>
              </a:rPr>
              <a:t>augalų</a:t>
            </a:r>
            <a:r>
              <a:rPr lang="en-US" sz="3499" i="1" dirty="0">
                <a:solidFill>
                  <a:srgbClr val="586BB0"/>
                </a:solidFill>
                <a:latin typeface="Rubik 2 Italics"/>
                <a:ea typeface="Rubik 2 Italics"/>
                <a:cs typeface="Rubik 2 Italics"/>
                <a:sym typeface="Rubik 2 Italics"/>
              </a:rPr>
              <a:t> </a:t>
            </a:r>
            <a:r>
              <a:rPr lang="en-US" sz="3499" i="1" dirty="0" err="1">
                <a:solidFill>
                  <a:srgbClr val="586BB0"/>
                </a:solidFill>
                <a:latin typeface="Rubik 2 Italics"/>
                <a:ea typeface="Rubik 2 Italics"/>
                <a:cs typeface="Rubik 2 Italics"/>
                <a:sym typeface="Rubik 2 Italics"/>
              </a:rPr>
              <a:t>trąšos</a:t>
            </a:r>
            <a:r>
              <a:rPr lang="en-US" sz="3499" i="1" dirty="0">
                <a:solidFill>
                  <a:srgbClr val="586BB0"/>
                </a:solidFill>
                <a:latin typeface="Rubik 2 Italics"/>
                <a:ea typeface="Rubik 2 Italics"/>
                <a:cs typeface="Rubik 2 Italics"/>
                <a:sym typeface="Rubik 2 Italics"/>
              </a:rPr>
              <a:t>“ </a:t>
            </a:r>
            <a:r>
              <a:rPr lang="en-US" sz="3499" dirty="0" err="1">
                <a:solidFill>
                  <a:srgbClr val="586BB0"/>
                </a:solidFill>
                <a:latin typeface="Rubik 2"/>
                <a:ea typeface="Rubik 2"/>
                <a:cs typeface="Rubik 2"/>
                <a:sym typeface="Rubik 2"/>
              </a:rPr>
              <a:t>ar</a:t>
            </a:r>
            <a:r>
              <a:rPr lang="en-US" sz="3499" i="1" dirty="0">
                <a:solidFill>
                  <a:srgbClr val="586BB0"/>
                </a:solidFill>
                <a:latin typeface="Rubik 2 Italics"/>
                <a:ea typeface="Rubik 2 Italics"/>
                <a:cs typeface="Rubik 2 Italics"/>
                <a:sym typeface="Rubik 2 Italics"/>
              </a:rPr>
              <a:t> „</a:t>
            </a:r>
            <a:r>
              <a:rPr lang="en-US" sz="3499" i="1" dirty="0" err="1">
                <a:solidFill>
                  <a:srgbClr val="586BB0"/>
                </a:solidFill>
                <a:latin typeface="Rubik 2 Italics"/>
                <a:ea typeface="Rubik 2 Italics"/>
                <a:cs typeface="Rubik 2 Italics"/>
                <a:sym typeface="Rubik 2 Italics"/>
              </a:rPr>
              <a:t>chymkė</a:t>
            </a:r>
            <a:r>
              <a:rPr lang="en-US" sz="3499" i="1" dirty="0">
                <a:solidFill>
                  <a:srgbClr val="586BB0"/>
                </a:solidFill>
                <a:latin typeface="Rubik 2 Italics"/>
                <a:ea typeface="Rubik 2 Italics"/>
                <a:cs typeface="Rubik 2 Italics"/>
                <a:sym typeface="Rubik 2 Italics"/>
              </a:rPr>
              <a:t>.</a:t>
            </a:r>
          </a:p>
          <a:p>
            <a:pPr algn="just">
              <a:lnSpc>
                <a:spcPts val="4899"/>
              </a:lnSpc>
            </a:pPr>
            <a:endParaRPr lang="en-US" sz="3499" i="1" dirty="0">
              <a:solidFill>
                <a:srgbClr val="586BB0"/>
              </a:solidFill>
              <a:latin typeface="Rubik 2 Italics"/>
              <a:ea typeface="Rubik 2 Italics"/>
              <a:cs typeface="Rubik 2 Italics"/>
              <a:sym typeface="Rubik 2 Italics"/>
            </a:endParaRPr>
          </a:p>
          <a:p>
            <a:pPr algn="just">
              <a:lnSpc>
                <a:spcPts val="4899"/>
              </a:lnSpc>
            </a:pPr>
            <a:endParaRPr lang="en-US" sz="3499" i="1" dirty="0">
              <a:solidFill>
                <a:srgbClr val="586BB0"/>
              </a:solidFill>
              <a:latin typeface="Rubik 2 Italics"/>
              <a:ea typeface="Rubik 2 Italics"/>
              <a:cs typeface="Rubik 2 Italics"/>
              <a:sym typeface="Rubik 2 Italics"/>
            </a:endParaRPr>
          </a:p>
          <a:p>
            <a:pPr algn="just">
              <a:lnSpc>
                <a:spcPts val="4899"/>
              </a:lnSpc>
            </a:pPr>
            <a:endParaRPr lang="en-US" sz="3499" i="1" dirty="0">
              <a:solidFill>
                <a:srgbClr val="586BB0"/>
              </a:solidFill>
              <a:latin typeface="Rubik 2 Italics"/>
              <a:ea typeface="Rubik 2 Italics"/>
              <a:cs typeface="Rubik 2 Italics"/>
              <a:sym typeface="Rubik 2 Italics"/>
            </a:endParaRPr>
          </a:p>
          <a:p>
            <a:pPr algn="just">
              <a:lnSpc>
                <a:spcPts val="4899"/>
              </a:lnSpc>
            </a:pPr>
            <a:endParaRPr lang="en-US" sz="3499" i="1" dirty="0">
              <a:solidFill>
                <a:srgbClr val="586BB0"/>
              </a:solidFill>
              <a:latin typeface="Rubik 2 Italics"/>
              <a:ea typeface="Rubik 2 Italics"/>
              <a:cs typeface="Rubik 2 Italics"/>
              <a:sym typeface="Rubik 2 Italics"/>
            </a:endParaRPr>
          </a:p>
          <a:p>
            <a:pPr algn="just">
              <a:lnSpc>
                <a:spcPts val="4899"/>
              </a:lnSpc>
            </a:pPr>
            <a:endParaRPr lang="en-US" sz="3499" i="1" dirty="0">
              <a:solidFill>
                <a:srgbClr val="586BB0"/>
              </a:solidFill>
              <a:latin typeface="Rubik 2 Italics"/>
              <a:ea typeface="Rubik 2 Italics"/>
              <a:cs typeface="Rubik 2 Italics"/>
              <a:sym typeface="Rubik 2 Italics"/>
            </a:endParaRPr>
          </a:p>
          <a:p>
            <a:pPr algn="just">
              <a:lnSpc>
                <a:spcPts val="4899"/>
              </a:lnSpc>
            </a:pPr>
            <a:endParaRPr lang="en-US" sz="3499" i="1" dirty="0">
              <a:solidFill>
                <a:srgbClr val="586BB0"/>
              </a:solidFill>
              <a:latin typeface="Rubik 2 Italics"/>
              <a:ea typeface="Rubik 2 Italics"/>
              <a:cs typeface="Rubik 2 Italics"/>
              <a:sym typeface="Rubik 2 Italics"/>
            </a:endParaRPr>
          </a:p>
        </p:txBody>
      </p:sp>
      <p:sp>
        <p:nvSpPr>
          <p:cNvPr id="4" name="TextBox 4"/>
          <p:cNvSpPr txBox="1"/>
          <p:nvPr/>
        </p:nvSpPr>
        <p:spPr>
          <a:xfrm>
            <a:off x="1028700" y="752475"/>
            <a:ext cx="16333923" cy="1344932"/>
          </a:xfrm>
          <a:prstGeom prst="rect">
            <a:avLst/>
          </a:prstGeom>
        </p:spPr>
        <p:txBody>
          <a:bodyPr lIns="0" tIns="0" rIns="0" bIns="0" rtlCol="0" anchor="t">
            <a:spAutoFit/>
          </a:bodyPr>
          <a:lstStyle/>
          <a:p>
            <a:pPr algn="l">
              <a:lnSpc>
                <a:spcPts val="9869"/>
              </a:lnSpc>
            </a:pPr>
            <a:r>
              <a:rPr lang="en-US" sz="7049">
                <a:solidFill>
                  <a:srgbClr val="D65C41"/>
                </a:solidFill>
                <a:latin typeface="Blodders 1"/>
                <a:ea typeface="Blodders 1"/>
                <a:cs typeface="Blodders 1"/>
                <a:sym typeface="Blodders 1"/>
              </a:rPr>
              <a:t>naujos psichoaktyviosios medžiagos (nps)</a:t>
            </a:r>
          </a:p>
        </p:txBody>
      </p:sp>
      <p:sp>
        <p:nvSpPr>
          <p:cNvPr id="5" name="Freeform 5"/>
          <p:cNvSpPr/>
          <p:nvPr/>
        </p:nvSpPr>
        <p:spPr>
          <a:xfrm>
            <a:off x="10829361" y="4876483"/>
            <a:ext cx="7079440" cy="4381817"/>
          </a:xfrm>
          <a:custGeom>
            <a:avLst/>
            <a:gdLst/>
            <a:ahLst/>
            <a:cxnLst/>
            <a:rect l="l" t="t" r="r" b="b"/>
            <a:pathLst>
              <a:path w="7079440" h="4381817">
                <a:moveTo>
                  <a:pt x="0" y="0"/>
                </a:moveTo>
                <a:lnTo>
                  <a:pt x="7079440" y="0"/>
                </a:lnTo>
                <a:lnTo>
                  <a:pt x="7079440" y="4381817"/>
                </a:lnTo>
                <a:lnTo>
                  <a:pt x="0" y="43818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a:videoFile r:link="rId1"/>
          </p:nvPr>
        </p:nvPicPr>
        <p:blipFill>
          <a:blip r:embed="rId3"/>
          <a:stretch>
            <a:fillRect/>
          </a:stretch>
        </p:blipFill>
        <p:spPr>
          <a:xfrm>
            <a:off x="3588909" y="2331807"/>
            <a:ext cx="10981372" cy="6172200"/>
          </a:xfrm>
          <a:prstGeom prst="rect">
            <a:avLst/>
          </a:prstGeom>
        </p:spPr>
      </p:pic>
      <p:sp>
        <p:nvSpPr>
          <p:cNvPr id="3" name="Freeform 3"/>
          <p:cNvSpPr/>
          <p:nvPr/>
        </p:nvSpPr>
        <p:spPr>
          <a:xfrm>
            <a:off x="14570282" y="6645148"/>
            <a:ext cx="3717718" cy="3717718"/>
          </a:xfrm>
          <a:custGeom>
            <a:avLst/>
            <a:gdLst/>
            <a:ahLst/>
            <a:cxnLst/>
            <a:rect l="l" t="t" r="r" b="b"/>
            <a:pathLst>
              <a:path w="3717718" h="3717718">
                <a:moveTo>
                  <a:pt x="0" y="0"/>
                </a:moveTo>
                <a:lnTo>
                  <a:pt x="3717718" y="0"/>
                </a:lnTo>
                <a:lnTo>
                  <a:pt x="3717718" y="3717718"/>
                </a:lnTo>
                <a:lnTo>
                  <a:pt x="0" y="3717718"/>
                </a:lnTo>
                <a:lnTo>
                  <a:pt x="0" y="0"/>
                </a:lnTo>
                <a:close/>
              </a:path>
            </a:pathLst>
          </a:custGeom>
          <a:blipFill>
            <a:blip r:embed="rId4"/>
            <a:stretch>
              <a:fillRect/>
            </a:stretch>
          </a:blipFill>
        </p:spPr>
        <p:txBody>
          <a:bodyPr/>
          <a:lstStyle/>
          <a:p>
            <a:endParaRPr lang="lt-LT"/>
          </a:p>
        </p:txBody>
      </p:sp>
      <p:sp>
        <p:nvSpPr>
          <p:cNvPr id="4" name="TextBox 4"/>
          <p:cNvSpPr txBox="1"/>
          <p:nvPr/>
        </p:nvSpPr>
        <p:spPr>
          <a:xfrm>
            <a:off x="3811361" y="866775"/>
            <a:ext cx="10040961" cy="798195"/>
          </a:xfrm>
          <a:prstGeom prst="rect">
            <a:avLst/>
          </a:prstGeom>
        </p:spPr>
        <p:txBody>
          <a:bodyPr lIns="0" tIns="0" rIns="0" bIns="0" rtlCol="0" anchor="t">
            <a:spAutoFit/>
          </a:bodyPr>
          <a:lstStyle/>
          <a:p>
            <a:pPr algn="ctr">
              <a:lnSpc>
                <a:spcPts val="5880"/>
              </a:lnSpc>
              <a:spcBef>
                <a:spcPct val="0"/>
              </a:spcBef>
            </a:pPr>
            <a:r>
              <a:rPr lang="en-US" sz="4200">
                <a:solidFill>
                  <a:srgbClr val="566FB5"/>
                </a:solidFill>
                <a:latin typeface="Blodders 1"/>
                <a:ea typeface="Blodders 1"/>
                <a:cs typeface="Blodders 1"/>
                <a:sym typeface="Blodders 1"/>
              </a:rPr>
              <a:t>Naujosios psichoaktyviosios medžiagos (NPS)</a:t>
            </a:r>
          </a:p>
        </p:txBody>
      </p:sp>
      <p:sp>
        <p:nvSpPr>
          <p:cNvPr id="5" name="TextBox 5"/>
          <p:cNvSpPr txBox="1"/>
          <p:nvPr/>
        </p:nvSpPr>
        <p:spPr>
          <a:xfrm>
            <a:off x="17259300" y="9239250"/>
            <a:ext cx="152400" cy="171450"/>
          </a:xfrm>
          <a:prstGeom prst="rect">
            <a:avLst/>
          </a:prstGeom>
        </p:spPr>
        <p:txBody>
          <a:bodyPr wrap="none" lIns="0" tIns="0" rIns="0" bIns="0" rtlCol="0" anchor="t">
            <a:spAutoFit/>
          </a:bodyPr>
          <a:lstStyle/>
          <a:p>
            <a:pPr algn="ctr">
              <a:lnSpc>
                <a:spcPts val="1679"/>
              </a:lnSpc>
              <a:spcBef>
                <a:spcPct val="0"/>
              </a:spcBef>
            </a:pPr>
            <a:r>
              <a:rPr lang="en-US" sz="1200">
                <a:solidFill>
                  <a:srgbClr val="566FB5"/>
                </a:solidFill>
                <a:latin typeface="Rubik 1"/>
                <a:ea typeface="Rubik 1"/>
                <a:cs typeface="Rubik 1"/>
                <a:sym typeface="Rubik 1"/>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264899" y="3537584"/>
            <a:ext cx="7023101" cy="2992757"/>
          </a:xfrm>
          <a:prstGeom prst="rect">
            <a:avLst/>
          </a:prstGeom>
        </p:spPr>
        <p:txBody>
          <a:bodyPr lIns="0" tIns="0" rIns="0" bIns="0" rtlCol="0" anchor="t">
            <a:spAutoFit/>
          </a:bodyPr>
          <a:lstStyle/>
          <a:p>
            <a:pPr algn="ctr">
              <a:lnSpc>
                <a:spcPts val="7769"/>
              </a:lnSpc>
            </a:pPr>
            <a:r>
              <a:rPr lang="en-US" sz="5549">
                <a:solidFill>
                  <a:srgbClr val="D65C41"/>
                </a:solidFill>
                <a:latin typeface="Blodders 1"/>
                <a:ea typeface="Blodders 1"/>
                <a:cs typeface="Blodders 1"/>
                <a:sym typeface="Blodders 1"/>
              </a:rPr>
              <a:t>Kas skatina išbandyti psichoaktyviąsias medžiagas?</a:t>
            </a:r>
          </a:p>
        </p:txBody>
      </p:sp>
      <p:sp>
        <p:nvSpPr>
          <p:cNvPr id="3" name="TextBox 3"/>
          <p:cNvSpPr txBox="1"/>
          <p:nvPr/>
        </p:nvSpPr>
        <p:spPr>
          <a:xfrm>
            <a:off x="17259300" y="9239250"/>
            <a:ext cx="152400" cy="171450"/>
          </a:xfrm>
          <a:prstGeom prst="rect">
            <a:avLst/>
          </a:prstGeom>
        </p:spPr>
        <p:txBody>
          <a:bodyPr wrap="none" lIns="0" tIns="0" rIns="0" bIns="0" rtlCol="0" anchor="t">
            <a:spAutoFit/>
          </a:bodyPr>
          <a:lstStyle/>
          <a:p>
            <a:pPr algn="ctr">
              <a:lnSpc>
                <a:spcPts val="1679"/>
              </a:lnSpc>
              <a:spcBef>
                <a:spcPct val="0"/>
              </a:spcBef>
            </a:pPr>
            <a:r>
              <a:rPr lang="en-US" sz="1200">
                <a:solidFill>
                  <a:srgbClr val="000000"/>
                </a:solidFill>
                <a:latin typeface="Rubik 1"/>
                <a:ea typeface="Rubik 1"/>
                <a:cs typeface="Rubik 1"/>
                <a:sym typeface="Rubik 1"/>
              </a:rPr>
              <a:t>13</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5" name="Freeform 5"/>
          <p:cNvSpPr/>
          <p:nvPr/>
        </p:nvSpPr>
        <p:spPr>
          <a:xfrm>
            <a:off x="-77115" y="541520"/>
            <a:ext cx="11422012" cy="9745480"/>
          </a:xfrm>
          <a:custGeom>
            <a:avLst/>
            <a:gdLst/>
            <a:ahLst/>
            <a:cxnLst/>
            <a:rect l="l" t="t" r="r" b="b"/>
            <a:pathLst>
              <a:path w="11422012" h="9745480">
                <a:moveTo>
                  <a:pt x="0" y="0"/>
                </a:moveTo>
                <a:lnTo>
                  <a:pt x="11422012" y="0"/>
                </a:lnTo>
                <a:lnTo>
                  <a:pt x="11422012" y="9745480"/>
                </a:lnTo>
                <a:lnTo>
                  <a:pt x="0" y="97454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3662" y="3964212"/>
            <a:ext cx="3880677" cy="2040257"/>
          </a:xfrm>
          <a:prstGeom prst="rect">
            <a:avLst/>
          </a:prstGeom>
        </p:spPr>
        <p:txBody>
          <a:bodyPr lIns="0" tIns="0" rIns="0" bIns="0" rtlCol="0" anchor="t">
            <a:spAutoFit/>
          </a:bodyPr>
          <a:lstStyle/>
          <a:p>
            <a:pPr algn="ctr">
              <a:lnSpc>
                <a:spcPts val="7769"/>
              </a:lnSpc>
            </a:pPr>
            <a:r>
              <a:rPr lang="en-US" sz="5549">
                <a:solidFill>
                  <a:srgbClr val="586BB0"/>
                </a:solidFill>
                <a:latin typeface="Blodders 1"/>
                <a:ea typeface="Blodders 1"/>
                <a:cs typeface="Blodders 1"/>
                <a:sym typeface="Blodders 1"/>
              </a:rPr>
              <a:t>vidiniai veiksniai</a:t>
            </a:r>
          </a:p>
        </p:txBody>
      </p:sp>
      <p:grpSp>
        <p:nvGrpSpPr>
          <p:cNvPr id="3" name="Group 3"/>
          <p:cNvGrpSpPr/>
          <p:nvPr/>
        </p:nvGrpSpPr>
        <p:grpSpPr>
          <a:xfrm>
            <a:off x="2484904" y="880505"/>
            <a:ext cx="4150112" cy="8525991"/>
            <a:chOff x="0" y="0"/>
            <a:chExt cx="5533483" cy="11367988"/>
          </a:xfrm>
        </p:grpSpPr>
        <p:sp>
          <p:nvSpPr>
            <p:cNvPr id="4" name="Freeform 4"/>
            <p:cNvSpPr/>
            <p:nvPr/>
          </p:nvSpPr>
          <p:spPr>
            <a:xfrm>
              <a:off x="0" y="0"/>
              <a:ext cx="5533483" cy="5574021"/>
            </a:xfrm>
            <a:custGeom>
              <a:avLst/>
              <a:gdLst/>
              <a:ahLst/>
              <a:cxnLst/>
              <a:rect l="l" t="t" r="r" b="b"/>
              <a:pathLst>
                <a:path w="5533483" h="5574021">
                  <a:moveTo>
                    <a:pt x="0" y="0"/>
                  </a:moveTo>
                  <a:lnTo>
                    <a:pt x="5533483" y="0"/>
                  </a:lnTo>
                  <a:lnTo>
                    <a:pt x="5533483" y="5574021"/>
                  </a:lnTo>
                  <a:lnTo>
                    <a:pt x="0" y="55740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5" name="TextBox 5"/>
            <p:cNvSpPr txBox="1"/>
            <p:nvPr/>
          </p:nvSpPr>
          <p:spPr>
            <a:xfrm>
              <a:off x="553111" y="1610534"/>
              <a:ext cx="4427261" cy="676275"/>
            </a:xfrm>
            <a:prstGeom prst="rect">
              <a:avLst/>
            </a:prstGeom>
          </p:spPr>
          <p:txBody>
            <a:bodyPr lIns="0" tIns="0" rIns="0" bIns="0" rtlCol="0" anchor="t">
              <a:spAutoFit/>
            </a:bodyPr>
            <a:lstStyle/>
            <a:p>
              <a:pPr algn="ctr">
                <a:lnSpc>
                  <a:spcPts val="4200"/>
                </a:lnSpc>
              </a:pPr>
              <a:endParaRPr/>
            </a:p>
          </p:txBody>
        </p:sp>
        <p:sp>
          <p:nvSpPr>
            <p:cNvPr id="6" name="Freeform 6"/>
            <p:cNvSpPr/>
            <p:nvPr/>
          </p:nvSpPr>
          <p:spPr>
            <a:xfrm>
              <a:off x="0" y="5793967"/>
              <a:ext cx="5533483" cy="5574021"/>
            </a:xfrm>
            <a:custGeom>
              <a:avLst/>
              <a:gdLst/>
              <a:ahLst/>
              <a:cxnLst/>
              <a:rect l="l" t="t" r="r" b="b"/>
              <a:pathLst>
                <a:path w="5533483" h="5574021">
                  <a:moveTo>
                    <a:pt x="0" y="0"/>
                  </a:moveTo>
                  <a:lnTo>
                    <a:pt x="5533483" y="0"/>
                  </a:lnTo>
                  <a:lnTo>
                    <a:pt x="5533483" y="5574021"/>
                  </a:lnTo>
                  <a:lnTo>
                    <a:pt x="0" y="55740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7" name="TextBox 7"/>
            <p:cNvSpPr txBox="1"/>
            <p:nvPr/>
          </p:nvSpPr>
          <p:spPr>
            <a:xfrm>
              <a:off x="416235" y="7498302"/>
              <a:ext cx="4701013" cy="676275"/>
            </a:xfrm>
            <a:prstGeom prst="rect">
              <a:avLst/>
            </a:prstGeom>
          </p:spPr>
          <p:txBody>
            <a:bodyPr lIns="0" tIns="0" rIns="0" bIns="0" rtlCol="0" anchor="t">
              <a:spAutoFit/>
            </a:bodyPr>
            <a:lstStyle/>
            <a:p>
              <a:pPr algn="ctr">
                <a:lnSpc>
                  <a:spcPts val="4200"/>
                </a:lnSpc>
              </a:pPr>
              <a:endParaRPr/>
            </a:p>
          </p:txBody>
        </p:sp>
      </p:grpSp>
      <p:grpSp>
        <p:nvGrpSpPr>
          <p:cNvPr id="8" name="Group 8"/>
          <p:cNvGrpSpPr/>
          <p:nvPr/>
        </p:nvGrpSpPr>
        <p:grpSpPr>
          <a:xfrm>
            <a:off x="11715704" y="1005442"/>
            <a:ext cx="3997670" cy="8276115"/>
            <a:chOff x="0" y="0"/>
            <a:chExt cx="5330226" cy="11034820"/>
          </a:xfrm>
        </p:grpSpPr>
        <p:sp>
          <p:nvSpPr>
            <p:cNvPr id="9" name="Freeform 9"/>
            <p:cNvSpPr/>
            <p:nvPr/>
          </p:nvSpPr>
          <p:spPr>
            <a:xfrm>
              <a:off x="0" y="0"/>
              <a:ext cx="5330226" cy="5369275"/>
            </a:xfrm>
            <a:custGeom>
              <a:avLst/>
              <a:gdLst/>
              <a:ahLst/>
              <a:cxnLst/>
              <a:rect l="l" t="t" r="r" b="b"/>
              <a:pathLst>
                <a:path w="5330226" h="5369275">
                  <a:moveTo>
                    <a:pt x="0" y="0"/>
                  </a:moveTo>
                  <a:lnTo>
                    <a:pt x="5330226" y="0"/>
                  </a:lnTo>
                  <a:lnTo>
                    <a:pt x="5330226" y="5369275"/>
                  </a:lnTo>
                  <a:lnTo>
                    <a:pt x="0" y="53692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0" name="TextBox 10"/>
            <p:cNvSpPr txBox="1"/>
            <p:nvPr/>
          </p:nvSpPr>
          <p:spPr>
            <a:xfrm>
              <a:off x="400946" y="1648808"/>
              <a:ext cx="4528335" cy="644358"/>
            </a:xfrm>
            <a:prstGeom prst="rect">
              <a:avLst/>
            </a:prstGeom>
          </p:spPr>
          <p:txBody>
            <a:bodyPr lIns="0" tIns="0" rIns="0" bIns="0" rtlCol="0" anchor="t">
              <a:spAutoFit/>
            </a:bodyPr>
            <a:lstStyle/>
            <a:p>
              <a:pPr algn="ctr">
                <a:lnSpc>
                  <a:spcPts val="4045"/>
                </a:lnSpc>
              </a:pPr>
              <a:endParaRPr/>
            </a:p>
          </p:txBody>
        </p:sp>
        <p:sp>
          <p:nvSpPr>
            <p:cNvPr id="11" name="Freeform 11"/>
            <p:cNvSpPr/>
            <p:nvPr/>
          </p:nvSpPr>
          <p:spPr>
            <a:xfrm>
              <a:off x="0" y="5665545"/>
              <a:ext cx="5330226" cy="5369275"/>
            </a:xfrm>
            <a:custGeom>
              <a:avLst/>
              <a:gdLst/>
              <a:ahLst/>
              <a:cxnLst/>
              <a:rect l="l" t="t" r="r" b="b"/>
              <a:pathLst>
                <a:path w="5330226" h="5369275">
                  <a:moveTo>
                    <a:pt x="0" y="0"/>
                  </a:moveTo>
                  <a:lnTo>
                    <a:pt x="5330226" y="0"/>
                  </a:lnTo>
                  <a:lnTo>
                    <a:pt x="5330226" y="5369275"/>
                  </a:lnTo>
                  <a:lnTo>
                    <a:pt x="0" y="53692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2" name="TextBox 12"/>
            <p:cNvSpPr txBox="1"/>
            <p:nvPr/>
          </p:nvSpPr>
          <p:spPr>
            <a:xfrm>
              <a:off x="400946" y="7314352"/>
              <a:ext cx="4528335" cy="644358"/>
            </a:xfrm>
            <a:prstGeom prst="rect">
              <a:avLst/>
            </a:prstGeom>
          </p:spPr>
          <p:txBody>
            <a:bodyPr lIns="0" tIns="0" rIns="0" bIns="0" rtlCol="0" anchor="t">
              <a:spAutoFit/>
            </a:bodyPr>
            <a:lstStyle/>
            <a:p>
              <a:pPr algn="ctr">
                <a:lnSpc>
                  <a:spcPts val="4045"/>
                </a:lnSpc>
              </a:pPr>
              <a:endParaRPr/>
            </a:p>
          </p:txBody>
        </p:sp>
      </p:grpSp>
      <p:grpSp>
        <p:nvGrpSpPr>
          <p:cNvPr id="13" name="Group 13"/>
          <p:cNvGrpSpPr/>
          <p:nvPr/>
        </p:nvGrpSpPr>
        <p:grpSpPr>
          <a:xfrm>
            <a:off x="6723029" y="1596050"/>
            <a:ext cx="4841942" cy="2911090"/>
            <a:chOff x="0" y="0"/>
            <a:chExt cx="6455923" cy="3881454"/>
          </a:xfrm>
        </p:grpSpPr>
        <p:sp>
          <p:nvSpPr>
            <p:cNvPr id="14" name="Freeform 14"/>
            <p:cNvSpPr/>
            <p:nvPr/>
          </p:nvSpPr>
          <p:spPr>
            <a:xfrm rot="1295944">
              <a:off x="3465601" y="346528"/>
              <a:ext cx="2490936" cy="3188398"/>
            </a:xfrm>
            <a:custGeom>
              <a:avLst/>
              <a:gdLst/>
              <a:ahLst/>
              <a:cxnLst/>
              <a:rect l="l" t="t" r="r" b="b"/>
              <a:pathLst>
                <a:path w="2490936" h="3188398">
                  <a:moveTo>
                    <a:pt x="0" y="0"/>
                  </a:moveTo>
                  <a:lnTo>
                    <a:pt x="2490936" y="0"/>
                  </a:lnTo>
                  <a:lnTo>
                    <a:pt x="2490936" y="3188398"/>
                  </a:lnTo>
                  <a:lnTo>
                    <a:pt x="0" y="31883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15" name="Freeform 15"/>
            <p:cNvSpPr/>
            <p:nvPr/>
          </p:nvSpPr>
          <p:spPr>
            <a:xfrm rot="-863950" flipH="1">
              <a:off x="357315" y="259639"/>
              <a:ext cx="2490936" cy="3188398"/>
            </a:xfrm>
            <a:custGeom>
              <a:avLst/>
              <a:gdLst/>
              <a:ahLst/>
              <a:cxnLst/>
              <a:rect l="l" t="t" r="r" b="b"/>
              <a:pathLst>
                <a:path w="2490936" h="3188398">
                  <a:moveTo>
                    <a:pt x="2490936" y="0"/>
                  </a:moveTo>
                  <a:lnTo>
                    <a:pt x="0" y="0"/>
                  </a:lnTo>
                  <a:lnTo>
                    <a:pt x="0" y="3188398"/>
                  </a:lnTo>
                  <a:lnTo>
                    <a:pt x="2490936" y="3188398"/>
                  </a:lnTo>
                  <a:lnTo>
                    <a:pt x="2490936"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grpSp>
      <p:grpSp>
        <p:nvGrpSpPr>
          <p:cNvPr id="16" name="Group 16"/>
          <p:cNvGrpSpPr/>
          <p:nvPr/>
        </p:nvGrpSpPr>
        <p:grpSpPr>
          <a:xfrm>
            <a:off x="6572296" y="5505318"/>
            <a:ext cx="5143408" cy="2965883"/>
            <a:chOff x="0" y="0"/>
            <a:chExt cx="6857877" cy="3954510"/>
          </a:xfrm>
        </p:grpSpPr>
        <p:sp>
          <p:nvSpPr>
            <p:cNvPr id="17" name="Freeform 17"/>
            <p:cNvSpPr/>
            <p:nvPr/>
          </p:nvSpPr>
          <p:spPr>
            <a:xfrm rot="-1547209" flipV="1">
              <a:off x="3797451" y="383056"/>
              <a:ext cx="2490936" cy="3188398"/>
            </a:xfrm>
            <a:custGeom>
              <a:avLst/>
              <a:gdLst/>
              <a:ahLst/>
              <a:cxnLst/>
              <a:rect l="l" t="t" r="r" b="b"/>
              <a:pathLst>
                <a:path w="2490936" h="3188398">
                  <a:moveTo>
                    <a:pt x="0" y="3188398"/>
                  </a:moveTo>
                  <a:lnTo>
                    <a:pt x="2490936" y="3188398"/>
                  </a:lnTo>
                  <a:lnTo>
                    <a:pt x="2490936" y="0"/>
                  </a:lnTo>
                  <a:lnTo>
                    <a:pt x="0" y="0"/>
                  </a:lnTo>
                  <a:lnTo>
                    <a:pt x="0" y="3188398"/>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18" name="Freeform 18"/>
            <p:cNvSpPr/>
            <p:nvPr/>
          </p:nvSpPr>
          <p:spPr>
            <a:xfrm rot="1404686" flipH="1" flipV="1">
              <a:off x="530892" y="402491"/>
              <a:ext cx="2490936" cy="3188398"/>
            </a:xfrm>
            <a:custGeom>
              <a:avLst/>
              <a:gdLst/>
              <a:ahLst/>
              <a:cxnLst/>
              <a:rect l="l" t="t" r="r" b="b"/>
              <a:pathLst>
                <a:path w="2490936" h="3188398">
                  <a:moveTo>
                    <a:pt x="2490936" y="3188398"/>
                  </a:moveTo>
                  <a:lnTo>
                    <a:pt x="0" y="3188398"/>
                  </a:lnTo>
                  <a:lnTo>
                    <a:pt x="0" y="0"/>
                  </a:lnTo>
                  <a:lnTo>
                    <a:pt x="2490936" y="0"/>
                  </a:lnTo>
                  <a:lnTo>
                    <a:pt x="2490936" y="3188398"/>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grpSp>
      <p:sp>
        <p:nvSpPr>
          <p:cNvPr id="19" name="Freeform 19"/>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6"/>
            <a:stretch>
              <a:fillRect/>
            </a:stretch>
          </a:blipFill>
        </p:spPr>
        <p:txBody>
          <a:bodyPr/>
          <a:lstStyle/>
          <a:p>
            <a:endParaRPr lang="lt-LT"/>
          </a:p>
        </p:txBody>
      </p:sp>
      <p:sp>
        <p:nvSpPr>
          <p:cNvPr id="20" name="Freeform 20"/>
          <p:cNvSpPr/>
          <p:nvPr/>
        </p:nvSpPr>
        <p:spPr>
          <a:xfrm>
            <a:off x="3597282" y="5373691"/>
            <a:ext cx="2346365" cy="2178605"/>
          </a:xfrm>
          <a:custGeom>
            <a:avLst/>
            <a:gdLst/>
            <a:ahLst/>
            <a:cxnLst/>
            <a:rect l="l" t="t" r="r" b="b"/>
            <a:pathLst>
              <a:path w="2346365" h="2178605">
                <a:moveTo>
                  <a:pt x="0" y="0"/>
                </a:moveTo>
                <a:lnTo>
                  <a:pt x="2346364" y="0"/>
                </a:lnTo>
                <a:lnTo>
                  <a:pt x="2346364" y="2178605"/>
                </a:lnTo>
                <a:lnTo>
                  <a:pt x="0" y="2178605"/>
                </a:lnTo>
                <a:lnTo>
                  <a:pt x="0" y="0"/>
                </a:lnTo>
                <a:close/>
              </a:path>
            </a:pathLst>
          </a:custGeom>
          <a:blipFill>
            <a:blip r:embed="rId7"/>
            <a:stretch>
              <a:fillRect t="-7635"/>
            </a:stretch>
          </a:blipFill>
        </p:spPr>
        <p:txBody>
          <a:bodyPr/>
          <a:lstStyle/>
          <a:p>
            <a:endParaRPr lang="lt-LT"/>
          </a:p>
        </p:txBody>
      </p:sp>
      <p:sp>
        <p:nvSpPr>
          <p:cNvPr id="21" name="Freeform 21"/>
          <p:cNvSpPr/>
          <p:nvPr/>
        </p:nvSpPr>
        <p:spPr>
          <a:xfrm>
            <a:off x="3408905" y="880505"/>
            <a:ext cx="2302111" cy="2302111"/>
          </a:xfrm>
          <a:custGeom>
            <a:avLst/>
            <a:gdLst/>
            <a:ahLst/>
            <a:cxnLst/>
            <a:rect l="l" t="t" r="r" b="b"/>
            <a:pathLst>
              <a:path w="2302111" h="2302111">
                <a:moveTo>
                  <a:pt x="0" y="0"/>
                </a:moveTo>
                <a:lnTo>
                  <a:pt x="2302111" y="0"/>
                </a:lnTo>
                <a:lnTo>
                  <a:pt x="2302111" y="2302110"/>
                </a:lnTo>
                <a:lnTo>
                  <a:pt x="0" y="2302110"/>
                </a:lnTo>
                <a:lnTo>
                  <a:pt x="0" y="0"/>
                </a:lnTo>
                <a:close/>
              </a:path>
            </a:pathLst>
          </a:custGeom>
          <a:blipFill>
            <a:blip r:embed="rId8"/>
            <a:stretch>
              <a:fillRect/>
            </a:stretch>
          </a:blipFill>
        </p:spPr>
        <p:txBody>
          <a:bodyPr/>
          <a:lstStyle/>
          <a:p>
            <a:endParaRPr lang="lt-LT"/>
          </a:p>
        </p:txBody>
      </p:sp>
      <p:sp>
        <p:nvSpPr>
          <p:cNvPr id="22" name="Freeform 22"/>
          <p:cNvSpPr/>
          <p:nvPr/>
        </p:nvSpPr>
        <p:spPr>
          <a:xfrm>
            <a:off x="12411914" y="1182311"/>
            <a:ext cx="2605248" cy="1869283"/>
          </a:xfrm>
          <a:custGeom>
            <a:avLst/>
            <a:gdLst/>
            <a:ahLst/>
            <a:cxnLst/>
            <a:rect l="l" t="t" r="r" b="b"/>
            <a:pathLst>
              <a:path w="2605248" h="1869283">
                <a:moveTo>
                  <a:pt x="0" y="0"/>
                </a:moveTo>
                <a:lnTo>
                  <a:pt x="2605249" y="0"/>
                </a:lnTo>
                <a:lnTo>
                  <a:pt x="2605249" y="1869284"/>
                </a:lnTo>
                <a:lnTo>
                  <a:pt x="0" y="1869284"/>
                </a:lnTo>
                <a:lnTo>
                  <a:pt x="0" y="0"/>
                </a:lnTo>
                <a:close/>
              </a:path>
            </a:pathLst>
          </a:custGeom>
          <a:blipFill>
            <a:blip r:embed="rId9"/>
            <a:stretch>
              <a:fillRect t="-29630" b="-9657"/>
            </a:stretch>
          </a:blipFill>
        </p:spPr>
        <p:txBody>
          <a:bodyPr/>
          <a:lstStyle/>
          <a:p>
            <a:endParaRPr lang="lt-LT"/>
          </a:p>
        </p:txBody>
      </p:sp>
      <p:sp>
        <p:nvSpPr>
          <p:cNvPr id="23" name="Freeform 23"/>
          <p:cNvSpPr/>
          <p:nvPr/>
        </p:nvSpPr>
        <p:spPr>
          <a:xfrm>
            <a:off x="11266652" y="4969235"/>
            <a:ext cx="4895773" cy="2140186"/>
          </a:xfrm>
          <a:custGeom>
            <a:avLst/>
            <a:gdLst/>
            <a:ahLst/>
            <a:cxnLst/>
            <a:rect l="l" t="t" r="r" b="b"/>
            <a:pathLst>
              <a:path w="4895773" h="2140186">
                <a:moveTo>
                  <a:pt x="0" y="0"/>
                </a:moveTo>
                <a:lnTo>
                  <a:pt x="4895773" y="0"/>
                </a:lnTo>
                <a:lnTo>
                  <a:pt x="4895773" y="2140186"/>
                </a:lnTo>
                <a:lnTo>
                  <a:pt x="0" y="2140186"/>
                </a:lnTo>
                <a:lnTo>
                  <a:pt x="0" y="0"/>
                </a:lnTo>
                <a:close/>
              </a:path>
            </a:pathLst>
          </a:custGeom>
          <a:blipFill>
            <a:blip r:embed="rId10"/>
            <a:stretch>
              <a:fillRect b="-128754"/>
            </a:stretch>
          </a:blipFill>
        </p:spPr>
        <p:txBody>
          <a:bodyPr/>
          <a:lstStyle/>
          <a:p>
            <a:endParaRPr lang="lt-LT"/>
          </a:p>
        </p:txBody>
      </p:sp>
      <p:sp>
        <p:nvSpPr>
          <p:cNvPr id="24" name="TextBox 24"/>
          <p:cNvSpPr txBox="1"/>
          <p:nvPr/>
        </p:nvSpPr>
        <p:spPr>
          <a:xfrm>
            <a:off x="2721886" y="2897692"/>
            <a:ext cx="3676150" cy="1362710"/>
          </a:xfrm>
          <a:prstGeom prst="rect">
            <a:avLst/>
          </a:prstGeom>
        </p:spPr>
        <p:txBody>
          <a:bodyPr lIns="0" tIns="0" rIns="0" bIns="0" rtlCol="0" anchor="t">
            <a:spAutoFit/>
          </a:bodyPr>
          <a:lstStyle/>
          <a:p>
            <a:pPr algn="ctr">
              <a:lnSpc>
                <a:spcPts val="3639"/>
              </a:lnSpc>
              <a:spcBef>
                <a:spcPct val="0"/>
              </a:spcBef>
            </a:pPr>
            <a:r>
              <a:rPr lang="en-US" sz="2599" b="1">
                <a:solidFill>
                  <a:srgbClr val="586BB0"/>
                </a:solidFill>
                <a:latin typeface="Rubik 2 Bold"/>
                <a:ea typeface="Rubik 2 Bold"/>
                <a:cs typeface="Rubik 2 Bold"/>
                <a:sym typeface="Rubik 2 Bold"/>
              </a:rPr>
              <a:t>Smalsumas</a:t>
            </a:r>
            <a:r>
              <a:rPr lang="en-US" sz="2599">
                <a:solidFill>
                  <a:srgbClr val="586BB0"/>
                </a:solidFill>
                <a:latin typeface="Rubik 2"/>
                <a:ea typeface="Rubik 2"/>
                <a:cs typeface="Rubik 2"/>
                <a:sym typeface="Rubik 2"/>
              </a:rPr>
              <a:t> </a:t>
            </a:r>
          </a:p>
          <a:p>
            <a:pPr algn="ctr">
              <a:lnSpc>
                <a:spcPts val="3639"/>
              </a:lnSpc>
              <a:spcBef>
                <a:spcPct val="0"/>
              </a:spcBef>
            </a:pPr>
            <a:r>
              <a:rPr lang="en-US" sz="2599">
                <a:solidFill>
                  <a:srgbClr val="586BB0"/>
                </a:solidFill>
                <a:latin typeface="Rubik 2"/>
                <a:ea typeface="Rubik 2"/>
                <a:cs typeface="Rubik 2"/>
                <a:sym typeface="Rubik 2"/>
              </a:rPr>
              <a:t> noras išbandyti kažką naujo</a:t>
            </a:r>
          </a:p>
        </p:txBody>
      </p:sp>
      <p:sp>
        <p:nvSpPr>
          <p:cNvPr id="25" name="TextBox 25"/>
          <p:cNvSpPr txBox="1"/>
          <p:nvPr/>
        </p:nvSpPr>
        <p:spPr>
          <a:xfrm>
            <a:off x="11888821" y="2897692"/>
            <a:ext cx="3706995" cy="1362710"/>
          </a:xfrm>
          <a:prstGeom prst="rect">
            <a:avLst/>
          </a:prstGeom>
        </p:spPr>
        <p:txBody>
          <a:bodyPr lIns="0" tIns="0" rIns="0" bIns="0" rtlCol="0" anchor="t">
            <a:spAutoFit/>
          </a:bodyPr>
          <a:lstStyle/>
          <a:p>
            <a:pPr algn="ctr">
              <a:lnSpc>
                <a:spcPts val="3639"/>
              </a:lnSpc>
              <a:spcBef>
                <a:spcPct val="0"/>
              </a:spcBef>
            </a:pPr>
            <a:r>
              <a:rPr lang="en-US" sz="2599" b="1">
                <a:solidFill>
                  <a:srgbClr val="586BB0"/>
                </a:solidFill>
                <a:latin typeface="Rubik 2 Bold"/>
                <a:ea typeface="Rubik 2 Bold"/>
                <a:cs typeface="Rubik 2 Bold"/>
                <a:sym typeface="Rubik 2 Bold"/>
              </a:rPr>
              <a:t>Žema savivertė </a:t>
            </a:r>
          </a:p>
          <a:p>
            <a:pPr algn="ctr">
              <a:lnSpc>
                <a:spcPts val="3639"/>
              </a:lnSpc>
              <a:spcBef>
                <a:spcPct val="0"/>
              </a:spcBef>
            </a:pPr>
            <a:r>
              <a:rPr lang="en-US" sz="2599">
                <a:solidFill>
                  <a:srgbClr val="586BB0"/>
                </a:solidFill>
                <a:latin typeface="Rubik 2"/>
                <a:ea typeface="Rubik 2"/>
                <a:cs typeface="Rubik 2"/>
                <a:sym typeface="Rubik 2"/>
              </a:rPr>
              <a:t> noras pasijusti </a:t>
            </a:r>
          </a:p>
          <a:p>
            <a:pPr algn="ctr">
              <a:lnSpc>
                <a:spcPts val="3639"/>
              </a:lnSpc>
              <a:spcBef>
                <a:spcPct val="0"/>
              </a:spcBef>
            </a:pPr>
            <a:r>
              <a:rPr lang="en-US" sz="2599">
                <a:solidFill>
                  <a:srgbClr val="586BB0"/>
                </a:solidFill>
                <a:latin typeface="Rubik 2"/>
                <a:ea typeface="Rubik 2"/>
                <a:cs typeface="Rubik 2"/>
                <a:sym typeface="Rubik 2"/>
              </a:rPr>
              <a:t>svarbiu ar „kietu“</a:t>
            </a:r>
          </a:p>
        </p:txBody>
      </p:sp>
      <p:sp>
        <p:nvSpPr>
          <p:cNvPr id="26" name="TextBox 26"/>
          <p:cNvSpPr txBox="1"/>
          <p:nvPr/>
        </p:nvSpPr>
        <p:spPr>
          <a:xfrm>
            <a:off x="2721886" y="7170734"/>
            <a:ext cx="3676150" cy="1362710"/>
          </a:xfrm>
          <a:prstGeom prst="rect">
            <a:avLst/>
          </a:prstGeom>
        </p:spPr>
        <p:txBody>
          <a:bodyPr lIns="0" tIns="0" rIns="0" bIns="0" rtlCol="0" anchor="t">
            <a:spAutoFit/>
          </a:bodyPr>
          <a:lstStyle/>
          <a:p>
            <a:pPr algn="ctr">
              <a:lnSpc>
                <a:spcPts val="3639"/>
              </a:lnSpc>
              <a:spcBef>
                <a:spcPct val="0"/>
              </a:spcBef>
            </a:pPr>
            <a:r>
              <a:rPr lang="en-US" sz="2599" b="1">
                <a:solidFill>
                  <a:srgbClr val="586BB0"/>
                </a:solidFill>
                <a:latin typeface="Rubik 2 Bold"/>
                <a:ea typeface="Rubik 2 Bold"/>
                <a:cs typeface="Rubik 2 Bold"/>
                <a:sym typeface="Rubik 2 Bold"/>
              </a:rPr>
              <a:t>Emociniai sunkumai </a:t>
            </a:r>
          </a:p>
          <a:p>
            <a:pPr algn="ctr">
              <a:lnSpc>
                <a:spcPts val="3639"/>
              </a:lnSpc>
              <a:spcBef>
                <a:spcPct val="0"/>
              </a:spcBef>
            </a:pPr>
            <a:r>
              <a:rPr lang="en-US" sz="2599">
                <a:solidFill>
                  <a:srgbClr val="586BB0"/>
                </a:solidFill>
                <a:latin typeface="Rubik 2"/>
                <a:ea typeface="Rubik 2"/>
                <a:cs typeface="Rubik 2"/>
                <a:sym typeface="Rubik 2"/>
              </a:rPr>
              <a:t> stresas, liūdesys, nuobodulys</a:t>
            </a:r>
          </a:p>
        </p:txBody>
      </p:sp>
      <p:sp>
        <p:nvSpPr>
          <p:cNvPr id="27" name="TextBox 27"/>
          <p:cNvSpPr txBox="1"/>
          <p:nvPr/>
        </p:nvSpPr>
        <p:spPr>
          <a:xfrm>
            <a:off x="11761973" y="7052271"/>
            <a:ext cx="4226652" cy="2277110"/>
          </a:xfrm>
          <a:prstGeom prst="rect">
            <a:avLst/>
          </a:prstGeom>
        </p:spPr>
        <p:txBody>
          <a:bodyPr lIns="0" tIns="0" rIns="0" bIns="0" rtlCol="0" anchor="t">
            <a:spAutoFit/>
          </a:bodyPr>
          <a:lstStyle/>
          <a:p>
            <a:pPr algn="ctr">
              <a:lnSpc>
                <a:spcPts val="3639"/>
              </a:lnSpc>
            </a:pPr>
            <a:r>
              <a:rPr lang="en-US" sz="2599" b="1">
                <a:solidFill>
                  <a:srgbClr val="586BB0"/>
                </a:solidFill>
                <a:latin typeface="Rubik 2 Bold"/>
                <a:ea typeface="Rubik 2 Bold"/>
                <a:cs typeface="Rubik 2 Bold"/>
                <a:sym typeface="Rubik 2 Bold"/>
              </a:rPr>
              <a:t>Valios neturėjimas</a:t>
            </a:r>
          </a:p>
          <a:p>
            <a:pPr algn="ctr">
              <a:lnSpc>
                <a:spcPts val="3639"/>
              </a:lnSpc>
            </a:pPr>
            <a:r>
              <a:rPr lang="en-US" sz="2599">
                <a:solidFill>
                  <a:srgbClr val="586BB0"/>
                </a:solidFill>
                <a:latin typeface="Rubik 2"/>
                <a:ea typeface="Rubik 2"/>
                <a:cs typeface="Rubik 2"/>
                <a:sym typeface="Rubik 2"/>
              </a:rPr>
              <a:t>sunku atsispirti, </a:t>
            </a:r>
          </a:p>
          <a:p>
            <a:pPr algn="ctr">
              <a:lnSpc>
                <a:spcPts val="3639"/>
              </a:lnSpc>
            </a:pPr>
            <a:r>
              <a:rPr lang="en-US" sz="2599">
                <a:solidFill>
                  <a:srgbClr val="586BB0"/>
                </a:solidFill>
                <a:latin typeface="Rubik 2"/>
                <a:ea typeface="Rubik 2"/>
                <a:cs typeface="Rubik 2"/>
                <a:sym typeface="Rubik 2"/>
              </a:rPr>
              <a:t>nesupranta </a:t>
            </a:r>
          </a:p>
          <a:p>
            <a:pPr algn="ctr">
              <a:lnSpc>
                <a:spcPts val="3639"/>
              </a:lnSpc>
            </a:pPr>
            <a:r>
              <a:rPr lang="en-US" sz="2599">
                <a:solidFill>
                  <a:srgbClr val="586BB0"/>
                </a:solidFill>
                <a:latin typeface="Rubik 2"/>
                <a:ea typeface="Rubik 2"/>
                <a:cs typeface="Rubik 2"/>
                <a:sym typeface="Rubik 2"/>
              </a:rPr>
              <a:t>pasekmių</a:t>
            </a:r>
          </a:p>
          <a:p>
            <a:pPr algn="ctr">
              <a:lnSpc>
                <a:spcPts val="3639"/>
              </a:lnSpc>
              <a:spcBef>
                <a:spcPct val="0"/>
              </a:spcBef>
            </a:pPr>
            <a:endParaRPr lang="en-US" sz="2599">
              <a:solidFill>
                <a:srgbClr val="586BB0"/>
              </a:solidFill>
              <a:latin typeface="Rubik 2"/>
              <a:ea typeface="Rubik 2"/>
              <a:cs typeface="Rubik 2"/>
              <a:sym typeface="Rubik 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03662" y="4079550"/>
            <a:ext cx="3880677" cy="2040257"/>
          </a:xfrm>
          <a:prstGeom prst="rect">
            <a:avLst/>
          </a:prstGeom>
        </p:spPr>
        <p:txBody>
          <a:bodyPr lIns="0" tIns="0" rIns="0" bIns="0" rtlCol="0" anchor="t">
            <a:spAutoFit/>
          </a:bodyPr>
          <a:lstStyle/>
          <a:p>
            <a:pPr algn="ctr">
              <a:lnSpc>
                <a:spcPts val="7769"/>
              </a:lnSpc>
            </a:pPr>
            <a:r>
              <a:rPr lang="en-US" sz="5549">
                <a:solidFill>
                  <a:srgbClr val="586BB0"/>
                </a:solidFill>
                <a:latin typeface="Blodders 1"/>
                <a:ea typeface="Blodders 1"/>
                <a:cs typeface="Blodders 1"/>
                <a:sym typeface="Blodders 1"/>
              </a:rPr>
              <a:t>išoriniai veiksniai</a:t>
            </a:r>
          </a:p>
        </p:txBody>
      </p:sp>
      <p:grpSp>
        <p:nvGrpSpPr>
          <p:cNvPr id="3" name="Group 3"/>
          <p:cNvGrpSpPr/>
          <p:nvPr/>
        </p:nvGrpSpPr>
        <p:grpSpPr>
          <a:xfrm>
            <a:off x="2484904" y="847647"/>
            <a:ext cx="4150112" cy="8591707"/>
            <a:chOff x="0" y="0"/>
            <a:chExt cx="5533483" cy="11455609"/>
          </a:xfrm>
        </p:grpSpPr>
        <p:sp>
          <p:nvSpPr>
            <p:cNvPr id="4" name="Freeform 4"/>
            <p:cNvSpPr/>
            <p:nvPr/>
          </p:nvSpPr>
          <p:spPr>
            <a:xfrm>
              <a:off x="0" y="0"/>
              <a:ext cx="5533483" cy="5574021"/>
            </a:xfrm>
            <a:custGeom>
              <a:avLst/>
              <a:gdLst/>
              <a:ahLst/>
              <a:cxnLst/>
              <a:rect l="l" t="t" r="r" b="b"/>
              <a:pathLst>
                <a:path w="5533483" h="5574021">
                  <a:moveTo>
                    <a:pt x="0" y="0"/>
                  </a:moveTo>
                  <a:lnTo>
                    <a:pt x="5533483" y="0"/>
                  </a:lnTo>
                  <a:lnTo>
                    <a:pt x="5533483" y="5574021"/>
                  </a:lnTo>
                  <a:lnTo>
                    <a:pt x="0" y="55740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5" name="TextBox 5"/>
            <p:cNvSpPr txBox="1"/>
            <p:nvPr/>
          </p:nvSpPr>
          <p:spPr>
            <a:xfrm>
              <a:off x="121311" y="1713860"/>
              <a:ext cx="5290861" cy="641352"/>
            </a:xfrm>
            <a:prstGeom prst="rect">
              <a:avLst/>
            </a:prstGeom>
          </p:spPr>
          <p:txBody>
            <a:bodyPr lIns="0" tIns="0" rIns="0" bIns="0" rtlCol="0" anchor="t">
              <a:spAutoFit/>
            </a:bodyPr>
            <a:lstStyle/>
            <a:p>
              <a:pPr algn="ctr">
                <a:lnSpc>
                  <a:spcPts val="4199"/>
                </a:lnSpc>
              </a:pPr>
              <a:endParaRPr/>
            </a:p>
          </p:txBody>
        </p:sp>
        <p:sp>
          <p:nvSpPr>
            <p:cNvPr id="6" name="Freeform 6"/>
            <p:cNvSpPr/>
            <p:nvPr/>
          </p:nvSpPr>
          <p:spPr>
            <a:xfrm>
              <a:off x="0" y="5881588"/>
              <a:ext cx="5533483" cy="5574021"/>
            </a:xfrm>
            <a:custGeom>
              <a:avLst/>
              <a:gdLst/>
              <a:ahLst/>
              <a:cxnLst/>
              <a:rect l="l" t="t" r="r" b="b"/>
              <a:pathLst>
                <a:path w="5533483" h="5574021">
                  <a:moveTo>
                    <a:pt x="0" y="0"/>
                  </a:moveTo>
                  <a:lnTo>
                    <a:pt x="5533483" y="0"/>
                  </a:lnTo>
                  <a:lnTo>
                    <a:pt x="5533483" y="5574021"/>
                  </a:lnTo>
                  <a:lnTo>
                    <a:pt x="0" y="55740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7" name="TextBox 7"/>
            <p:cNvSpPr txBox="1"/>
            <p:nvPr/>
          </p:nvSpPr>
          <p:spPr>
            <a:xfrm>
              <a:off x="416235" y="7230323"/>
              <a:ext cx="4701013" cy="676275"/>
            </a:xfrm>
            <a:prstGeom prst="rect">
              <a:avLst/>
            </a:prstGeom>
          </p:spPr>
          <p:txBody>
            <a:bodyPr lIns="0" tIns="0" rIns="0" bIns="0" rtlCol="0" anchor="t">
              <a:spAutoFit/>
            </a:bodyPr>
            <a:lstStyle/>
            <a:p>
              <a:pPr algn="ctr">
                <a:lnSpc>
                  <a:spcPts val="4200"/>
                </a:lnSpc>
              </a:pPr>
              <a:endParaRPr/>
            </a:p>
          </p:txBody>
        </p:sp>
      </p:grpSp>
      <p:grpSp>
        <p:nvGrpSpPr>
          <p:cNvPr id="8" name="Group 8"/>
          <p:cNvGrpSpPr/>
          <p:nvPr/>
        </p:nvGrpSpPr>
        <p:grpSpPr>
          <a:xfrm>
            <a:off x="11801429" y="847647"/>
            <a:ext cx="4150112" cy="8591707"/>
            <a:chOff x="0" y="0"/>
            <a:chExt cx="5533483" cy="11455609"/>
          </a:xfrm>
        </p:grpSpPr>
        <p:sp>
          <p:nvSpPr>
            <p:cNvPr id="9" name="Freeform 9"/>
            <p:cNvSpPr/>
            <p:nvPr/>
          </p:nvSpPr>
          <p:spPr>
            <a:xfrm>
              <a:off x="0" y="5881588"/>
              <a:ext cx="5533483" cy="5574021"/>
            </a:xfrm>
            <a:custGeom>
              <a:avLst/>
              <a:gdLst/>
              <a:ahLst/>
              <a:cxnLst/>
              <a:rect l="l" t="t" r="r" b="b"/>
              <a:pathLst>
                <a:path w="5533483" h="5574021">
                  <a:moveTo>
                    <a:pt x="0" y="0"/>
                  </a:moveTo>
                  <a:lnTo>
                    <a:pt x="5533483" y="0"/>
                  </a:lnTo>
                  <a:lnTo>
                    <a:pt x="5533483" y="5574021"/>
                  </a:lnTo>
                  <a:lnTo>
                    <a:pt x="0" y="55740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0" name="TextBox 10"/>
            <p:cNvSpPr txBox="1"/>
            <p:nvPr/>
          </p:nvSpPr>
          <p:spPr>
            <a:xfrm>
              <a:off x="416235" y="7585923"/>
              <a:ext cx="4701013" cy="676275"/>
            </a:xfrm>
            <a:prstGeom prst="rect">
              <a:avLst/>
            </a:prstGeom>
          </p:spPr>
          <p:txBody>
            <a:bodyPr lIns="0" tIns="0" rIns="0" bIns="0" rtlCol="0" anchor="t">
              <a:spAutoFit/>
            </a:bodyPr>
            <a:lstStyle/>
            <a:p>
              <a:pPr algn="ctr">
                <a:lnSpc>
                  <a:spcPts val="4200"/>
                </a:lnSpc>
              </a:pPr>
              <a:endParaRPr/>
            </a:p>
          </p:txBody>
        </p:sp>
        <p:sp>
          <p:nvSpPr>
            <p:cNvPr id="11" name="Freeform 11"/>
            <p:cNvSpPr/>
            <p:nvPr/>
          </p:nvSpPr>
          <p:spPr>
            <a:xfrm>
              <a:off x="0" y="0"/>
              <a:ext cx="5533483" cy="5574021"/>
            </a:xfrm>
            <a:custGeom>
              <a:avLst/>
              <a:gdLst/>
              <a:ahLst/>
              <a:cxnLst/>
              <a:rect l="l" t="t" r="r" b="b"/>
              <a:pathLst>
                <a:path w="5533483" h="5574021">
                  <a:moveTo>
                    <a:pt x="0" y="0"/>
                  </a:moveTo>
                  <a:lnTo>
                    <a:pt x="5533483" y="0"/>
                  </a:lnTo>
                  <a:lnTo>
                    <a:pt x="5533483" y="5574021"/>
                  </a:lnTo>
                  <a:lnTo>
                    <a:pt x="0" y="557402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t-LT"/>
            </a:p>
          </p:txBody>
        </p:sp>
        <p:sp>
          <p:nvSpPr>
            <p:cNvPr id="12" name="TextBox 12"/>
            <p:cNvSpPr txBox="1"/>
            <p:nvPr/>
          </p:nvSpPr>
          <p:spPr>
            <a:xfrm>
              <a:off x="416235" y="1348735"/>
              <a:ext cx="4701013" cy="676275"/>
            </a:xfrm>
            <a:prstGeom prst="rect">
              <a:avLst/>
            </a:prstGeom>
          </p:spPr>
          <p:txBody>
            <a:bodyPr lIns="0" tIns="0" rIns="0" bIns="0" rtlCol="0" anchor="t">
              <a:spAutoFit/>
            </a:bodyPr>
            <a:lstStyle/>
            <a:p>
              <a:pPr algn="ctr">
                <a:lnSpc>
                  <a:spcPts val="4200"/>
                </a:lnSpc>
              </a:pPr>
              <a:endParaRPr/>
            </a:p>
          </p:txBody>
        </p:sp>
      </p:grpSp>
      <p:grpSp>
        <p:nvGrpSpPr>
          <p:cNvPr id="13" name="Group 13"/>
          <p:cNvGrpSpPr/>
          <p:nvPr/>
        </p:nvGrpSpPr>
        <p:grpSpPr>
          <a:xfrm>
            <a:off x="6572296" y="5628885"/>
            <a:ext cx="5143408" cy="2965883"/>
            <a:chOff x="0" y="0"/>
            <a:chExt cx="6857877" cy="3954510"/>
          </a:xfrm>
        </p:grpSpPr>
        <p:sp>
          <p:nvSpPr>
            <p:cNvPr id="14" name="Freeform 14"/>
            <p:cNvSpPr/>
            <p:nvPr/>
          </p:nvSpPr>
          <p:spPr>
            <a:xfrm rot="-1547209" flipV="1">
              <a:off x="3797451" y="383056"/>
              <a:ext cx="2490936" cy="3188398"/>
            </a:xfrm>
            <a:custGeom>
              <a:avLst/>
              <a:gdLst/>
              <a:ahLst/>
              <a:cxnLst/>
              <a:rect l="l" t="t" r="r" b="b"/>
              <a:pathLst>
                <a:path w="2490936" h="3188398">
                  <a:moveTo>
                    <a:pt x="0" y="3188398"/>
                  </a:moveTo>
                  <a:lnTo>
                    <a:pt x="2490936" y="3188398"/>
                  </a:lnTo>
                  <a:lnTo>
                    <a:pt x="2490936" y="0"/>
                  </a:lnTo>
                  <a:lnTo>
                    <a:pt x="0" y="0"/>
                  </a:lnTo>
                  <a:lnTo>
                    <a:pt x="0" y="3188398"/>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15" name="Freeform 15"/>
            <p:cNvSpPr/>
            <p:nvPr/>
          </p:nvSpPr>
          <p:spPr>
            <a:xfrm rot="1404686" flipH="1" flipV="1">
              <a:off x="530892" y="402491"/>
              <a:ext cx="2490936" cy="3188398"/>
            </a:xfrm>
            <a:custGeom>
              <a:avLst/>
              <a:gdLst/>
              <a:ahLst/>
              <a:cxnLst/>
              <a:rect l="l" t="t" r="r" b="b"/>
              <a:pathLst>
                <a:path w="2490936" h="3188398">
                  <a:moveTo>
                    <a:pt x="2490936" y="3188398"/>
                  </a:moveTo>
                  <a:lnTo>
                    <a:pt x="0" y="3188398"/>
                  </a:lnTo>
                  <a:lnTo>
                    <a:pt x="0" y="0"/>
                  </a:lnTo>
                  <a:lnTo>
                    <a:pt x="2490936" y="0"/>
                  </a:lnTo>
                  <a:lnTo>
                    <a:pt x="2490936" y="3188398"/>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grpSp>
      <p:grpSp>
        <p:nvGrpSpPr>
          <p:cNvPr id="16" name="Group 16"/>
          <p:cNvGrpSpPr/>
          <p:nvPr/>
        </p:nvGrpSpPr>
        <p:grpSpPr>
          <a:xfrm>
            <a:off x="6723029" y="1387535"/>
            <a:ext cx="4841942" cy="2911090"/>
            <a:chOff x="0" y="0"/>
            <a:chExt cx="6455923" cy="3881454"/>
          </a:xfrm>
        </p:grpSpPr>
        <p:sp>
          <p:nvSpPr>
            <p:cNvPr id="17" name="Freeform 17"/>
            <p:cNvSpPr/>
            <p:nvPr/>
          </p:nvSpPr>
          <p:spPr>
            <a:xfrm rot="1295944">
              <a:off x="3465601" y="346528"/>
              <a:ext cx="2490936" cy="3188398"/>
            </a:xfrm>
            <a:custGeom>
              <a:avLst/>
              <a:gdLst/>
              <a:ahLst/>
              <a:cxnLst/>
              <a:rect l="l" t="t" r="r" b="b"/>
              <a:pathLst>
                <a:path w="2490936" h="3188398">
                  <a:moveTo>
                    <a:pt x="0" y="0"/>
                  </a:moveTo>
                  <a:lnTo>
                    <a:pt x="2490936" y="0"/>
                  </a:lnTo>
                  <a:lnTo>
                    <a:pt x="2490936" y="3188398"/>
                  </a:lnTo>
                  <a:lnTo>
                    <a:pt x="0" y="31883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sp>
          <p:nvSpPr>
            <p:cNvPr id="18" name="Freeform 18"/>
            <p:cNvSpPr/>
            <p:nvPr/>
          </p:nvSpPr>
          <p:spPr>
            <a:xfrm rot="-863950" flipH="1">
              <a:off x="357315" y="259639"/>
              <a:ext cx="2490936" cy="3188398"/>
            </a:xfrm>
            <a:custGeom>
              <a:avLst/>
              <a:gdLst/>
              <a:ahLst/>
              <a:cxnLst/>
              <a:rect l="l" t="t" r="r" b="b"/>
              <a:pathLst>
                <a:path w="2490936" h="3188398">
                  <a:moveTo>
                    <a:pt x="2490936" y="0"/>
                  </a:moveTo>
                  <a:lnTo>
                    <a:pt x="0" y="0"/>
                  </a:lnTo>
                  <a:lnTo>
                    <a:pt x="0" y="3188398"/>
                  </a:lnTo>
                  <a:lnTo>
                    <a:pt x="2490936" y="3188398"/>
                  </a:lnTo>
                  <a:lnTo>
                    <a:pt x="2490936"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lt-LT"/>
            </a:p>
          </p:txBody>
        </p:sp>
      </p:grpSp>
      <p:sp>
        <p:nvSpPr>
          <p:cNvPr id="19" name="Freeform 19"/>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6"/>
            <a:stretch>
              <a:fillRect/>
            </a:stretch>
          </a:blipFill>
        </p:spPr>
        <p:txBody>
          <a:bodyPr/>
          <a:lstStyle/>
          <a:p>
            <a:endParaRPr lang="lt-LT"/>
          </a:p>
        </p:txBody>
      </p:sp>
      <p:sp>
        <p:nvSpPr>
          <p:cNvPr id="20" name="Freeform 20"/>
          <p:cNvSpPr/>
          <p:nvPr/>
        </p:nvSpPr>
        <p:spPr>
          <a:xfrm>
            <a:off x="2959680" y="604818"/>
            <a:ext cx="3366342" cy="3364324"/>
          </a:xfrm>
          <a:custGeom>
            <a:avLst/>
            <a:gdLst/>
            <a:ahLst/>
            <a:cxnLst/>
            <a:rect l="l" t="t" r="r" b="b"/>
            <a:pathLst>
              <a:path w="3366342" h="3364324">
                <a:moveTo>
                  <a:pt x="0" y="0"/>
                </a:moveTo>
                <a:lnTo>
                  <a:pt x="3366343" y="0"/>
                </a:lnTo>
                <a:lnTo>
                  <a:pt x="3366343" y="3364324"/>
                </a:lnTo>
                <a:lnTo>
                  <a:pt x="0" y="3364324"/>
                </a:lnTo>
                <a:lnTo>
                  <a:pt x="0" y="0"/>
                </a:lnTo>
                <a:close/>
              </a:path>
            </a:pathLst>
          </a:custGeom>
          <a:blipFill>
            <a:blip r:embed="rId7"/>
            <a:stretch>
              <a:fillRect/>
            </a:stretch>
          </a:blipFill>
        </p:spPr>
        <p:txBody>
          <a:bodyPr/>
          <a:lstStyle/>
          <a:p>
            <a:endParaRPr lang="lt-LT"/>
          </a:p>
        </p:txBody>
      </p:sp>
      <p:sp>
        <p:nvSpPr>
          <p:cNvPr id="21" name="Freeform 21"/>
          <p:cNvSpPr/>
          <p:nvPr/>
        </p:nvSpPr>
        <p:spPr>
          <a:xfrm>
            <a:off x="12381137" y="928091"/>
            <a:ext cx="2990695" cy="2717778"/>
          </a:xfrm>
          <a:custGeom>
            <a:avLst/>
            <a:gdLst/>
            <a:ahLst/>
            <a:cxnLst/>
            <a:rect l="l" t="t" r="r" b="b"/>
            <a:pathLst>
              <a:path w="2990695" h="2717778">
                <a:moveTo>
                  <a:pt x="0" y="0"/>
                </a:moveTo>
                <a:lnTo>
                  <a:pt x="2990695" y="0"/>
                </a:lnTo>
                <a:lnTo>
                  <a:pt x="2990695" y="2717778"/>
                </a:lnTo>
                <a:lnTo>
                  <a:pt x="0" y="2717778"/>
                </a:lnTo>
                <a:lnTo>
                  <a:pt x="0" y="0"/>
                </a:lnTo>
                <a:close/>
              </a:path>
            </a:pathLst>
          </a:custGeom>
          <a:blipFill>
            <a:blip r:embed="rId8"/>
            <a:stretch>
              <a:fillRect t="-10041"/>
            </a:stretch>
          </a:blipFill>
        </p:spPr>
        <p:txBody>
          <a:bodyPr/>
          <a:lstStyle/>
          <a:p>
            <a:endParaRPr lang="lt-LT"/>
          </a:p>
        </p:txBody>
      </p:sp>
      <p:sp>
        <p:nvSpPr>
          <p:cNvPr id="22" name="Freeform 22"/>
          <p:cNvSpPr/>
          <p:nvPr/>
        </p:nvSpPr>
        <p:spPr>
          <a:xfrm>
            <a:off x="3221167" y="4950576"/>
            <a:ext cx="2986224" cy="2986224"/>
          </a:xfrm>
          <a:custGeom>
            <a:avLst/>
            <a:gdLst/>
            <a:ahLst/>
            <a:cxnLst/>
            <a:rect l="l" t="t" r="r" b="b"/>
            <a:pathLst>
              <a:path w="2986224" h="2986224">
                <a:moveTo>
                  <a:pt x="0" y="0"/>
                </a:moveTo>
                <a:lnTo>
                  <a:pt x="2986224" y="0"/>
                </a:lnTo>
                <a:lnTo>
                  <a:pt x="2986224" y="2986224"/>
                </a:lnTo>
                <a:lnTo>
                  <a:pt x="0" y="2986224"/>
                </a:lnTo>
                <a:lnTo>
                  <a:pt x="0" y="0"/>
                </a:lnTo>
                <a:close/>
              </a:path>
            </a:pathLst>
          </a:custGeom>
          <a:blipFill>
            <a:blip r:embed="rId9"/>
            <a:stretch>
              <a:fillRect/>
            </a:stretch>
          </a:blipFill>
        </p:spPr>
        <p:txBody>
          <a:bodyPr/>
          <a:lstStyle/>
          <a:p>
            <a:endParaRPr lang="lt-LT"/>
          </a:p>
        </p:txBody>
      </p:sp>
      <p:sp>
        <p:nvSpPr>
          <p:cNvPr id="23" name="Freeform 23"/>
          <p:cNvSpPr/>
          <p:nvPr/>
        </p:nvSpPr>
        <p:spPr>
          <a:xfrm rot="573533">
            <a:off x="13962718" y="5963032"/>
            <a:ext cx="1278059" cy="1145431"/>
          </a:xfrm>
          <a:custGeom>
            <a:avLst/>
            <a:gdLst/>
            <a:ahLst/>
            <a:cxnLst/>
            <a:rect l="l" t="t" r="r" b="b"/>
            <a:pathLst>
              <a:path w="1278059" h="1145431">
                <a:moveTo>
                  <a:pt x="0" y="0"/>
                </a:moveTo>
                <a:lnTo>
                  <a:pt x="1278059" y="0"/>
                </a:lnTo>
                <a:lnTo>
                  <a:pt x="1278059" y="1145432"/>
                </a:lnTo>
                <a:lnTo>
                  <a:pt x="0" y="1145432"/>
                </a:lnTo>
                <a:lnTo>
                  <a:pt x="0" y="0"/>
                </a:lnTo>
                <a:close/>
              </a:path>
            </a:pathLst>
          </a:custGeom>
          <a:blipFill>
            <a:blip r:embed="rId10"/>
            <a:stretch>
              <a:fillRect l="-2881" t="-308" r="-2881"/>
            </a:stretch>
          </a:blipFill>
        </p:spPr>
        <p:txBody>
          <a:bodyPr/>
          <a:lstStyle/>
          <a:p>
            <a:endParaRPr lang="lt-LT"/>
          </a:p>
        </p:txBody>
      </p:sp>
      <p:sp>
        <p:nvSpPr>
          <p:cNvPr id="24" name="Freeform 24"/>
          <p:cNvSpPr/>
          <p:nvPr/>
        </p:nvSpPr>
        <p:spPr>
          <a:xfrm>
            <a:off x="12652795" y="5680747"/>
            <a:ext cx="1697331" cy="1525883"/>
          </a:xfrm>
          <a:custGeom>
            <a:avLst/>
            <a:gdLst/>
            <a:ahLst/>
            <a:cxnLst/>
            <a:rect l="l" t="t" r="r" b="b"/>
            <a:pathLst>
              <a:path w="1697331" h="1525883">
                <a:moveTo>
                  <a:pt x="0" y="0"/>
                </a:moveTo>
                <a:lnTo>
                  <a:pt x="1697330" y="0"/>
                </a:lnTo>
                <a:lnTo>
                  <a:pt x="1697330" y="1525883"/>
                </a:lnTo>
                <a:lnTo>
                  <a:pt x="0" y="1525883"/>
                </a:lnTo>
                <a:lnTo>
                  <a:pt x="0" y="0"/>
                </a:lnTo>
                <a:close/>
              </a:path>
            </a:pathLst>
          </a:custGeom>
          <a:blipFill>
            <a:blip r:embed="rId11"/>
            <a:stretch>
              <a:fillRect/>
            </a:stretch>
          </a:blipFill>
        </p:spPr>
        <p:txBody>
          <a:bodyPr/>
          <a:lstStyle/>
          <a:p>
            <a:endParaRPr lang="lt-LT"/>
          </a:p>
        </p:txBody>
      </p:sp>
      <p:sp>
        <p:nvSpPr>
          <p:cNvPr id="25" name="TextBox 25"/>
          <p:cNvSpPr txBox="1"/>
          <p:nvPr/>
        </p:nvSpPr>
        <p:spPr>
          <a:xfrm>
            <a:off x="2793542" y="2935962"/>
            <a:ext cx="3841474" cy="1362663"/>
          </a:xfrm>
          <a:prstGeom prst="rect">
            <a:avLst/>
          </a:prstGeom>
        </p:spPr>
        <p:txBody>
          <a:bodyPr lIns="0" tIns="0" rIns="0" bIns="0" rtlCol="0" anchor="t">
            <a:spAutoFit/>
          </a:bodyPr>
          <a:lstStyle/>
          <a:p>
            <a:pPr algn="ctr">
              <a:lnSpc>
                <a:spcPts val="3642"/>
              </a:lnSpc>
              <a:spcBef>
                <a:spcPct val="0"/>
              </a:spcBef>
            </a:pPr>
            <a:r>
              <a:rPr lang="en-US" sz="2601" b="1">
                <a:solidFill>
                  <a:srgbClr val="586BB0"/>
                </a:solidFill>
                <a:latin typeface="Rubik 2 Bold"/>
                <a:ea typeface="Rubik 2 Bold"/>
                <a:cs typeface="Rubik 2 Bold"/>
                <a:sym typeface="Rubik 2 Bold"/>
              </a:rPr>
              <a:t>Draugų spaudimas</a:t>
            </a:r>
            <a:r>
              <a:rPr lang="en-US" sz="2601">
                <a:solidFill>
                  <a:srgbClr val="586BB0"/>
                </a:solidFill>
                <a:latin typeface="Rubik 2"/>
                <a:ea typeface="Rubik 2"/>
                <a:cs typeface="Rubik 2"/>
                <a:sym typeface="Rubik 2"/>
              </a:rPr>
              <a:t>  noras pritapti prie bendraamžių</a:t>
            </a:r>
          </a:p>
        </p:txBody>
      </p:sp>
      <p:sp>
        <p:nvSpPr>
          <p:cNvPr id="26" name="TextBox 26"/>
          <p:cNvSpPr txBox="1"/>
          <p:nvPr/>
        </p:nvSpPr>
        <p:spPr>
          <a:xfrm>
            <a:off x="12058157" y="2878467"/>
            <a:ext cx="3821731" cy="1819863"/>
          </a:xfrm>
          <a:prstGeom prst="rect">
            <a:avLst/>
          </a:prstGeom>
        </p:spPr>
        <p:txBody>
          <a:bodyPr lIns="0" tIns="0" rIns="0" bIns="0" rtlCol="0" anchor="t">
            <a:spAutoFit/>
          </a:bodyPr>
          <a:lstStyle/>
          <a:p>
            <a:pPr algn="ctr">
              <a:lnSpc>
                <a:spcPts val="3642"/>
              </a:lnSpc>
              <a:spcBef>
                <a:spcPct val="0"/>
              </a:spcBef>
            </a:pPr>
            <a:r>
              <a:rPr lang="en-US" sz="2601" b="1">
                <a:solidFill>
                  <a:srgbClr val="586BB0"/>
                </a:solidFill>
                <a:latin typeface="Rubik 2 Bold"/>
                <a:ea typeface="Rubik 2 Bold"/>
                <a:cs typeface="Rubik 2 Bold"/>
                <a:sym typeface="Rubik 2 Bold"/>
              </a:rPr>
              <a:t>Problemos šeimoje  </a:t>
            </a:r>
            <a:r>
              <a:rPr lang="en-US" sz="2601">
                <a:solidFill>
                  <a:srgbClr val="586BB0"/>
                </a:solidFill>
                <a:latin typeface="Rubik 2"/>
                <a:ea typeface="Rubik 2"/>
                <a:cs typeface="Rubik 2"/>
                <a:sym typeface="Rubik 2"/>
              </a:rPr>
              <a:t>tėvų dėmesio stoka, konfliktai, vartojimas šeimoje</a:t>
            </a:r>
          </a:p>
        </p:txBody>
      </p:sp>
      <p:sp>
        <p:nvSpPr>
          <p:cNvPr id="27" name="TextBox 27"/>
          <p:cNvSpPr txBox="1"/>
          <p:nvPr/>
        </p:nvSpPr>
        <p:spPr>
          <a:xfrm>
            <a:off x="2876789" y="7267854"/>
            <a:ext cx="3449234" cy="1819863"/>
          </a:xfrm>
          <a:prstGeom prst="rect">
            <a:avLst/>
          </a:prstGeom>
        </p:spPr>
        <p:txBody>
          <a:bodyPr lIns="0" tIns="0" rIns="0" bIns="0" rtlCol="0" anchor="t">
            <a:spAutoFit/>
          </a:bodyPr>
          <a:lstStyle/>
          <a:p>
            <a:pPr algn="ctr">
              <a:lnSpc>
                <a:spcPts val="3642"/>
              </a:lnSpc>
              <a:spcBef>
                <a:spcPct val="0"/>
              </a:spcBef>
            </a:pPr>
            <a:r>
              <a:rPr lang="en-US" sz="2601" b="1">
                <a:solidFill>
                  <a:srgbClr val="586BB0"/>
                </a:solidFill>
                <a:latin typeface="Rubik 2 Bold"/>
                <a:ea typeface="Rubik 2 Bold"/>
                <a:cs typeface="Rubik 2 Bold"/>
                <a:sym typeface="Rubik 2 Bold"/>
              </a:rPr>
              <a:t>Mokyklos aplinka</a:t>
            </a:r>
          </a:p>
          <a:p>
            <a:pPr algn="ctr">
              <a:lnSpc>
                <a:spcPts val="3642"/>
              </a:lnSpc>
              <a:spcBef>
                <a:spcPct val="0"/>
              </a:spcBef>
            </a:pPr>
            <a:r>
              <a:rPr lang="en-US" sz="2601">
                <a:solidFill>
                  <a:srgbClr val="586BB0"/>
                </a:solidFill>
                <a:latin typeface="Rubik 2"/>
                <a:ea typeface="Rubik 2"/>
                <a:cs typeface="Rubik 2"/>
                <a:sym typeface="Rubik 2"/>
              </a:rPr>
              <a:t>patyčios, prastas ryšys su  mokyklos bendruomėne</a:t>
            </a:r>
          </a:p>
        </p:txBody>
      </p:sp>
      <p:sp>
        <p:nvSpPr>
          <p:cNvPr id="28" name="TextBox 28"/>
          <p:cNvSpPr txBox="1"/>
          <p:nvPr/>
        </p:nvSpPr>
        <p:spPr>
          <a:xfrm>
            <a:off x="12244406" y="7054677"/>
            <a:ext cx="3449234" cy="1819863"/>
          </a:xfrm>
          <a:prstGeom prst="rect">
            <a:avLst/>
          </a:prstGeom>
        </p:spPr>
        <p:txBody>
          <a:bodyPr lIns="0" tIns="0" rIns="0" bIns="0" rtlCol="0" anchor="t">
            <a:spAutoFit/>
          </a:bodyPr>
          <a:lstStyle/>
          <a:p>
            <a:pPr algn="ctr">
              <a:lnSpc>
                <a:spcPts val="3642"/>
              </a:lnSpc>
              <a:spcBef>
                <a:spcPct val="0"/>
              </a:spcBef>
            </a:pPr>
            <a:r>
              <a:rPr lang="en-US" sz="2601" b="1">
                <a:solidFill>
                  <a:srgbClr val="586BB0"/>
                </a:solidFill>
                <a:latin typeface="Rubik 2 Bold"/>
                <a:ea typeface="Rubik 2 Bold"/>
                <a:cs typeface="Rubik 2 Bold"/>
                <a:sym typeface="Rubik 2 Bold"/>
              </a:rPr>
              <a:t>Interneto įtaka </a:t>
            </a:r>
            <a:r>
              <a:rPr lang="en-US" sz="2601">
                <a:solidFill>
                  <a:srgbClr val="586BB0"/>
                </a:solidFill>
                <a:latin typeface="Rubik 2"/>
                <a:ea typeface="Rubik 2"/>
                <a:cs typeface="Rubik 2"/>
                <a:sym typeface="Rubik 2"/>
              </a:rPr>
              <a:t>netinkamas turinys, reklamos, mados skatinimas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802247" y="6580540"/>
            <a:ext cx="939114" cy="939114"/>
            <a:chOff x="0" y="0"/>
            <a:chExt cx="812800" cy="812800"/>
          </a:xfrm>
        </p:grpSpPr>
        <p:sp>
          <p:nvSpPr>
            <p:cNvPr id="3" name="Freeform 3"/>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566FB5"/>
            </a:solidFill>
          </p:spPr>
          <p:txBody>
            <a:bodyPr/>
            <a:lstStyle/>
            <a:p>
              <a:endParaRPr lang="lt-LT"/>
            </a:p>
          </p:txBody>
        </p:sp>
        <p:sp>
          <p:nvSpPr>
            <p:cNvPr id="4" name="TextBox 4"/>
            <p:cNvSpPr txBox="1"/>
            <p:nvPr/>
          </p:nvSpPr>
          <p:spPr>
            <a:xfrm>
              <a:off x="0" y="155575"/>
              <a:ext cx="711200" cy="454025"/>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552424" y="809625"/>
            <a:ext cx="14447834" cy="2040257"/>
          </a:xfrm>
          <a:prstGeom prst="rect">
            <a:avLst/>
          </a:prstGeom>
        </p:spPr>
        <p:txBody>
          <a:bodyPr lIns="0" tIns="0" rIns="0" bIns="0" rtlCol="0" anchor="t">
            <a:spAutoFit/>
          </a:bodyPr>
          <a:lstStyle/>
          <a:p>
            <a:pPr algn="ctr">
              <a:lnSpc>
                <a:spcPts val="7769"/>
              </a:lnSpc>
            </a:pPr>
            <a:r>
              <a:rPr lang="en-US" sz="5549">
                <a:solidFill>
                  <a:srgbClr val="D65C41"/>
                </a:solidFill>
                <a:latin typeface="Blodders 1"/>
                <a:ea typeface="Blodders 1"/>
                <a:cs typeface="Blodders 1"/>
                <a:sym typeface="Blodders 1"/>
              </a:rPr>
              <a:t>ką daryti, jei patiri spaudimą vartoti psichoaktyviąsias medžiagas?</a:t>
            </a:r>
          </a:p>
        </p:txBody>
      </p:sp>
      <p:sp>
        <p:nvSpPr>
          <p:cNvPr id="6" name="TextBox 6"/>
          <p:cNvSpPr txBox="1"/>
          <p:nvPr/>
        </p:nvSpPr>
        <p:spPr>
          <a:xfrm>
            <a:off x="5328843" y="6479522"/>
            <a:ext cx="7630313" cy="967106"/>
          </a:xfrm>
          <a:prstGeom prst="rect">
            <a:avLst/>
          </a:prstGeom>
        </p:spPr>
        <p:txBody>
          <a:bodyPr lIns="0" tIns="0" rIns="0" bIns="0" rtlCol="0" anchor="t">
            <a:spAutoFit/>
          </a:bodyPr>
          <a:lstStyle/>
          <a:p>
            <a:pPr algn="ctr">
              <a:lnSpc>
                <a:spcPts val="7069"/>
              </a:lnSpc>
            </a:pPr>
            <a:r>
              <a:rPr lang="en-US" sz="5049">
                <a:solidFill>
                  <a:srgbClr val="586BB0"/>
                </a:solidFill>
                <a:latin typeface="Blodders 1"/>
                <a:ea typeface="Blodders 1"/>
                <a:cs typeface="Blodders 1"/>
                <a:sym typeface="Blodders 1"/>
              </a:rPr>
              <a:t>situacijų analizė </a:t>
            </a:r>
          </a:p>
        </p:txBody>
      </p:sp>
      <p:sp>
        <p:nvSpPr>
          <p:cNvPr id="7" name="Freeform 7"/>
          <p:cNvSpPr/>
          <p:nvPr/>
        </p:nvSpPr>
        <p:spPr>
          <a:xfrm>
            <a:off x="1028700" y="3561836"/>
            <a:ext cx="4968451" cy="5696464"/>
          </a:xfrm>
          <a:custGeom>
            <a:avLst/>
            <a:gdLst/>
            <a:ahLst/>
            <a:cxnLst/>
            <a:rect l="l" t="t" r="r" b="b"/>
            <a:pathLst>
              <a:path w="4968451" h="5696464">
                <a:moveTo>
                  <a:pt x="0" y="0"/>
                </a:moveTo>
                <a:lnTo>
                  <a:pt x="4968451" y="0"/>
                </a:lnTo>
                <a:lnTo>
                  <a:pt x="4968451" y="5696464"/>
                </a:lnTo>
                <a:lnTo>
                  <a:pt x="0" y="5696464"/>
                </a:lnTo>
                <a:lnTo>
                  <a:pt x="0" y="0"/>
                </a:lnTo>
                <a:close/>
              </a:path>
            </a:pathLst>
          </a:custGeom>
          <a:blipFill>
            <a:blip r:embed="rId2"/>
            <a:stretch>
              <a:fillRect/>
            </a:stretch>
          </a:blipFill>
        </p:spPr>
        <p:txBody>
          <a:bodyPr/>
          <a:lstStyle/>
          <a:p>
            <a:endParaRPr lang="lt-LT"/>
          </a:p>
        </p:txBody>
      </p:sp>
      <p:sp>
        <p:nvSpPr>
          <p:cNvPr id="8" name="Freeform 8"/>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3"/>
            <a:stretch>
              <a:fillRect/>
            </a:stretch>
          </a:blipFill>
        </p:spPr>
        <p:txBody>
          <a:bodyPr/>
          <a:lstStyle/>
          <a:p>
            <a:endParaRPr lang="lt-L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907673"/>
            <a:ext cx="16230600" cy="5069159"/>
          </a:xfrm>
          <a:prstGeom prst="rect">
            <a:avLst/>
          </a:prstGeom>
        </p:spPr>
        <p:txBody>
          <a:bodyPr lIns="0" tIns="0" rIns="0" bIns="0" rtlCol="0" anchor="t">
            <a:spAutoFit/>
          </a:bodyPr>
          <a:lstStyle/>
          <a:p>
            <a:pPr algn="just">
              <a:lnSpc>
                <a:spcPts val="6722"/>
              </a:lnSpc>
              <a:spcBef>
                <a:spcPct val="0"/>
              </a:spcBef>
            </a:pPr>
            <a:r>
              <a:rPr lang="en-US" sz="4801">
                <a:solidFill>
                  <a:srgbClr val="566FB5"/>
                </a:solidFill>
                <a:latin typeface="Rubik 2"/>
                <a:ea typeface="Rubik 2"/>
                <a:cs typeface="Rubik 2"/>
                <a:sym typeface="Rubik 2"/>
              </a:rPr>
              <a:t>Stovi vienas(-a) autobuso stotelėje. Prie tavęs prieina vyresnis jaunuolis, kurį esi matęs(-čiusi) mokykloje. Jis  rūko elektroninę cigaretę ir pasiūlo pabandyti ir tau. Tu atsisakai, tačiau jis nepriima tavo atsakymo. Maloniu, bet įkyriai draugišku tonu jis toliau tvirtina, kad tai – labai geras dalykas, ir bando tave įkalbėti.</a:t>
            </a:r>
          </a:p>
        </p:txBody>
      </p:sp>
      <p:sp>
        <p:nvSpPr>
          <p:cNvPr id="3" name="TextBox 3"/>
          <p:cNvSpPr txBox="1"/>
          <p:nvPr/>
        </p:nvSpPr>
        <p:spPr>
          <a:xfrm>
            <a:off x="7062738" y="809625"/>
            <a:ext cx="4162524" cy="1059182"/>
          </a:xfrm>
          <a:prstGeom prst="rect">
            <a:avLst/>
          </a:prstGeom>
        </p:spPr>
        <p:txBody>
          <a:bodyPr lIns="0" tIns="0" rIns="0" bIns="0" rtlCol="0" anchor="t">
            <a:spAutoFit/>
          </a:bodyPr>
          <a:lstStyle/>
          <a:p>
            <a:pPr algn="ctr">
              <a:lnSpc>
                <a:spcPts val="7769"/>
              </a:lnSpc>
            </a:pPr>
            <a:r>
              <a:rPr lang="en-US" sz="5549">
                <a:solidFill>
                  <a:srgbClr val="5A997D"/>
                </a:solidFill>
                <a:latin typeface="Blodders 1"/>
                <a:ea typeface="Blodders 1"/>
                <a:cs typeface="Blodders 1"/>
                <a:sym typeface="Blodders 1"/>
              </a:rPr>
              <a:t>situacija nr. 1</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628900"/>
            <a:ext cx="16230600" cy="5926455"/>
          </a:xfrm>
          <a:prstGeom prst="rect">
            <a:avLst/>
          </a:prstGeom>
        </p:spPr>
        <p:txBody>
          <a:bodyPr lIns="0" tIns="0" rIns="0" bIns="0" rtlCol="0" anchor="t">
            <a:spAutoFit/>
          </a:bodyPr>
          <a:lstStyle/>
          <a:p>
            <a:pPr algn="just">
              <a:lnSpc>
                <a:spcPts val="6719"/>
              </a:lnSpc>
              <a:spcBef>
                <a:spcPct val="0"/>
              </a:spcBef>
            </a:pPr>
            <a:r>
              <a:rPr lang="en-US" sz="4799" dirty="0">
                <a:solidFill>
                  <a:srgbClr val="566FB5"/>
                </a:solidFill>
                <a:latin typeface="Rubik 1"/>
                <a:ea typeface="Rubik 1"/>
                <a:cs typeface="Rubik 1"/>
                <a:sym typeface="Rubik 1"/>
              </a:rPr>
              <a:t>Eini </a:t>
            </a:r>
            <a:r>
              <a:rPr lang="en-US" sz="4799" dirty="0" err="1">
                <a:solidFill>
                  <a:srgbClr val="566FB5"/>
                </a:solidFill>
                <a:latin typeface="Rubik 1"/>
                <a:ea typeface="Rubik 1"/>
                <a:cs typeface="Rubik 1"/>
                <a:sym typeface="Rubik 1"/>
              </a:rPr>
              <a:t>su</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draugu</a:t>
            </a:r>
            <a:r>
              <a:rPr lang="en-US" sz="4799" dirty="0">
                <a:solidFill>
                  <a:srgbClr val="566FB5"/>
                </a:solidFill>
                <a:latin typeface="Rubik 1"/>
                <a:ea typeface="Rubik 1"/>
                <a:cs typeface="Rubik 1"/>
                <a:sym typeface="Rubik 1"/>
              </a:rPr>
              <a:t>/-e </a:t>
            </a:r>
            <a:r>
              <a:rPr lang="en-US" sz="4799" dirty="0" err="1">
                <a:solidFill>
                  <a:srgbClr val="566FB5"/>
                </a:solidFill>
                <a:latin typeface="Rubik 1"/>
                <a:ea typeface="Rubik 1"/>
                <a:cs typeface="Rubik 1"/>
                <a:sym typeface="Rubik 1"/>
              </a:rPr>
              <a:t>iš</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mokyklos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namo</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praeidami</a:t>
            </a:r>
            <a:r>
              <a:rPr lang="en-US" sz="4799" dirty="0">
                <a:solidFill>
                  <a:srgbClr val="566FB5"/>
                </a:solidFill>
                <a:latin typeface="Rubik 1"/>
                <a:ea typeface="Rubik 1"/>
                <a:cs typeface="Rubik 1"/>
                <a:sym typeface="Rubik 1"/>
              </a:rPr>
              <a:t>/-</a:t>
            </a:r>
            <a:r>
              <a:rPr lang="en-US" sz="4799" dirty="0" err="1">
                <a:solidFill>
                  <a:srgbClr val="566FB5"/>
                </a:solidFill>
                <a:latin typeface="Rubik 1"/>
                <a:ea typeface="Rubik 1"/>
                <a:cs typeface="Rubik 1"/>
                <a:sym typeface="Rubik 1"/>
              </a:rPr>
              <a:t>os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parduotuvę</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prieina</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prie</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jūsų</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nepažįstamas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suaugęs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žmogus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siūlydamas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paragauti</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ir</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nusipirkti</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ypatingų</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guminukų</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kurių</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parduotuvėje</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nėra</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Guminukai</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atrodo</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panašūs</a:t>
            </a:r>
            <a:r>
              <a:rPr lang="en-US" sz="4799" dirty="0">
                <a:solidFill>
                  <a:srgbClr val="566FB5"/>
                </a:solidFill>
                <a:latin typeface="Rubik 1"/>
                <a:ea typeface="Rubik 1"/>
                <a:cs typeface="Rubik 1"/>
                <a:sym typeface="Rubik 1"/>
              </a:rPr>
              <a:t> į </a:t>
            </a:r>
            <a:r>
              <a:rPr lang="en-US" sz="4799" dirty="0" err="1">
                <a:solidFill>
                  <a:srgbClr val="566FB5"/>
                </a:solidFill>
                <a:latin typeface="Rubik 1"/>
                <a:ea typeface="Rubik 1"/>
                <a:cs typeface="Rubik 1"/>
                <a:sym typeface="Rubik 1"/>
              </a:rPr>
              <a:t>parduodamus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parduotuvėje</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tačiau</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supakuoti</a:t>
            </a:r>
            <a:r>
              <a:rPr lang="en-US" sz="4799" dirty="0">
                <a:solidFill>
                  <a:srgbClr val="566FB5"/>
                </a:solidFill>
                <a:latin typeface="Rubik 1"/>
                <a:ea typeface="Rubik 1"/>
                <a:cs typeface="Rubik 1"/>
                <a:sym typeface="Rubik 1"/>
              </a:rPr>
              <a:t> po </a:t>
            </a:r>
            <a:r>
              <a:rPr lang="en-US" sz="4799" dirty="0" err="1">
                <a:solidFill>
                  <a:srgbClr val="566FB5"/>
                </a:solidFill>
                <a:latin typeface="Rubik 1"/>
                <a:ea typeface="Rubik 1"/>
                <a:cs typeface="Rubik 1"/>
                <a:sym typeface="Rubik 1"/>
              </a:rPr>
              <a:t>kelis</a:t>
            </a:r>
            <a:r>
              <a:rPr lang="en-US" sz="4799" dirty="0">
                <a:solidFill>
                  <a:srgbClr val="566FB5"/>
                </a:solidFill>
                <a:latin typeface="Rubik 1"/>
                <a:ea typeface="Rubik 1"/>
                <a:cs typeface="Rubik 1"/>
                <a:sym typeface="Rubik 1"/>
              </a:rPr>
              <a:t> į </a:t>
            </a:r>
            <a:r>
              <a:rPr lang="en-US" sz="4799" dirty="0" err="1">
                <a:solidFill>
                  <a:srgbClr val="566FB5"/>
                </a:solidFill>
                <a:latin typeface="Rubik 1"/>
                <a:ea typeface="Rubik 1"/>
                <a:cs typeface="Rubik 1"/>
                <a:sym typeface="Rubik 1"/>
              </a:rPr>
              <a:t>paprastus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permatomus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mažus</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maišelius</a:t>
            </a:r>
            <a:r>
              <a:rPr lang="en-US" sz="4799" dirty="0">
                <a:solidFill>
                  <a:srgbClr val="566FB5"/>
                </a:solidFill>
                <a:latin typeface="Rubik 1"/>
                <a:ea typeface="Rubik 1"/>
                <a:cs typeface="Rubik 1"/>
                <a:sym typeface="Rubik 1"/>
              </a:rPr>
              <a:t> be </a:t>
            </a:r>
            <a:r>
              <a:rPr lang="en-US" sz="4799" dirty="0" err="1">
                <a:solidFill>
                  <a:srgbClr val="566FB5"/>
                </a:solidFill>
                <a:latin typeface="Rubik 1"/>
                <a:ea typeface="Rubik 1"/>
                <a:cs typeface="Rubik 1"/>
                <a:sym typeface="Rubik 1"/>
              </a:rPr>
              <a:t>jokio</a:t>
            </a:r>
            <a:r>
              <a:rPr lang="en-US" sz="4799" dirty="0">
                <a:solidFill>
                  <a:srgbClr val="566FB5"/>
                </a:solidFill>
                <a:latin typeface="Rubik 1"/>
                <a:ea typeface="Rubik 1"/>
                <a:cs typeface="Rubik 1"/>
                <a:sym typeface="Rubik 1"/>
              </a:rPr>
              <a:t> </a:t>
            </a:r>
            <a:r>
              <a:rPr lang="en-US" sz="4799" dirty="0" err="1">
                <a:solidFill>
                  <a:srgbClr val="566FB5"/>
                </a:solidFill>
                <a:latin typeface="Rubik 1"/>
                <a:ea typeface="Rubik 1"/>
                <a:cs typeface="Rubik 1"/>
                <a:sym typeface="Rubik 1"/>
              </a:rPr>
              <a:t>užrašo</a:t>
            </a:r>
            <a:r>
              <a:rPr lang="en-US" sz="4799" dirty="0">
                <a:solidFill>
                  <a:srgbClr val="566FB5"/>
                </a:solidFill>
                <a:latin typeface="Rubik 1"/>
                <a:ea typeface="Rubik 1"/>
                <a:cs typeface="Rubik 1"/>
                <a:sym typeface="Rubik 1"/>
              </a:rPr>
              <a:t>. </a:t>
            </a:r>
          </a:p>
        </p:txBody>
      </p:sp>
      <p:sp>
        <p:nvSpPr>
          <p:cNvPr id="3" name="TextBox 3"/>
          <p:cNvSpPr txBox="1"/>
          <p:nvPr/>
        </p:nvSpPr>
        <p:spPr>
          <a:xfrm>
            <a:off x="7011640" y="809625"/>
            <a:ext cx="4264720" cy="1059182"/>
          </a:xfrm>
          <a:prstGeom prst="rect">
            <a:avLst/>
          </a:prstGeom>
        </p:spPr>
        <p:txBody>
          <a:bodyPr lIns="0" tIns="0" rIns="0" bIns="0" rtlCol="0" anchor="t">
            <a:spAutoFit/>
          </a:bodyPr>
          <a:lstStyle/>
          <a:p>
            <a:pPr algn="ctr">
              <a:lnSpc>
                <a:spcPts val="7769"/>
              </a:lnSpc>
            </a:pPr>
            <a:r>
              <a:rPr lang="en-US" sz="5549">
                <a:solidFill>
                  <a:srgbClr val="5A997D"/>
                </a:solidFill>
                <a:latin typeface="Blodders 1"/>
                <a:ea typeface="Blodders 1"/>
                <a:cs typeface="Blodders 1"/>
                <a:sym typeface="Blodders 1"/>
              </a:rPr>
              <a:t>situacija nr. 2</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7750" y="2556533"/>
            <a:ext cx="16230600" cy="5012009"/>
          </a:xfrm>
          <a:prstGeom prst="rect">
            <a:avLst/>
          </a:prstGeom>
        </p:spPr>
        <p:txBody>
          <a:bodyPr lIns="0" tIns="0" rIns="0" bIns="0" rtlCol="0" anchor="t">
            <a:spAutoFit/>
          </a:bodyPr>
          <a:lstStyle/>
          <a:p>
            <a:pPr algn="just">
              <a:lnSpc>
                <a:spcPts val="6722"/>
              </a:lnSpc>
              <a:spcBef>
                <a:spcPct val="0"/>
              </a:spcBef>
            </a:pPr>
            <a:r>
              <a:rPr lang="en-US" sz="4801">
                <a:solidFill>
                  <a:srgbClr val="566FB5"/>
                </a:solidFill>
                <a:latin typeface="Rubik 1"/>
                <a:ea typeface="Rubik 1"/>
                <a:cs typeface="Rubik 1"/>
                <a:sym typeface="Rubik 1"/>
              </a:rPr>
              <a:t>Draugo/ės gimtadienyje pamatai, kaip sukaktuvininkas/ė slapčia nuo suaugusiųjų siūlo draugams pagardinti sultis ar gazuotus gėrimus alkoholiu. Pastebi, kad pirmieji draugai kikendami sutinka ir atrodo tampa dar linksmesni. Po kurio laiko jis ar ji priartėja ir prie tavęs su tokiu pačiu pasiūlymu.</a:t>
            </a:r>
          </a:p>
        </p:txBody>
      </p:sp>
      <p:sp>
        <p:nvSpPr>
          <p:cNvPr id="3" name="TextBox 3"/>
          <p:cNvSpPr txBox="1"/>
          <p:nvPr/>
        </p:nvSpPr>
        <p:spPr>
          <a:xfrm>
            <a:off x="7018685" y="809625"/>
            <a:ext cx="4250631" cy="1059182"/>
          </a:xfrm>
          <a:prstGeom prst="rect">
            <a:avLst/>
          </a:prstGeom>
        </p:spPr>
        <p:txBody>
          <a:bodyPr lIns="0" tIns="0" rIns="0" bIns="0" rtlCol="0" anchor="t">
            <a:spAutoFit/>
          </a:bodyPr>
          <a:lstStyle/>
          <a:p>
            <a:pPr algn="ctr">
              <a:lnSpc>
                <a:spcPts val="7769"/>
              </a:lnSpc>
            </a:pPr>
            <a:r>
              <a:rPr lang="en-US" sz="5549">
                <a:solidFill>
                  <a:srgbClr val="5A997D"/>
                </a:solidFill>
                <a:latin typeface="Blodders 1"/>
                <a:ea typeface="Blodders 1"/>
                <a:cs typeface="Blodders 1"/>
                <a:sym typeface="Blodders 1"/>
              </a:rPr>
              <a:t>situacija nr. 3</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556533"/>
            <a:ext cx="16230600" cy="5850209"/>
          </a:xfrm>
          <a:prstGeom prst="rect">
            <a:avLst/>
          </a:prstGeom>
        </p:spPr>
        <p:txBody>
          <a:bodyPr lIns="0" tIns="0" rIns="0" bIns="0" rtlCol="0" anchor="t">
            <a:spAutoFit/>
          </a:bodyPr>
          <a:lstStyle/>
          <a:p>
            <a:pPr algn="just">
              <a:lnSpc>
                <a:spcPts val="6722"/>
              </a:lnSpc>
              <a:spcBef>
                <a:spcPct val="0"/>
              </a:spcBef>
            </a:pPr>
            <a:r>
              <a:rPr lang="en-US" sz="4801">
                <a:solidFill>
                  <a:srgbClr val="566FB5"/>
                </a:solidFill>
                <a:latin typeface="Rubik 1"/>
                <a:ea typeface="Rubik 1"/>
                <a:cs typeface="Rubik 1"/>
                <a:sym typeface="Rubik 1"/>
              </a:rPr>
              <a:t>Per klasės ekskursiją vakare sėdite prie laužo. Visi linksmai kalbasi, groja muzika. Vienas bendraklasis išsitraukia suktinę ir pusbalsiu sako, kad pirko „natūralią“ žolę, kuri yra nekenksminga, netgi naudinga. Jis dalijasi su keliais draugais, kurie juokiasi ir atrodo atsipalaidavę. Po kiek laiko pasiūlo ir tau, sakydamas: „Nėra ko bijoti – čia ne koks narkotikas, o tiesiog augalas.“</a:t>
            </a:r>
          </a:p>
        </p:txBody>
      </p:sp>
      <p:sp>
        <p:nvSpPr>
          <p:cNvPr id="3" name="TextBox 3"/>
          <p:cNvSpPr txBox="1"/>
          <p:nvPr/>
        </p:nvSpPr>
        <p:spPr>
          <a:xfrm>
            <a:off x="6997005" y="809625"/>
            <a:ext cx="4293989" cy="1049657"/>
          </a:xfrm>
          <a:prstGeom prst="rect">
            <a:avLst/>
          </a:prstGeom>
        </p:spPr>
        <p:txBody>
          <a:bodyPr lIns="0" tIns="0" rIns="0" bIns="0" rtlCol="0" anchor="t">
            <a:spAutoFit/>
          </a:bodyPr>
          <a:lstStyle/>
          <a:p>
            <a:pPr algn="ctr">
              <a:lnSpc>
                <a:spcPts val="7769"/>
              </a:lnSpc>
            </a:pPr>
            <a:r>
              <a:rPr lang="en-US" sz="5549">
                <a:solidFill>
                  <a:srgbClr val="5A997D"/>
                </a:solidFill>
                <a:latin typeface="Blodders 1"/>
                <a:ea typeface="Blodders 1"/>
                <a:cs typeface="Blodders 1"/>
                <a:sym typeface="Blodders 1"/>
              </a:rPr>
              <a:t>situacija nr. 4</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699" y="2122170"/>
            <a:ext cx="16230600" cy="7526609"/>
          </a:xfrm>
          <a:prstGeom prst="rect">
            <a:avLst/>
          </a:prstGeom>
        </p:spPr>
        <p:txBody>
          <a:bodyPr lIns="0" tIns="0" rIns="0" bIns="0" rtlCol="0" anchor="t">
            <a:spAutoFit/>
          </a:bodyPr>
          <a:lstStyle/>
          <a:p>
            <a:pPr algn="just">
              <a:lnSpc>
                <a:spcPts val="6722"/>
              </a:lnSpc>
              <a:spcBef>
                <a:spcPct val="0"/>
              </a:spcBef>
            </a:pPr>
            <a:r>
              <a:rPr lang="en-US" sz="4801" dirty="0" err="1">
                <a:solidFill>
                  <a:srgbClr val="566FB5"/>
                </a:solidFill>
                <a:latin typeface="Rubik 1"/>
                <a:ea typeface="Rubik 1"/>
                <a:cs typeface="Rubik 1"/>
                <a:sym typeface="Rubik 1"/>
              </a:rPr>
              <a:t>Mokyklos</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pažįstamas</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pakviečia</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tave</a:t>
            </a:r>
            <a:r>
              <a:rPr lang="en-US" sz="4801" dirty="0">
                <a:solidFill>
                  <a:srgbClr val="566FB5"/>
                </a:solidFill>
                <a:latin typeface="Rubik 1"/>
                <a:ea typeface="Rubik 1"/>
                <a:cs typeface="Rubik 1"/>
                <a:sym typeface="Rubik 1"/>
              </a:rPr>
              <a:t> į </a:t>
            </a:r>
            <a:r>
              <a:rPr lang="en-US" sz="4801" dirty="0" err="1">
                <a:solidFill>
                  <a:srgbClr val="566FB5"/>
                </a:solidFill>
                <a:latin typeface="Rubik 1"/>
                <a:ea typeface="Rubik 1"/>
                <a:cs typeface="Rubik 1"/>
                <a:sym typeface="Rubik 1"/>
              </a:rPr>
              <a:t>vakarėlį</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sakydamas</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kad</a:t>
            </a:r>
            <a:r>
              <a:rPr lang="en-US" sz="4801" dirty="0">
                <a:solidFill>
                  <a:srgbClr val="566FB5"/>
                </a:solidFill>
                <a:latin typeface="Rubik 1"/>
                <a:ea typeface="Rubik 1"/>
                <a:cs typeface="Rubik 1"/>
                <a:sym typeface="Rubik 1"/>
              </a:rPr>
              <a:t> „bus </a:t>
            </a:r>
            <a:r>
              <a:rPr lang="en-US" sz="4801" dirty="0" err="1">
                <a:solidFill>
                  <a:srgbClr val="566FB5"/>
                </a:solidFill>
                <a:latin typeface="Rubik 1"/>
                <a:ea typeface="Rubik 1"/>
                <a:cs typeface="Rubik 1"/>
                <a:sym typeface="Rubik 1"/>
              </a:rPr>
              <a:t>įdomu</a:t>
            </a:r>
            <a:r>
              <a:rPr lang="en-US" sz="4801" dirty="0">
                <a:solidFill>
                  <a:srgbClr val="566FB5"/>
                </a:solidFill>
                <a:latin typeface="Rubik 1"/>
                <a:ea typeface="Rubik 1"/>
                <a:cs typeface="Rubik 1"/>
                <a:sym typeface="Rubik 1"/>
              </a:rPr>
              <a:t> – </a:t>
            </a:r>
            <a:r>
              <a:rPr lang="en-US" sz="4801" dirty="0" err="1">
                <a:solidFill>
                  <a:srgbClr val="566FB5"/>
                </a:solidFill>
                <a:latin typeface="Rubik 1"/>
                <a:ea typeface="Rubik 1"/>
                <a:cs typeface="Rubik 1"/>
                <a:sym typeface="Rubik 1"/>
              </a:rPr>
              <a:t>atsineš</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kažką</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visiškai</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naujo</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Atėjęs</a:t>
            </a:r>
            <a:r>
              <a:rPr lang="en-US" sz="4801" dirty="0">
                <a:solidFill>
                  <a:srgbClr val="566FB5"/>
                </a:solidFill>
                <a:latin typeface="Rubik 1"/>
                <a:ea typeface="Rubik 1"/>
                <a:cs typeface="Rubik 1"/>
                <a:sym typeface="Rubik 1"/>
              </a:rPr>
              <a:t>/-</a:t>
            </a:r>
            <a:r>
              <a:rPr lang="en-US" sz="4801" dirty="0" err="1">
                <a:solidFill>
                  <a:srgbClr val="566FB5"/>
                </a:solidFill>
                <a:latin typeface="Rubik 1"/>
                <a:ea typeface="Rubik 1"/>
                <a:cs typeface="Rubik 1"/>
                <a:sym typeface="Rubik 1"/>
              </a:rPr>
              <a:t>usi</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pamatai</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kaip</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jis</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su</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draugų</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grupe</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ima</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miltelius</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ir</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kapsules</a:t>
            </a:r>
            <a:r>
              <a:rPr lang="en-US" sz="4801" dirty="0">
                <a:solidFill>
                  <a:srgbClr val="566FB5"/>
                </a:solidFill>
                <a:latin typeface="Rubik 1"/>
                <a:ea typeface="Rubik 1"/>
                <a:cs typeface="Rubik 1"/>
                <a:sym typeface="Rubik 1"/>
              </a:rPr>
              <a:t>. Jie </a:t>
            </a:r>
            <a:r>
              <a:rPr lang="en-US" sz="4801" dirty="0" err="1">
                <a:solidFill>
                  <a:srgbClr val="566FB5"/>
                </a:solidFill>
                <a:latin typeface="Rubik 1"/>
                <a:ea typeface="Rubik 1"/>
                <a:cs typeface="Rubik 1"/>
                <a:sym typeface="Rubik 1"/>
              </a:rPr>
              <a:t>sako</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kad</a:t>
            </a:r>
            <a:r>
              <a:rPr lang="en-US" sz="4801" dirty="0">
                <a:solidFill>
                  <a:srgbClr val="566FB5"/>
                </a:solidFill>
                <a:latin typeface="Rubik 1"/>
                <a:ea typeface="Rubik 1"/>
                <a:cs typeface="Rubik 1"/>
                <a:sym typeface="Rubik 1"/>
              </a:rPr>
              <a:t> tai </a:t>
            </a:r>
            <a:r>
              <a:rPr lang="en-US" sz="4801" dirty="0" err="1">
                <a:solidFill>
                  <a:srgbClr val="566FB5"/>
                </a:solidFill>
                <a:latin typeface="Rubik 1"/>
                <a:ea typeface="Rubik 1"/>
                <a:cs typeface="Rubik 1"/>
                <a:sym typeface="Rubik 1"/>
              </a:rPr>
              <a:t>visiškai</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legalu</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nes</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dar</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neuždrausta</a:t>
            </a:r>
            <a:r>
              <a:rPr lang="en-US" sz="4801" dirty="0">
                <a:solidFill>
                  <a:srgbClr val="566FB5"/>
                </a:solidFill>
                <a:latin typeface="Rubik 1"/>
                <a:ea typeface="Rubik 1"/>
                <a:cs typeface="Rubik 1"/>
                <a:sym typeface="Rubik 1"/>
              </a:rPr>
              <a:t>“, o </a:t>
            </a:r>
            <a:r>
              <a:rPr lang="en-US" sz="4801" dirty="0" err="1">
                <a:solidFill>
                  <a:srgbClr val="566FB5"/>
                </a:solidFill>
                <a:latin typeface="Rubik 1"/>
                <a:ea typeface="Rubik 1"/>
                <a:cs typeface="Rubik 1"/>
                <a:sym typeface="Rubik 1"/>
              </a:rPr>
              <a:t>efektas</a:t>
            </a:r>
            <a:r>
              <a:rPr lang="en-US" sz="4801" dirty="0">
                <a:solidFill>
                  <a:srgbClr val="566FB5"/>
                </a:solidFill>
                <a:latin typeface="Rubik 1"/>
                <a:ea typeface="Rubik 1"/>
                <a:cs typeface="Rubik 1"/>
                <a:sym typeface="Rubik 1"/>
              </a:rPr>
              <a:t> – </a:t>
            </a:r>
            <a:r>
              <a:rPr lang="en-US" sz="4801" dirty="0" err="1">
                <a:solidFill>
                  <a:srgbClr val="566FB5"/>
                </a:solidFill>
                <a:latin typeface="Rubik 1"/>
                <a:ea typeface="Rubik 1"/>
                <a:cs typeface="Rubik 1"/>
                <a:sym typeface="Rubik 1"/>
              </a:rPr>
              <a:t>daug</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stipresnis</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nei</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įprasti</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narkotikai</a:t>
            </a:r>
            <a:r>
              <a:rPr lang="en-US" sz="4801" dirty="0">
                <a:solidFill>
                  <a:srgbClr val="566FB5"/>
                </a:solidFill>
                <a:latin typeface="Rubik 1"/>
                <a:ea typeface="Rubik 1"/>
                <a:cs typeface="Rubik 1"/>
                <a:sym typeface="Rubik 1"/>
              </a:rPr>
              <a:t>. Vienas </a:t>
            </a:r>
            <a:r>
              <a:rPr lang="en-US" sz="4801" dirty="0" err="1">
                <a:solidFill>
                  <a:srgbClr val="566FB5"/>
                </a:solidFill>
                <a:latin typeface="Rubik 1"/>
                <a:ea typeface="Rubik 1"/>
                <a:cs typeface="Rubik 1"/>
                <a:sym typeface="Rubik 1"/>
              </a:rPr>
              <a:t>iš</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jų</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pasako</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kad</a:t>
            </a:r>
            <a:r>
              <a:rPr lang="en-US" sz="4801" dirty="0">
                <a:solidFill>
                  <a:srgbClr val="566FB5"/>
                </a:solidFill>
                <a:latin typeface="Rubik 1"/>
                <a:ea typeface="Rubik 1"/>
                <a:cs typeface="Rubik 1"/>
                <a:sym typeface="Rubik 1"/>
              </a:rPr>
              <a:t> tai </a:t>
            </a:r>
            <a:r>
              <a:rPr lang="en-US" sz="4801" dirty="0" err="1">
                <a:solidFill>
                  <a:srgbClr val="566FB5"/>
                </a:solidFill>
                <a:latin typeface="Rubik 1"/>
                <a:ea typeface="Rubik 1"/>
                <a:cs typeface="Rubik 1"/>
                <a:sym typeface="Rubik 1"/>
              </a:rPr>
              <a:t>naujo</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tipo</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medžiagos</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kurios</a:t>
            </a:r>
            <a:r>
              <a:rPr lang="en-US" sz="4801" dirty="0">
                <a:solidFill>
                  <a:srgbClr val="566FB5"/>
                </a:solidFill>
                <a:latin typeface="Rubik 1"/>
                <a:ea typeface="Rubik 1"/>
                <a:cs typeface="Rubik 1"/>
                <a:sym typeface="Rubik 1"/>
              </a:rPr>
              <a:t> „net </a:t>
            </a:r>
            <a:r>
              <a:rPr lang="en-US" sz="4801" dirty="0" err="1">
                <a:solidFill>
                  <a:srgbClr val="566FB5"/>
                </a:solidFill>
                <a:latin typeface="Rubik 1"/>
                <a:ea typeface="Rubik 1"/>
                <a:cs typeface="Rubik 1"/>
                <a:sym typeface="Rubik 1"/>
              </a:rPr>
              <a:t>policija</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dar</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nespėjo</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uždrausti</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ir</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įtikinėja</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pabandyti</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sakydamas</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kad</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čia</a:t>
            </a:r>
            <a:r>
              <a:rPr lang="en-US" sz="4801" dirty="0">
                <a:solidFill>
                  <a:srgbClr val="566FB5"/>
                </a:solidFill>
                <a:latin typeface="Rubik 1"/>
                <a:ea typeface="Rubik 1"/>
                <a:cs typeface="Rubik 1"/>
                <a:sym typeface="Rubik 1"/>
              </a:rPr>
              <a:t> ne </a:t>
            </a:r>
            <a:r>
              <a:rPr lang="en-US" sz="4801" dirty="0" err="1">
                <a:solidFill>
                  <a:srgbClr val="566FB5"/>
                </a:solidFill>
                <a:latin typeface="Rubik 1"/>
                <a:ea typeface="Rubik 1"/>
                <a:cs typeface="Rubik 1"/>
                <a:sym typeface="Rubik 1"/>
              </a:rPr>
              <a:t>tas</a:t>
            </a:r>
            <a:r>
              <a:rPr lang="en-US" sz="4801" dirty="0">
                <a:solidFill>
                  <a:srgbClr val="566FB5"/>
                </a:solidFill>
                <a:latin typeface="Rubik 1"/>
                <a:ea typeface="Rubik 1"/>
                <a:cs typeface="Rubik 1"/>
                <a:sym typeface="Rubik 1"/>
              </a:rPr>
              <a:t> pats </a:t>
            </a:r>
            <a:r>
              <a:rPr lang="en-US" sz="4801" dirty="0" err="1">
                <a:solidFill>
                  <a:srgbClr val="566FB5"/>
                </a:solidFill>
                <a:latin typeface="Rubik 1"/>
                <a:ea typeface="Rubik 1"/>
                <a:cs typeface="Rubik 1"/>
                <a:sym typeface="Rubik 1"/>
              </a:rPr>
              <a:t>kaip</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seniau</a:t>
            </a:r>
            <a:r>
              <a:rPr lang="en-US" sz="4801" dirty="0">
                <a:solidFill>
                  <a:srgbClr val="566FB5"/>
                </a:solidFill>
                <a:latin typeface="Rubik 1"/>
                <a:ea typeface="Rubik 1"/>
                <a:cs typeface="Rubik 1"/>
                <a:sym typeface="Rubik 1"/>
              </a:rPr>
              <a:t> – </a:t>
            </a:r>
            <a:r>
              <a:rPr lang="en-US" sz="4801" dirty="0" err="1">
                <a:solidFill>
                  <a:srgbClr val="566FB5"/>
                </a:solidFill>
                <a:latin typeface="Rubik 1"/>
                <a:ea typeface="Rubik 1"/>
                <a:cs typeface="Rubik 1"/>
                <a:sym typeface="Rubik 1"/>
              </a:rPr>
              <a:t>čia</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modernu</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ir</a:t>
            </a:r>
            <a:r>
              <a:rPr lang="en-US" sz="4801" dirty="0">
                <a:solidFill>
                  <a:srgbClr val="566FB5"/>
                </a:solidFill>
                <a:latin typeface="Rubik 1"/>
                <a:ea typeface="Rubik 1"/>
                <a:cs typeface="Rubik 1"/>
                <a:sym typeface="Rubik 1"/>
              </a:rPr>
              <a:t> </a:t>
            </a:r>
            <a:r>
              <a:rPr lang="en-US" sz="4801" dirty="0" err="1">
                <a:solidFill>
                  <a:srgbClr val="566FB5"/>
                </a:solidFill>
                <a:latin typeface="Rubik 1"/>
                <a:ea typeface="Rubik 1"/>
                <a:cs typeface="Rubik 1"/>
                <a:sym typeface="Rubik 1"/>
              </a:rPr>
              <a:t>saugiau</a:t>
            </a:r>
            <a:r>
              <a:rPr lang="en-US" sz="4801" dirty="0">
                <a:solidFill>
                  <a:srgbClr val="566FB5"/>
                </a:solidFill>
                <a:latin typeface="Rubik 1"/>
                <a:ea typeface="Rubik 1"/>
                <a:cs typeface="Rubik 1"/>
                <a:sym typeface="Rubik 1"/>
              </a:rPr>
              <a:t>.“</a:t>
            </a:r>
          </a:p>
        </p:txBody>
      </p:sp>
      <p:sp>
        <p:nvSpPr>
          <p:cNvPr id="3" name="TextBox 3"/>
          <p:cNvSpPr txBox="1"/>
          <p:nvPr/>
        </p:nvSpPr>
        <p:spPr>
          <a:xfrm>
            <a:off x="7013227" y="178162"/>
            <a:ext cx="4261545" cy="1049657"/>
          </a:xfrm>
          <a:prstGeom prst="rect">
            <a:avLst/>
          </a:prstGeom>
        </p:spPr>
        <p:txBody>
          <a:bodyPr lIns="0" tIns="0" rIns="0" bIns="0" rtlCol="0" anchor="t">
            <a:spAutoFit/>
          </a:bodyPr>
          <a:lstStyle/>
          <a:p>
            <a:pPr algn="ctr">
              <a:lnSpc>
                <a:spcPts val="7769"/>
              </a:lnSpc>
            </a:pPr>
            <a:r>
              <a:rPr lang="en-US" sz="5549" dirty="0" err="1">
                <a:solidFill>
                  <a:srgbClr val="5A997D"/>
                </a:solidFill>
                <a:latin typeface="Blodders 1"/>
                <a:ea typeface="Blodders 1"/>
                <a:cs typeface="Blodders 1"/>
                <a:sym typeface="Blodders 1"/>
              </a:rPr>
              <a:t>situacija</a:t>
            </a:r>
            <a:r>
              <a:rPr lang="en-US" sz="5549" dirty="0">
                <a:solidFill>
                  <a:srgbClr val="5A997D"/>
                </a:solidFill>
                <a:latin typeface="Blodders 1"/>
                <a:ea typeface="Blodders 1"/>
                <a:cs typeface="Blodders 1"/>
                <a:sym typeface="Blodders 1"/>
              </a:rPr>
              <a:t> nr. 5</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28328" y="809625"/>
            <a:ext cx="11431344" cy="1050924"/>
          </a:xfrm>
          <a:prstGeom prst="rect">
            <a:avLst/>
          </a:prstGeom>
        </p:spPr>
        <p:txBody>
          <a:bodyPr lIns="0" tIns="0" rIns="0" bIns="0" rtlCol="0" anchor="t">
            <a:spAutoFit/>
          </a:bodyPr>
          <a:lstStyle/>
          <a:p>
            <a:pPr algn="ctr">
              <a:lnSpc>
                <a:spcPts val="7700"/>
              </a:lnSpc>
            </a:pPr>
            <a:r>
              <a:rPr lang="en-US" sz="5500">
                <a:solidFill>
                  <a:srgbClr val="DB6C46"/>
                </a:solidFill>
                <a:latin typeface="Blodders 1"/>
                <a:ea typeface="Blodders 1"/>
                <a:cs typeface="Blodders 1"/>
                <a:sym typeface="Blodders 1"/>
              </a:rPr>
              <a:t>jei jauti spaudimą vartoti</a:t>
            </a:r>
          </a:p>
        </p:txBody>
      </p:sp>
      <p:sp>
        <p:nvSpPr>
          <p:cNvPr id="3" name="Freeform 3"/>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4" name="TextBox 4"/>
          <p:cNvSpPr txBox="1"/>
          <p:nvPr/>
        </p:nvSpPr>
        <p:spPr>
          <a:xfrm>
            <a:off x="1028700" y="4403725"/>
            <a:ext cx="8893656" cy="1393825"/>
          </a:xfrm>
          <a:prstGeom prst="rect">
            <a:avLst/>
          </a:prstGeom>
        </p:spPr>
        <p:txBody>
          <a:bodyPr lIns="0" tIns="0" rIns="0" bIns="0" rtlCol="0" anchor="t">
            <a:spAutoFit/>
          </a:bodyPr>
          <a:lstStyle/>
          <a:p>
            <a:pPr algn="l">
              <a:lnSpc>
                <a:spcPts val="5599"/>
              </a:lnSpc>
            </a:pPr>
            <a:r>
              <a:rPr lang="en-US" sz="3999">
                <a:solidFill>
                  <a:srgbClr val="DB6C46"/>
                </a:solidFill>
                <a:latin typeface="Rubik 1"/>
                <a:ea typeface="Rubik 1"/>
                <a:cs typeface="Rubik 1"/>
                <a:sym typeface="Rubik 1"/>
              </a:rPr>
              <a:t>Sakyk „ne“</a:t>
            </a:r>
            <a:r>
              <a:rPr lang="en-US" sz="3999">
                <a:solidFill>
                  <a:srgbClr val="566FB5"/>
                </a:solidFill>
                <a:latin typeface="Rubik 1"/>
                <a:ea typeface="Rubik 1"/>
                <a:cs typeface="Rubik 1"/>
                <a:sym typeface="Rubik 1"/>
              </a:rPr>
              <a:t> aiškiai ir tvirtai, nesileisdamas(-a) į ilgas diskusijas.</a:t>
            </a:r>
          </a:p>
        </p:txBody>
      </p:sp>
      <p:sp>
        <p:nvSpPr>
          <p:cNvPr id="5" name="Freeform 5"/>
          <p:cNvSpPr/>
          <p:nvPr/>
        </p:nvSpPr>
        <p:spPr>
          <a:xfrm>
            <a:off x="9922356" y="2050984"/>
            <a:ext cx="7336944" cy="7207316"/>
          </a:xfrm>
          <a:custGeom>
            <a:avLst/>
            <a:gdLst/>
            <a:ahLst/>
            <a:cxnLst/>
            <a:rect l="l" t="t" r="r" b="b"/>
            <a:pathLst>
              <a:path w="7336944" h="7207316">
                <a:moveTo>
                  <a:pt x="0" y="0"/>
                </a:moveTo>
                <a:lnTo>
                  <a:pt x="7336944" y="0"/>
                </a:lnTo>
                <a:lnTo>
                  <a:pt x="7336944" y="7207316"/>
                </a:lnTo>
                <a:lnTo>
                  <a:pt x="0" y="72073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28328" y="809625"/>
            <a:ext cx="11431344" cy="1050924"/>
          </a:xfrm>
          <a:prstGeom prst="rect">
            <a:avLst/>
          </a:prstGeom>
        </p:spPr>
        <p:txBody>
          <a:bodyPr lIns="0" tIns="0" rIns="0" bIns="0" rtlCol="0" anchor="t">
            <a:spAutoFit/>
          </a:bodyPr>
          <a:lstStyle/>
          <a:p>
            <a:pPr algn="ctr">
              <a:lnSpc>
                <a:spcPts val="7700"/>
              </a:lnSpc>
            </a:pPr>
            <a:r>
              <a:rPr lang="en-US" sz="5500">
                <a:solidFill>
                  <a:srgbClr val="DB6C46"/>
                </a:solidFill>
                <a:latin typeface="Blodders 1"/>
                <a:ea typeface="Blodders 1"/>
                <a:cs typeface="Blodders 1"/>
                <a:sym typeface="Blodders 1"/>
              </a:rPr>
              <a:t>jei jauti spaudimą vartoti</a:t>
            </a:r>
          </a:p>
        </p:txBody>
      </p:sp>
      <p:sp>
        <p:nvSpPr>
          <p:cNvPr id="3" name="Freeform 3"/>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4" name="TextBox 4"/>
          <p:cNvSpPr txBox="1"/>
          <p:nvPr/>
        </p:nvSpPr>
        <p:spPr>
          <a:xfrm>
            <a:off x="6226529" y="2930525"/>
            <a:ext cx="11032771" cy="4918075"/>
          </a:xfrm>
          <a:prstGeom prst="rect">
            <a:avLst/>
          </a:prstGeom>
        </p:spPr>
        <p:txBody>
          <a:bodyPr lIns="0" tIns="0" rIns="0" bIns="0" rtlCol="0" anchor="t">
            <a:spAutoFit/>
          </a:bodyPr>
          <a:lstStyle/>
          <a:p>
            <a:pPr marL="863599" lvl="1" indent="-431800" algn="l">
              <a:lnSpc>
                <a:spcPts val="5599"/>
              </a:lnSpc>
              <a:buFont typeface="Arial"/>
              <a:buChar char="•"/>
            </a:pPr>
            <a:r>
              <a:rPr lang="en-US" sz="3999">
                <a:solidFill>
                  <a:srgbClr val="DB6C46"/>
                </a:solidFill>
                <a:latin typeface="Rubik 1"/>
                <a:ea typeface="Rubik 1"/>
                <a:cs typeface="Rubik 1"/>
                <a:sym typeface="Rubik 1"/>
              </a:rPr>
              <a:t>Pasitikėk savimi </a:t>
            </a:r>
            <a:r>
              <a:rPr lang="en-US" sz="3999">
                <a:solidFill>
                  <a:srgbClr val="566FB5"/>
                </a:solidFill>
                <a:latin typeface="Rubik 1"/>
                <a:ea typeface="Rubik 1"/>
                <a:cs typeface="Rubik 1"/>
                <a:sym typeface="Rubik 1"/>
              </a:rPr>
              <a:t>– svarbiausia, ką galvoji tu pats (-i).</a:t>
            </a:r>
          </a:p>
          <a:p>
            <a:pPr marL="863599" lvl="1" indent="-431800" algn="l">
              <a:lnSpc>
                <a:spcPts val="5599"/>
              </a:lnSpc>
              <a:buFont typeface="Arial"/>
              <a:buChar char="•"/>
            </a:pPr>
            <a:r>
              <a:rPr lang="en-US" sz="3999">
                <a:solidFill>
                  <a:srgbClr val="566FB5"/>
                </a:solidFill>
                <a:latin typeface="Rubik 1"/>
                <a:ea typeface="Rubik 1"/>
                <a:cs typeface="Rubik 1"/>
                <a:sym typeface="Rubik 1"/>
              </a:rPr>
              <a:t>Suprask, kas tau siūlo – tikri </a:t>
            </a:r>
            <a:r>
              <a:rPr lang="en-US" sz="3999">
                <a:solidFill>
                  <a:srgbClr val="DB6C46"/>
                </a:solidFill>
                <a:latin typeface="Rubik 1"/>
                <a:ea typeface="Rubik 1"/>
                <a:cs typeface="Rubik 1"/>
                <a:sym typeface="Rubik 1"/>
              </a:rPr>
              <a:t>draugai gerbs</a:t>
            </a:r>
            <a:r>
              <a:rPr lang="en-US" sz="3999">
                <a:solidFill>
                  <a:srgbClr val="566FB5"/>
                </a:solidFill>
                <a:latin typeface="Rubik 1"/>
                <a:ea typeface="Rubik 1"/>
                <a:cs typeface="Rubik 1"/>
                <a:sym typeface="Rubik 1"/>
              </a:rPr>
              <a:t> tavo „ne“.</a:t>
            </a:r>
          </a:p>
          <a:p>
            <a:pPr marL="863599" lvl="1" indent="-431800" algn="l">
              <a:lnSpc>
                <a:spcPts val="5599"/>
              </a:lnSpc>
              <a:buFont typeface="Arial"/>
              <a:buChar char="•"/>
            </a:pPr>
            <a:r>
              <a:rPr lang="en-US" sz="3999">
                <a:solidFill>
                  <a:srgbClr val="566FB5"/>
                </a:solidFill>
                <a:latin typeface="Rubik 1"/>
                <a:ea typeface="Rubik 1"/>
                <a:cs typeface="Rubik 1"/>
                <a:sym typeface="Rubik 1"/>
              </a:rPr>
              <a:t>Jei jautiesi nepritampantis, </a:t>
            </a:r>
            <a:r>
              <a:rPr lang="en-US" sz="3999">
                <a:solidFill>
                  <a:srgbClr val="DB6C46"/>
                </a:solidFill>
                <a:latin typeface="Rubik 1"/>
                <a:ea typeface="Rubik 1"/>
                <a:cs typeface="Rubik 1"/>
                <a:sym typeface="Rubik 1"/>
              </a:rPr>
              <a:t>rask draugų/patikimų suaugusių</a:t>
            </a:r>
            <a:r>
              <a:rPr lang="en-US" sz="3999">
                <a:solidFill>
                  <a:srgbClr val="566FB5"/>
                </a:solidFill>
                <a:latin typeface="Rubik 1"/>
                <a:ea typeface="Rubik 1"/>
                <a:cs typeface="Rubik 1"/>
                <a:sym typeface="Rubik 1"/>
              </a:rPr>
              <a:t>, kurie tave supranta ir palaiko.</a:t>
            </a:r>
          </a:p>
        </p:txBody>
      </p:sp>
      <p:sp>
        <p:nvSpPr>
          <p:cNvPr id="5" name="Freeform 5"/>
          <p:cNvSpPr/>
          <p:nvPr/>
        </p:nvSpPr>
        <p:spPr>
          <a:xfrm>
            <a:off x="1028700" y="4746668"/>
            <a:ext cx="4921951" cy="4511632"/>
          </a:xfrm>
          <a:custGeom>
            <a:avLst/>
            <a:gdLst/>
            <a:ahLst/>
            <a:cxnLst/>
            <a:rect l="l" t="t" r="r" b="b"/>
            <a:pathLst>
              <a:path w="4921951" h="4511632">
                <a:moveTo>
                  <a:pt x="0" y="0"/>
                </a:moveTo>
                <a:lnTo>
                  <a:pt x="4921951" y="0"/>
                </a:lnTo>
                <a:lnTo>
                  <a:pt x="4921951" y="4511632"/>
                </a:lnTo>
                <a:lnTo>
                  <a:pt x="0" y="45116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t-LT"/>
          </a:p>
        </p:txBody>
      </p:sp>
      <p:sp>
        <p:nvSpPr>
          <p:cNvPr id="6" name="TextBox 6"/>
          <p:cNvSpPr txBox="1"/>
          <p:nvPr/>
        </p:nvSpPr>
        <p:spPr>
          <a:xfrm>
            <a:off x="671981" y="2552700"/>
            <a:ext cx="5512693" cy="765175"/>
          </a:xfrm>
          <a:prstGeom prst="rect">
            <a:avLst/>
          </a:prstGeom>
        </p:spPr>
        <p:txBody>
          <a:bodyPr lIns="0" tIns="0" rIns="0" bIns="0" rtlCol="0" anchor="t">
            <a:spAutoFit/>
          </a:bodyPr>
          <a:lstStyle/>
          <a:p>
            <a:pPr algn="ctr">
              <a:lnSpc>
                <a:spcPts val="5599"/>
              </a:lnSpc>
              <a:spcBef>
                <a:spcPct val="0"/>
              </a:spcBef>
            </a:pPr>
            <a:r>
              <a:rPr lang="en-US" sz="3999">
                <a:solidFill>
                  <a:srgbClr val="5A997D"/>
                </a:solidFill>
                <a:latin typeface="Blodders 1"/>
                <a:ea typeface="Blodders 1"/>
                <a:cs typeface="Blodders 1"/>
                <a:sym typeface="Blodders 1"/>
              </a:rPr>
              <a:t>Žinok, kad tu nesi vienas!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7065" y="1930400"/>
            <a:ext cx="15253869" cy="7970555"/>
          </a:xfrm>
          <a:custGeom>
            <a:avLst/>
            <a:gdLst/>
            <a:ahLst/>
            <a:cxnLst/>
            <a:rect l="l" t="t" r="r" b="b"/>
            <a:pathLst>
              <a:path w="15253869" h="7970555">
                <a:moveTo>
                  <a:pt x="0" y="0"/>
                </a:moveTo>
                <a:lnTo>
                  <a:pt x="15253870" y="0"/>
                </a:lnTo>
                <a:lnTo>
                  <a:pt x="15253870" y="7970555"/>
                </a:lnTo>
                <a:lnTo>
                  <a:pt x="0" y="7970555"/>
                </a:lnTo>
                <a:lnTo>
                  <a:pt x="0" y="0"/>
                </a:lnTo>
                <a:close/>
              </a:path>
            </a:pathLst>
          </a:custGeom>
          <a:blipFill>
            <a:blip r:embed="rId2">
              <a:extLst>
                <a:ext uri="{96DAC541-7B7A-43D3-8B79-37D633B846F1}">
                  <asvg:svgBlip xmlns:asvg="http://schemas.microsoft.com/office/drawing/2016/SVG/main" r:embed="rId3"/>
                </a:ext>
              </a:extLst>
            </a:blip>
            <a:stretch>
              <a:fillRect t="-49323"/>
            </a:stretch>
          </a:blipFill>
        </p:spPr>
        <p:txBody>
          <a:bodyPr/>
          <a:lstStyle/>
          <a:p>
            <a:endParaRPr lang="lt-LT"/>
          </a:p>
        </p:txBody>
      </p:sp>
      <p:sp>
        <p:nvSpPr>
          <p:cNvPr id="3" name="TextBox 3"/>
          <p:cNvSpPr txBox="1"/>
          <p:nvPr/>
        </p:nvSpPr>
        <p:spPr>
          <a:xfrm>
            <a:off x="1047750" y="819150"/>
            <a:ext cx="16230600" cy="1041400"/>
          </a:xfrm>
          <a:prstGeom prst="rect">
            <a:avLst/>
          </a:prstGeom>
        </p:spPr>
        <p:txBody>
          <a:bodyPr lIns="0" tIns="0" rIns="0" bIns="0" rtlCol="0" anchor="t">
            <a:spAutoFit/>
          </a:bodyPr>
          <a:lstStyle/>
          <a:p>
            <a:pPr algn="ctr">
              <a:lnSpc>
                <a:spcPts val="7699"/>
              </a:lnSpc>
              <a:spcBef>
                <a:spcPct val="0"/>
              </a:spcBef>
            </a:pPr>
            <a:r>
              <a:rPr lang="en-US" sz="5499">
                <a:solidFill>
                  <a:srgbClr val="7383C1"/>
                </a:solidFill>
                <a:latin typeface="Blodders 1"/>
                <a:ea typeface="Blodders 1"/>
                <a:cs typeface="Blodders 1"/>
                <a:sym typeface="Blodders 1"/>
              </a:rPr>
              <a:t>Žinok faktus, rinkis atsakingai</a:t>
            </a:r>
          </a:p>
        </p:txBody>
      </p:sp>
      <p:sp>
        <p:nvSpPr>
          <p:cNvPr id="4" name="Freeform 4"/>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4"/>
            <a:stretch>
              <a:fillRect/>
            </a:stretch>
          </a:blipFill>
        </p:spPr>
        <p:txBody>
          <a:bodyPr/>
          <a:lstStyle/>
          <a:p>
            <a:endParaRPr lang="lt-L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028700" y="2086635"/>
          <a:ext cx="16230600" cy="7171665"/>
        </p:xfrm>
        <a:graphic>
          <a:graphicData uri="http://schemas.openxmlformats.org/drawingml/2006/table">
            <a:tbl>
              <a:tblPr/>
              <a:tblGrid>
                <a:gridCol w="4238901">
                  <a:extLst>
                    <a:ext uri="{9D8B030D-6E8A-4147-A177-3AD203B41FA5}">
                      <a16:colId xmlns:a16="http://schemas.microsoft.com/office/drawing/2014/main" val="20000"/>
                    </a:ext>
                  </a:extLst>
                </a:gridCol>
                <a:gridCol w="3711515">
                  <a:extLst>
                    <a:ext uri="{9D8B030D-6E8A-4147-A177-3AD203B41FA5}">
                      <a16:colId xmlns:a16="http://schemas.microsoft.com/office/drawing/2014/main" val="20001"/>
                    </a:ext>
                  </a:extLst>
                </a:gridCol>
                <a:gridCol w="8280184">
                  <a:extLst>
                    <a:ext uri="{9D8B030D-6E8A-4147-A177-3AD203B41FA5}">
                      <a16:colId xmlns:a16="http://schemas.microsoft.com/office/drawing/2014/main" val="20002"/>
                    </a:ext>
                  </a:extLst>
                </a:gridCol>
              </a:tblGrid>
              <a:tr h="919284">
                <a:tc>
                  <a:txBody>
                    <a:bodyPr/>
                    <a:lstStyle/>
                    <a:p>
                      <a:pPr algn="ctr">
                        <a:lnSpc>
                          <a:spcPts val="3639"/>
                        </a:lnSpc>
                        <a:defRPr/>
                      </a:pPr>
                      <a:r>
                        <a:rPr lang="en-US" sz="2599" b="1">
                          <a:solidFill>
                            <a:srgbClr val="566FB5"/>
                          </a:solidFill>
                          <a:latin typeface="Rubik 3"/>
                          <a:ea typeface="Rubik 3"/>
                          <a:cs typeface="Rubik 3"/>
                          <a:sym typeface="Rubik 3"/>
                        </a:rPr>
                        <a:t>Pagalbos teikėjai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779"/>
                        </a:lnSpc>
                        <a:defRPr/>
                      </a:pPr>
                      <a:r>
                        <a:rPr lang="en-US" sz="2699" b="1">
                          <a:solidFill>
                            <a:srgbClr val="566FB5"/>
                          </a:solidFill>
                          <a:latin typeface="Rubik 3"/>
                          <a:ea typeface="Rubik 3"/>
                          <a:cs typeface="Rubik 3"/>
                          <a:sym typeface="Rubik 3"/>
                        </a:rPr>
                        <a:t>Kontaktai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r>
                        <a:rPr lang="en-US" sz="2599">
                          <a:solidFill>
                            <a:srgbClr val="566FB5"/>
                          </a:solidFill>
                          <a:latin typeface="Rubik 3"/>
                          <a:ea typeface="Rubik 3"/>
                          <a:cs typeface="Rubik 3"/>
                          <a:sym typeface="Rubik 3"/>
                        </a:rPr>
                        <a:t>Darbo valandos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0"/>
                  </a:ext>
                </a:extLst>
              </a:tr>
              <a:tr h="2772656">
                <a:tc>
                  <a:txBody>
                    <a:bodyPr/>
                    <a:lstStyle/>
                    <a:p>
                      <a:pPr algn="ctr">
                        <a:lnSpc>
                          <a:spcPts val="252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endParaRPr lang="en-US" sz="1100"/>
                    </a:p>
                    <a:p>
                      <a:pPr algn="ctr">
                        <a:lnSpc>
                          <a:spcPts val="3639"/>
                        </a:lnSpc>
                      </a:pPr>
                      <a:r>
                        <a:rPr lang="en-US" sz="2599">
                          <a:solidFill>
                            <a:srgbClr val="566FB5"/>
                          </a:solidFill>
                          <a:latin typeface="Rubik 2"/>
                          <a:ea typeface="Rubik 2"/>
                          <a:cs typeface="Rubik 2"/>
                          <a:sym typeface="Rubik 2"/>
                        </a:rPr>
                        <a:t>Tel. 112</a:t>
                      </a:r>
                    </a:p>
                    <a:p>
                      <a:pPr algn="ctr">
                        <a:lnSpc>
                          <a:spcPts val="3639"/>
                        </a:lnSpc>
                      </a:pPr>
                      <a:r>
                        <a:rPr lang="en-US" sz="2599">
                          <a:solidFill>
                            <a:srgbClr val="566FB5"/>
                          </a:solidFill>
                          <a:latin typeface="Rubik 2"/>
                          <a:ea typeface="Rubik 2"/>
                          <a:cs typeface="Rubik 2"/>
                          <a:sym typeface="Rubik 2"/>
                        </a:rPr>
                        <a:t>Tel. 113</a:t>
                      </a:r>
                    </a:p>
                    <a:p>
                      <a:pPr algn="ctr">
                        <a:lnSpc>
                          <a:spcPts val="3639"/>
                        </a:lnSpc>
                      </a:pPr>
                      <a:endParaRPr lang="en-US" sz="2599">
                        <a:solidFill>
                          <a:srgbClr val="566FB5"/>
                        </a:solidFill>
                        <a:latin typeface="Rubik 2"/>
                        <a:ea typeface="Rubik 2"/>
                        <a:cs typeface="Rubik 2"/>
                        <a:sym typeface="Rubik 2"/>
                      </a:endParaRP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39"/>
                        </a:lnSpc>
                        <a:defRPr/>
                      </a:pPr>
                      <a:r>
                        <a:rPr lang="en-US" sz="2599">
                          <a:solidFill>
                            <a:srgbClr val="566FB5"/>
                          </a:solidFill>
                          <a:latin typeface="Rubik 2"/>
                          <a:ea typeface="Rubik 2"/>
                          <a:cs typeface="Rubik 2"/>
                          <a:sym typeface="Rubik 2"/>
                        </a:rPr>
                        <a:t>I-VII visą parą.</a:t>
                      </a:r>
                      <a:endParaRPr lang="en-US" sz="1100"/>
                    </a:p>
                    <a:p>
                      <a:pPr algn="l">
                        <a:lnSpc>
                          <a:spcPts val="3639"/>
                        </a:lnSpc>
                      </a:pPr>
                      <a:r>
                        <a:rPr lang="en-US" sz="2599" b="1">
                          <a:solidFill>
                            <a:srgbClr val="566FB5"/>
                          </a:solidFill>
                          <a:latin typeface="Rubik 2 Bold"/>
                          <a:ea typeface="Rubik 2 Bold"/>
                          <a:cs typeface="Rubik 2 Bold"/>
                          <a:sym typeface="Rubik 2 Bold"/>
                        </a:rPr>
                        <a:t>Medicininės konsultacijos</a:t>
                      </a:r>
                      <a:r>
                        <a:rPr lang="en-US" sz="2599">
                          <a:solidFill>
                            <a:srgbClr val="566FB5"/>
                          </a:solidFill>
                          <a:latin typeface="Rubik 2"/>
                          <a:ea typeface="Rubik 2"/>
                          <a:cs typeface="Rubik 2"/>
                          <a:sym typeface="Rubik 2"/>
                        </a:rPr>
                        <a:t> I-VII visą parą.</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1"/>
                  </a:ext>
                </a:extLst>
              </a:tr>
              <a:tr h="3479725">
                <a:tc>
                  <a:txBody>
                    <a:bodyPr/>
                    <a:lstStyle/>
                    <a:p>
                      <a:pPr algn="ctr">
                        <a:lnSpc>
                          <a:spcPts val="3639"/>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r>
                        <a:rPr lang="en-US" sz="2599">
                          <a:solidFill>
                            <a:srgbClr val="566FB5"/>
                          </a:solidFill>
                          <a:latin typeface="Rubik 2"/>
                          <a:ea typeface="Rubik 2"/>
                          <a:cs typeface="Rubik 2"/>
                          <a:sym typeface="Rubik 2"/>
                        </a:rPr>
                        <a:t>Tel. +370 5 236 2052</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39"/>
                        </a:lnSpc>
                        <a:defRPr/>
                      </a:pPr>
                      <a:r>
                        <a:rPr lang="en-US" sz="2599" b="1">
                          <a:solidFill>
                            <a:srgbClr val="566FB5"/>
                          </a:solidFill>
                          <a:latin typeface="Rubik 2 Bold"/>
                          <a:ea typeface="Rubik 2 Bold"/>
                          <a:cs typeface="Rubik 2 Bold"/>
                          <a:sym typeface="Rubik 2 Bold"/>
                        </a:rPr>
                        <a:t>Apsinuodijimo klausimais</a:t>
                      </a:r>
                      <a:r>
                        <a:rPr lang="en-US" sz="2599">
                          <a:solidFill>
                            <a:srgbClr val="566FB5"/>
                          </a:solidFill>
                          <a:latin typeface="Rubik 2"/>
                          <a:ea typeface="Rubik 2"/>
                          <a:cs typeface="Rubik 2"/>
                          <a:sym typeface="Rubik 2"/>
                        </a:rPr>
                        <a:t> I-VII visą parą.</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 name="Freeform 3"/>
          <p:cNvSpPr/>
          <p:nvPr/>
        </p:nvSpPr>
        <p:spPr>
          <a:xfrm>
            <a:off x="1303423" y="3469469"/>
            <a:ext cx="3663918" cy="1674031"/>
          </a:xfrm>
          <a:custGeom>
            <a:avLst/>
            <a:gdLst/>
            <a:ahLst/>
            <a:cxnLst/>
            <a:rect l="l" t="t" r="r" b="b"/>
            <a:pathLst>
              <a:path w="3663918" h="1674031">
                <a:moveTo>
                  <a:pt x="0" y="0"/>
                </a:moveTo>
                <a:lnTo>
                  <a:pt x="3663918" y="0"/>
                </a:lnTo>
                <a:lnTo>
                  <a:pt x="3663918" y="1674031"/>
                </a:lnTo>
                <a:lnTo>
                  <a:pt x="0" y="1674031"/>
                </a:lnTo>
                <a:lnTo>
                  <a:pt x="0" y="0"/>
                </a:lnTo>
                <a:close/>
              </a:path>
            </a:pathLst>
          </a:custGeom>
          <a:blipFill>
            <a:blip r:embed="rId2"/>
            <a:stretch>
              <a:fillRect/>
            </a:stretch>
          </a:blipFill>
        </p:spPr>
        <p:txBody>
          <a:bodyPr/>
          <a:lstStyle/>
          <a:p>
            <a:endParaRPr lang="lt-LT"/>
          </a:p>
        </p:txBody>
      </p:sp>
      <p:sp>
        <p:nvSpPr>
          <p:cNvPr id="4" name="Freeform 4"/>
          <p:cNvSpPr/>
          <p:nvPr/>
        </p:nvSpPr>
        <p:spPr>
          <a:xfrm>
            <a:off x="1406761" y="5824436"/>
            <a:ext cx="3457243" cy="3293585"/>
          </a:xfrm>
          <a:custGeom>
            <a:avLst/>
            <a:gdLst/>
            <a:ahLst/>
            <a:cxnLst/>
            <a:rect l="l" t="t" r="r" b="b"/>
            <a:pathLst>
              <a:path w="3457243" h="3293585">
                <a:moveTo>
                  <a:pt x="0" y="0"/>
                </a:moveTo>
                <a:lnTo>
                  <a:pt x="3457243" y="0"/>
                </a:lnTo>
                <a:lnTo>
                  <a:pt x="3457243" y="3293585"/>
                </a:lnTo>
                <a:lnTo>
                  <a:pt x="0" y="3293585"/>
                </a:lnTo>
                <a:lnTo>
                  <a:pt x="0" y="0"/>
                </a:lnTo>
                <a:close/>
              </a:path>
            </a:pathLst>
          </a:custGeom>
          <a:blipFill>
            <a:blip r:embed="rId3"/>
            <a:stretch>
              <a:fillRect b="-4969"/>
            </a:stretch>
          </a:blipFill>
        </p:spPr>
        <p:txBody>
          <a:bodyPr/>
          <a:lstStyle/>
          <a:p>
            <a:endParaRPr lang="lt-LT"/>
          </a:p>
        </p:txBody>
      </p:sp>
      <p:sp>
        <p:nvSpPr>
          <p:cNvPr id="5" name="TextBox 5"/>
          <p:cNvSpPr txBox="1"/>
          <p:nvPr/>
        </p:nvSpPr>
        <p:spPr>
          <a:xfrm>
            <a:off x="3135382" y="828675"/>
            <a:ext cx="11751957" cy="958849"/>
          </a:xfrm>
          <a:prstGeom prst="rect">
            <a:avLst/>
          </a:prstGeom>
        </p:spPr>
        <p:txBody>
          <a:bodyPr lIns="0" tIns="0" rIns="0" bIns="0" rtlCol="0" anchor="t">
            <a:spAutoFit/>
          </a:bodyPr>
          <a:lstStyle/>
          <a:p>
            <a:pPr algn="ctr">
              <a:lnSpc>
                <a:spcPts val="7000"/>
              </a:lnSpc>
            </a:pPr>
            <a:r>
              <a:rPr lang="en-US" sz="5000">
                <a:solidFill>
                  <a:srgbClr val="586BB0"/>
                </a:solidFill>
                <a:latin typeface="Blodders 1"/>
                <a:ea typeface="Blodders 1"/>
                <a:cs typeface="Blodders 1"/>
                <a:sym typeface="Blodders 1"/>
              </a:rPr>
              <a:t>skubi pagalba </a:t>
            </a:r>
          </a:p>
        </p:txBody>
      </p:sp>
      <p:sp>
        <p:nvSpPr>
          <p:cNvPr id="6" name="Freeform 6"/>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4"/>
            <a:stretch>
              <a:fillRect/>
            </a:stretch>
          </a:blipFill>
        </p:spPr>
        <p:txBody>
          <a:bodyPr/>
          <a:lstStyle/>
          <a:p>
            <a:endParaRPr lang="lt-LT"/>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3268021" y="838200"/>
            <a:ext cx="11751957" cy="1906269"/>
          </a:xfrm>
          <a:prstGeom prst="rect">
            <a:avLst/>
          </a:prstGeom>
        </p:spPr>
        <p:txBody>
          <a:bodyPr lIns="0" tIns="0" rIns="0" bIns="0" rtlCol="0" anchor="t">
            <a:spAutoFit/>
          </a:bodyPr>
          <a:lstStyle/>
          <a:p>
            <a:pPr algn="ctr">
              <a:lnSpc>
                <a:spcPts val="7280"/>
              </a:lnSpc>
            </a:pPr>
            <a:r>
              <a:rPr lang="en-US" sz="5200">
                <a:solidFill>
                  <a:srgbClr val="566FB5"/>
                </a:solidFill>
                <a:latin typeface="Blodders 1"/>
                <a:ea typeface="Blodders 1"/>
                <a:cs typeface="Blodders 1"/>
                <a:sym typeface="Blodders 1"/>
              </a:rPr>
              <a:t>anoniminė Emocinė paramA telefonu ir internetu</a:t>
            </a:r>
          </a:p>
        </p:txBody>
      </p:sp>
      <p:graphicFrame>
        <p:nvGraphicFramePr>
          <p:cNvPr id="4" name="Table 4"/>
          <p:cNvGraphicFramePr>
            <a:graphicFrameLocks noGrp="1"/>
          </p:cNvGraphicFramePr>
          <p:nvPr/>
        </p:nvGraphicFramePr>
        <p:xfrm>
          <a:off x="1028700" y="2930527"/>
          <a:ext cx="16230600" cy="5650058"/>
        </p:xfrm>
        <a:graphic>
          <a:graphicData uri="http://schemas.openxmlformats.org/drawingml/2006/table">
            <a:tbl>
              <a:tblPr/>
              <a:tblGrid>
                <a:gridCol w="4238901">
                  <a:extLst>
                    <a:ext uri="{9D8B030D-6E8A-4147-A177-3AD203B41FA5}">
                      <a16:colId xmlns:a16="http://schemas.microsoft.com/office/drawing/2014/main" val="20000"/>
                    </a:ext>
                  </a:extLst>
                </a:gridCol>
                <a:gridCol w="3711515">
                  <a:extLst>
                    <a:ext uri="{9D8B030D-6E8A-4147-A177-3AD203B41FA5}">
                      <a16:colId xmlns:a16="http://schemas.microsoft.com/office/drawing/2014/main" val="20001"/>
                    </a:ext>
                  </a:extLst>
                </a:gridCol>
                <a:gridCol w="8280184">
                  <a:extLst>
                    <a:ext uri="{9D8B030D-6E8A-4147-A177-3AD203B41FA5}">
                      <a16:colId xmlns:a16="http://schemas.microsoft.com/office/drawing/2014/main" val="20002"/>
                    </a:ext>
                  </a:extLst>
                </a:gridCol>
              </a:tblGrid>
              <a:tr h="1085378">
                <a:tc>
                  <a:txBody>
                    <a:bodyPr/>
                    <a:lstStyle/>
                    <a:p>
                      <a:pPr algn="ctr">
                        <a:lnSpc>
                          <a:spcPts val="3639"/>
                        </a:lnSpc>
                        <a:defRPr/>
                      </a:pPr>
                      <a:r>
                        <a:rPr lang="en-US" sz="2599" b="1">
                          <a:solidFill>
                            <a:srgbClr val="566FB5"/>
                          </a:solidFill>
                          <a:latin typeface="Rubik 3"/>
                          <a:ea typeface="Rubik 3"/>
                          <a:cs typeface="Rubik 3"/>
                          <a:sym typeface="Rubik 3"/>
                        </a:rPr>
                        <a:t>Pagalbos teikėjai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779"/>
                        </a:lnSpc>
                        <a:defRPr/>
                      </a:pPr>
                      <a:r>
                        <a:rPr lang="en-US" sz="2699" b="1">
                          <a:solidFill>
                            <a:srgbClr val="566FB5"/>
                          </a:solidFill>
                          <a:latin typeface="Rubik 3"/>
                          <a:ea typeface="Rubik 3"/>
                          <a:cs typeface="Rubik 3"/>
                          <a:sym typeface="Rubik 3"/>
                        </a:rPr>
                        <a:t>Kontaktai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r>
                        <a:rPr lang="en-US" sz="2599">
                          <a:solidFill>
                            <a:srgbClr val="566FB5"/>
                          </a:solidFill>
                          <a:latin typeface="Rubik 3"/>
                          <a:ea typeface="Rubik 3"/>
                          <a:cs typeface="Rubik 3"/>
                          <a:sym typeface="Rubik 3"/>
                        </a:rPr>
                        <a:t>Darbo valandos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0"/>
                  </a:ext>
                </a:extLst>
              </a:tr>
              <a:tr h="2282340">
                <a:tc>
                  <a:txBody>
                    <a:bodyPr/>
                    <a:lstStyle/>
                    <a:p>
                      <a:pPr algn="ctr">
                        <a:lnSpc>
                          <a:spcPts val="252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endParaRPr lang="en-US" sz="1100"/>
                    </a:p>
                    <a:p>
                      <a:pPr algn="ctr">
                        <a:lnSpc>
                          <a:spcPts val="3639"/>
                        </a:lnSpc>
                      </a:pPr>
                      <a:r>
                        <a:rPr lang="en-US" sz="2599">
                          <a:solidFill>
                            <a:srgbClr val="566FB5"/>
                          </a:solidFill>
                          <a:latin typeface="Rubik 2"/>
                          <a:ea typeface="Rubik 2"/>
                          <a:cs typeface="Rubik 2"/>
                          <a:sym typeface="Rubik 2"/>
                        </a:rPr>
                        <a:t>Tel. 116111</a:t>
                      </a:r>
                    </a:p>
                    <a:p>
                      <a:pPr algn="ctr">
                        <a:lnSpc>
                          <a:spcPts val="3639"/>
                        </a:lnSpc>
                      </a:pPr>
                      <a:r>
                        <a:rPr lang="en-US" sz="2599">
                          <a:solidFill>
                            <a:srgbClr val="566FB5"/>
                          </a:solidFill>
                          <a:latin typeface="Rubik 2"/>
                          <a:ea typeface="Rubik 2"/>
                          <a:cs typeface="Rubik 2"/>
                          <a:sym typeface="Rubik 2"/>
                        </a:rPr>
                        <a:t>vaikulinija.lt</a:t>
                      </a:r>
                    </a:p>
                    <a:p>
                      <a:pPr algn="ctr">
                        <a:lnSpc>
                          <a:spcPts val="3639"/>
                        </a:lnSpc>
                      </a:pPr>
                      <a:endParaRPr lang="en-US" sz="2599">
                        <a:solidFill>
                          <a:srgbClr val="566FB5"/>
                        </a:solidFill>
                        <a:latin typeface="Rubik 2"/>
                        <a:ea typeface="Rubik 2"/>
                        <a:cs typeface="Rubik 2"/>
                        <a:sym typeface="Rubik 2"/>
                      </a:endParaRP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39"/>
                        </a:lnSpc>
                        <a:defRPr/>
                      </a:pPr>
                      <a:r>
                        <a:rPr lang="en-US" sz="2599" b="1">
                          <a:solidFill>
                            <a:srgbClr val="566FB5"/>
                          </a:solidFill>
                          <a:latin typeface="Rubik 2 Bold"/>
                          <a:ea typeface="Rubik 2 Bold"/>
                          <a:cs typeface="Rubik 2 Bold"/>
                          <a:sym typeface="Rubik 2 Bold"/>
                        </a:rPr>
                        <a:t>Pokalbiai telefonu</a:t>
                      </a:r>
                      <a:r>
                        <a:rPr lang="en-US" sz="2599">
                          <a:solidFill>
                            <a:srgbClr val="566FB5"/>
                          </a:solidFill>
                          <a:latin typeface="Rubik 2"/>
                          <a:ea typeface="Rubik 2"/>
                          <a:cs typeface="Rubik 2"/>
                          <a:sym typeface="Rubik 2"/>
                        </a:rPr>
                        <a:t> I-VII 11–23 val.</a:t>
                      </a:r>
                      <a:endParaRPr lang="en-US" sz="1100"/>
                    </a:p>
                    <a:p>
                      <a:pPr algn="l">
                        <a:lnSpc>
                          <a:spcPts val="3639"/>
                        </a:lnSpc>
                      </a:pPr>
                      <a:r>
                        <a:rPr lang="en-US" sz="2599" b="1">
                          <a:solidFill>
                            <a:srgbClr val="566FB5"/>
                          </a:solidFill>
                          <a:latin typeface="Rubik 2 Bold"/>
                          <a:ea typeface="Rubik 2 Bold"/>
                          <a:cs typeface="Rubik 2 Bold"/>
                          <a:sym typeface="Rubik 2 Bold"/>
                        </a:rPr>
                        <a:t>P</a:t>
                      </a:r>
                      <a:r>
                        <a:rPr lang="en-US" sz="2599" b="1" u="none" strike="noStrike">
                          <a:solidFill>
                            <a:srgbClr val="566FB5"/>
                          </a:solidFill>
                          <a:latin typeface="Rubik 2 Semi-Bold"/>
                          <a:ea typeface="Rubik 2 Semi-Bold"/>
                          <a:cs typeface="Rubik 2 Semi-Bold"/>
                          <a:sym typeface="Rubik 2 Semi-Bold"/>
                          <a:hlinkClick r:id="rId3" tooltip="https://www.vaikulinija.lt/vaikams-paaugliams/pagalba-pokalbiais-internetu/"/>
                        </a:rPr>
                        <a:t>okalbiai internetu</a:t>
                      </a:r>
                      <a:r>
                        <a:rPr lang="en-US" sz="2599">
                          <a:solidFill>
                            <a:srgbClr val="566FB5"/>
                          </a:solidFill>
                          <a:latin typeface="Rubik 2"/>
                          <a:ea typeface="Rubik 2"/>
                          <a:cs typeface="Rubik 2"/>
                          <a:sym typeface="Rubik 2"/>
                        </a:rPr>
                        <a:t> I-VII 14–23 val.</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1"/>
                  </a:ext>
                </a:extLst>
              </a:tr>
              <a:tr h="2282340">
                <a:tc>
                  <a:txBody>
                    <a:bodyPr/>
                    <a:lstStyle/>
                    <a:p>
                      <a:pPr algn="ctr">
                        <a:lnSpc>
                          <a:spcPts val="252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3639"/>
                        </a:lnSpc>
                        <a:defRPr/>
                      </a:pPr>
                      <a:endParaRPr lang="en-US" sz="1100"/>
                    </a:p>
                    <a:p>
                      <a:pPr algn="ctr">
                        <a:lnSpc>
                          <a:spcPts val="3639"/>
                        </a:lnSpc>
                      </a:pPr>
                      <a:r>
                        <a:rPr lang="en-US" sz="2599">
                          <a:solidFill>
                            <a:srgbClr val="566FB5"/>
                          </a:solidFill>
                          <a:latin typeface="Rubik 2"/>
                          <a:ea typeface="Rubik 2"/>
                          <a:cs typeface="Rubik 2"/>
                          <a:sym typeface="Rubik 2"/>
                        </a:rPr>
                        <a:t>Tel. 0 800 28888</a:t>
                      </a:r>
                    </a:p>
                    <a:p>
                      <a:pPr algn="ctr">
                        <a:lnSpc>
                          <a:spcPts val="3639"/>
                        </a:lnSpc>
                      </a:pPr>
                      <a:r>
                        <a:rPr lang="en-US" sz="2599">
                          <a:solidFill>
                            <a:srgbClr val="566FB5"/>
                          </a:solidFill>
                          <a:latin typeface="Rubik 2"/>
                          <a:ea typeface="Rubik 2"/>
                          <a:cs typeface="Rubik 2"/>
                          <a:sym typeface="Rubik 2"/>
                        </a:rPr>
                        <a:t>jaunimolinija.lt</a:t>
                      </a:r>
                    </a:p>
                    <a:p>
                      <a:pPr algn="ctr">
                        <a:lnSpc>
                          <a:spcPts val="3639"/>
                        </a:lnSpc>
                      </a:pPr>
                      <a:endParaRPr lang="en-US" sz="2599">
                        <a:solidFill>
                          <a:srgbClr val="566FB5"/>
                        </a:solidFill>
                        <a:latin typeface="Rubik 2"/>
                        <a:ea typeface="Rubik 2"/>
                        <a:cs typeface="Rubik 2"/>
                        <a:sym typeface="Rubik 2"/>
                      </a:endParaRP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l">
                        <a:lnSpc>
                          <a:spcPts val="3639"/>
                        </a:lnSpc>
                        <a:defRPr/>
                      </a:pPr>
                      <a:r>
                        <a:rPr lang="en-US" sz="2599" b="1">
                          <a:solidFill>
                            <a:srgbClr val="566FB5"/>
                          </a:solidFill>
                          <a:latin typeface="Rubik 2 Bold"/>
                          <a:ea typeface="Rubik 2 Bold"/>
                          <a:cs typeface="Rubik 2 Bold"/>
                          <a:sym typeface="Rubik 2 Bold"/>
                        </a:rPr>
                        <a:t>Pokalbiai telefonu</a:t>
                      </a:r>
                      <a:r>
                        <a:rPr lang="en-US" sz="2599">
                          <a:solidFill>
                            <a:srgbClr val="566FB5"/>
                          </a:solidFill>
                          <a:latin typeface="Rubik 2"/>
                          <a:ea typeface="Rubik 2"/>
                          <a:cs typeface="Rubik 2"/>
                          <a:sym typeface="Rubik 2"/>
                        </a:rPr>
                        <a:t> I-VII visą parą</a:t>
                      </a:r>
                      <a:endParaRPr lang="en-US" sz="1100"/>
                    </a:p>
                    <a:p>
                      <a:pPr algn="l">
                        <a:lnSpc>
                          <a:spcPts val="3639"/>
                        </a:lnSpc>
                      </a:pPr>
                      <a:r>
                        <a:rPr lang="en-US" sz="2599" b="1">
                          <a:solidFill>
                            <a:srgbClr val="566FB5"/>
                          </a:solidFill>
                          <a:latin typeface="Rubik 2 Bold"/>
                          <a:ea typeface="Rubik 2 Bold"/>
                          <a:cs typeface="Rubik 2 Bold"/>
                          <a:sym typeface="Rubik 2 Bold"/>
                        </a:rPr>
                        <a:t>P</a:t>
                      </a:r>
                      <a:r>
                        <a:rPr lang="en-US" sz="2599" b="1" u="none" strike="noStrike">
                          <a:solidFill>
                            <a:srgbClr val="566FB5"/>
                          </a:solidFill>
                          <a:latin typeface="Rubik 2 Semi-Bold"/>
                          <a:ea typeface="Rubik 2 Semi-Bold"/>
                          <a:cs typeface="Rubik 2 Semi-Bold"/>
                          <a:sym typeface="Rubik 2 Semi-Bold"/>
                          <a:hlinkClick r:id="rId3" tooltip="https://www.vaikulinija.lt/vaikams-paaugliams/pagalba-pokalbiais-internetu/"/>
                        </a:rPr>
                        <a:t>okalbiai internetu</a:t>
                      </a:r>
                      <a:r>
                        <a:rPr lang="en-US" sz="2599">
                          <a:solidFill>
                            <a:srgbClr val="566FB5"/>
                          </a:solidFill>
                          <a:latin typeface="Rubik 2"/>
                          <a:ea typeface="Rubik 2"/>
                          <a:cs typeface="Rubik 2"/>
                          <a:sym typeface="Rubik 2"/>
                        </a:rPr>
                        <a:t> I-VII 15–24 val.</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Freeform 5"/>
          <p:cNvSpPr/>
          <p:nvPr/>
        </p:nvSpPr>
        <p:spPr>
          <a:xfrm>
            <a:off x="1284324" y="6461847"/>
            <a:ext cx="3783463" cy="1884941"/>
          </a:xfrm>
          <a:custGeom>
            <a:avLst/>
            <a:gdLst/>
            <a:ahLst/>
            <a:cxnLst/>
            <a:rect l="l" t="t" r="r" b="b"/>
            <a:pathLst>
              <a:path w="3783463" h="1884941">
                <a:moveTo>
                  <a:pt x="0" y="0"/>
                </a:moveTo>
                <a:lnTo>
                  <a:pt x="3783463" y="0"/>
                </a:lnTo>
                <a:lnTo>
                  <a:pt x="3783463" y="1884941"/>
                </a:lnTo>
                <a:lnTo>
                  <a:pt x="0" y="1884941"/>
                </a:lnTo>
                <a:lnTo>
                  <a:pt x="0" y="0"/>
                </a:lnTo>
                <a:close/>
              </a:path>
            </a:pathLst>
          </a:custGeom>
          <a:blipFill>
            <a:blip r:embed="rId4"/>
            <a:stretch>
              <a:fillRect b="-12403"/>
            </a:stretch>
          </a:blipFill>
        </p:spPr>
        <p:txBody>
          <a:bodyPr/>
          <a:lstStyle/>
          <a:p>
            <a:endParaRPr lang="lt-LT"/>
          </a:p>
        </p:txBody>
      </p:sp>
      <p:sp>
        <p:nvSpPr>
          <p:cNvPr id="6" name="Freeform 6"/>
          <p:cNvSpPr/>
          <p:nvPr/>
        </p:nvSpPr>
        <p:spPr>
          <a:xfrm>
            <a:off x="1192359" y="4251947"/>
            <a:ext cx="3967394" cy="1930798"/>
          </a:xfrm>
          <a:custGeom>
            <a:avLst/>
            <a:gdLst/>
            <a:ahLst/>
            <a:cxnLst/>
            <a:rect l="l" t="t" r="r" b="b"/>
            <a:pathLst>
              <a:path w="3967394" h="1930798">
                <a:moveTo>
                  <a:pt x="0" y="0"/>
                </a:moveTo>
                <a:lnTo>
                  <a:pt x="3967394" y="0"/>
                </a:lnTo>
                <a:lnTo>
                  <a:pt x="3967394" y="1930798"/>
                </a:lnTo>
                <a:lnTo>
                  <a:pt x="0" y="1930798"/>
                </a:lnTo>
                <a:lnTo>
                  <a:pt x="0" y="0"/>
                </a:lnTo>
                <a:close/>
              </a:path>
            </a:pathLst>
          </a:custGeom>
          <a:blipFill>
            <a:blip r:embed="rId5"/>
            <a:stretch>
              <a:fillRect/>
            </a:stretch>
          </a:blipFill>
        </p:spPr>
        <p:txBody>
          <a:bodyPr/>
          <a:lstStyle/>
          <a:p>
            <a:endParaRPr lang="lt-L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sp>
        <p:nvSpPr>
          <p:cNvPr id="3" name="TextBox 3"/>
          <p:cNvSpPr txBox="1"/>
          <p:nvPr/>
        </p:nvSpPr>
        <p:spPr>
          <a:xfrm>
            <a:off x="3158891" y="809625"/>
            <a:ext cx="11751957" cy="1083945"/>
          </a:xfrm>
          <a:prstGeom prst="rect">
            <a:avLst/>
          </a:prstGeom>
        </p:spPr>
        <p:txBody>
          <a:bodyPr lIns="0" tIns="0" rIns="0" bIns="0" rtlCol="0" anchor="t">
            <a:spAutoFit/>
          </a:bodyPr>
          <a:lstStyle/>
          <a:p>
            <a:pPr algn="ctr">
              <a:lnSpc>
                <a:spcPts val="7980"/>
              </a:lnSpc>
            </a:pPr>
            <a:r>
              <a:rPr lang="en-US" sz="5700">
                <a:solidFill>
                  <a:srgbClr val="566FB5"/>
                </a:solidFill>
                <a:latin typeface="Blodders 1"/>
                <a:ea typeface="Blodders 1"/>
                <a:cs typeface="Blodders 1"/>
                <a:sym typeface="Blodders 1"/>
              </a:rPr>
              <a:t>Specialistų pagalba</a:t>
            </a:r>
          </a:p>
        </p:txBody>
      </p:sp>
      <p:graphicFrame>
        <p:nvGraphicFramePr>
          <p:cNvPr id="4" name="Table 4"/>
          <p:cNvGraphicFramePr>
            <a:graphicFrameLocks noGrp="1"/>
          </p:cNvGraphicFramePr>
          <p:nvPr/>
        </p:nvGraphicFramePr>
        <p:xfrm>
          <a:off x="1028700" y="1893570"/>
          <a:ext cx="16230600" cy="7245484"/>
        </p:xfrm>
        <a:graphic>
          <a:graphicData uri="http://schemas.openxmlformats.org/drawingml/2006/table">
            <a:tbl>
              <a:tblPr/>
              <a:tblGrid>
                <a:gridCol w="5632307">
                  <a:extLst>
                    <a:ext uri="{9D8B030D-6E8A-4147-A177-3AD203B41FA5}">
                      <a16:colId xmlns:a16="http://schemas.microsoft.com/office/drawing/2014/main" val="20000"/>
                    </a:ext>
                  </a:extLst>
                </a:gridCol>
                <a:gridCol w="4481482">
                  <a:extLst>
                    <a:ext uri="{9D8B030D-6E8A-4147-A177-3AD203B41FA5}">
                      <a16:colId xmlns:a16="http://schemas.microsoft.com/office/drawing/2014/main" val="20001"/>
                    </a:ext>
                  </a:extLst>
                </a:gridCol>
                <a:gridCol w="6116811">
                  <a:extLst>
                    <a:ext uri="{9D8B030D-6E8A-4147-A177-3AD203B41FA5}">
                      <a16:colId xmlns:a16="http://schemas.microsoft.com/office/drawing/2014/main" val="20002"/>
                    </a:ext>
                  </a:extLst>
                </a:gridCol>
              </a:tblGrid>
              <a:tr h="1040656">
                <a:tc>
                  <a:txBody>
                    <a:bodyPr/>
                    <a:lstStyle/>
                    <a:p>
                      <a:pPr algn="ctr">
                        <a:lnSpc>
                          <a:spcPts val="4199"/>
                        </a:lnSpc>
                        <a:defRPr/>
                      </a:pPr>
                      <a:r>
                        <a:rPr lang="en-US" sz="2999" b="1">
                          <a:solidFill>
                            <a:srgbClr val="566FB5"/>
                          </a:solidFill>
                          <a:latin typeface="Rubik 2 Bold"/>
                          <a:ea typeface="Rubik 2 Bold"/>
                          <a:cs typeface="Rubik 2 Bold"/>
                          <a:sym typeface="Rubik 2 Bold"/>
                        </a:rPr>
                        <a:t>Pagalbos teikėjai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199"/>
                        </a:lnSpc>
                        <a:defRPr/>
                      </a:pPr>
                      <a:r>
                        <a:rPr lang="en-US" sz="2999" b="1">
                          <a:solidFill>
                            <a:srgbClr val="566FB5"/>
                          </a:solidFill>
                          <a:latin typeface="Rubik 2 Bold"/>
                          <a:ea typeface="Rubik 2 Bold"/>
                          <a:cs typeface="Rubik 2 Bold"/>
                          <a:sym typeface="Rubik 2 Bold"/>
                        </a:rPr>
                        <a:t>Internetinis adresas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ctr">
                        <a:lnSpc>
                          <a:spcPts val="4199"/>
                        </a:lnSpc>
                        <a:defRPr/>
                      </a:pPr>
                      <a:r>
                        <a:rPr lang="en-US" sz="2999" b="1">
                          <a:solidFill>
                            <a:srgbClr val="566FB5"/>
                          </a:solidFill>
                          <a:latin typeface="Rubik 2 Bold"/>
                          <a:ea typeface="Rubik 2 Bold"/>
                          <a:cs typeface="Rubik 2 Bold"/>
                          <a:sym typeface="Rubik 2 Bold"/>
                        </a:rPr>
                        <a:t>Kas tai?</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0"/>
                  </a:ext>
                </a:extLst>
              </a:tr>
              <a:tr h="3083263">
                <a:tc>
                  <a:txBody>
                    <a:bodyPr/>
                    <a:lstStyle/>
                    <a:p>
                      <a:pPr algn="ctr">
                        <a:lnSpc>
                          <a:spcPts val="252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2659"/>
                        </a:lnSpc>
                        <a:defRPr/>
                      </a:pPr>
                      <a:endParaRPr lang="en-US" sz="1100"/>
                    </a:p>
                    <a:p>
                      <a:pPr algn="just">
                        <a:lnSpc>
                          <a:spcPts val="3359"/>
                        </a:lnSpc>
                      </a:pPr>
                      <a:endParaRPr lang="en-US" sz="1100"/>
                    </a:p>
                    <a:p>
                      <a:pPr algn="just">
                        <a:lnSpc>
                          <a:spcPts val="3359"/>
                        </a:lnSpc>
                      </a:pPr>
                      <a:endParaRPr lang="en-US" sz="1100"/>
                    </a:p>
                    <a:p>
                      <a:pPr algn="just">
                        <a:lnSpc>
                          <a:spcPts val="3359"/>
                        </a:lnSpc>
                      </a:pPr>
                      <a:endParaRPr lang="en-US" sz="1100"/>
                    </a:p>
                    <a:p>
                      <a:pPr algn="just">
                        <a:lnSpc>
                          <a:spcPts val="2659"/>
                        </a:lnSpc>
                      </a:pPr>
                      <a:endParaRPr lang="en-US" sz="1100"/>
                    </a:p>
                    <a:p>
                      <a:pPr algn="just">
                        <a:lnSpc>
                          <a:spcPts val="2659"/>
                        </a:lnSpc>
                      </a:pPr>
                      <a:r>
                        <a:rPr lang="en-US" sz="1899">
                          <a:solidFill>
                            <a:srgbClr val="566FB5"/>
                          </a:solidFill>
                          <a:latin typeface="Rubik 2"/>
                          <a:ea typeface="Rubik 2"/>
                          <a:cs typeface="Rubik 2"/>
                          <a:sym typeface="Rubik 2"/>
                        </a:rPr>
                        <a:t>https://vilnius.lt/savivaldybe/jaunimas/jaunimo-sveikata</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4199"/>
                        </a:lnSpc>
                        <a:defRPr/>
                      </a:pPr>
                      <a:r>
                        <a:rPr lang="en-US" sz="2999">
                          <a:solidFill>
                            <a:srgbClr val="566FB5"/>
                          </a:solidFill>
                          <a:latin typeface="Rubik 2"/>
                          <a:ea typeface="Rubik 2"/>
                          <a:cs typeface="Rubik 2"/>
                          <a:sym typeface="Rubik 2"/>
                        </a:rPr>
                        <a:t>Galima nemokamai, anonimiškai ir be išankstinės registracijos gauti profesionalią specialistų pagalbą ir pasikonsultuoti svarbiais sveikatai klausimais.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1"/>
                  </a:ext>
                </a:extLst>
              </a:tr>
              <a:tr h="3121565">
                <a:tc>
                  <a:txBody>
                    <a:bodyPr/>
                    <a:lstStyle/>
                    <a:p>
                      <a:pPr algn="ctr">
                        <a:lnSpc>
                          <a:spcPts val="2520"/>
                        </a:lnSpc>
                        <a:defRPr/>
                      </a:pP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2659"/>
                        </a:lnSpc>
                        <a:defRPr/>
                      </a:pPr>
                      <a:endParaRPr lang="en-US" sz="1100"/>
                    </a:p>
                    <a:p>
                      <a:pPr algn="just">
                        <a:lnSpc>
                          <a:spcPts val="2659"/>
                        </a:lnSpc>
                      </a:pPr>
                      <a:endParaRPr lang="en-US" sz="1100"/>
                    </a:p>
                    <a:p>
                      <a:pPr algn="just">
                        <a:lnSpc>
                          <a:spcPts val="2659"/>
                        </a:lnSpc>
                      </a:pPr>
                      <a:endParaRPr lang="en-US" sz="1100"/>
                    </a:p>
                    <a:p>
                      <a:pPr algn="just">
                        <a:lnSpc>
                          <a:spcPts val="2659"/>
                        </a:lnSpc>
                      </a:pPr>
                      <a:endParaRPr lang="en-US" sz="1100"/>
                    </a:p>
                    <a:p>
                      <a:pPr algn="just">
                        <a:lnSpc>
                          <a:spcPts val="2659"/>
                        </a:lnSpc>
                      </a:pPr>
                      <a:endParaRPr lang="en-US" sz="1100"/>
                    </a:p>
                    <a:p>
                      <a:pPr algn="just">
                        <a:lnSpc>
                          <a:spcPts val="2659"/>
                        </a:lnSpc>
                      </a:pPr>
                      <a:endParaRPr lang="en-US" sz="1100"/>
                    </a:p>
                    <a:p>
                      <a:pPr algn="just">
                        <a:lnSpc>
                          <a:spcPts val="2659"/>
                        </a:lnSpc>
                      </a:pPr>
                      <a:r>
                        <a:rPr lang="en-US" sz="1899">
                          <a:solidFill>
                            <a:srgbClr val="566FB5"/>
                          </a:solidFill>
                          <a:latin typeface="Rubik 2"/>
                          <a:ea typeface="Rubik 2"/>
                          <a:cs typeface="Rubik 2"/>
                          <a:sym typeface="Rubik 2"/>
                        </a:rPr>
                        <a:t>https://vilniussveikiau.lt/lt/paslaugos/programos/</a:t>
                      </a:r>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tc>
                  <a:txBody>
                    <a:bodyPr/>
                    <a:lstStyle/>
                    <a:p>
                      <a:pPr algn="just">
                        <a:lnSpc>
                          <a:spcPts val="4199"/>
                        </a:lnSpc>
                        <a:defRPr/>
                      </a:pPr>
                      <a:r>
                        <a:rPr lang="en-US" sz="2999">
                          <a:solidFill>
                            <a:srgbClr val="566FB5"/>
                          </a:solidFill>
                          <a:latin typeface="Rubik 2"/>
                          <a:ea typeface="Rubik 2"/>
                          <a:cs typeface="Rubik 2"/>
                          <a:sym typeface="Rubik 2"/>
                        </a:rPr>
                        <a:t>Individualios ir grupinės psichologinės pagalbos galimybės.</a:t>
                      </a:r>
                      <a:endParaRPr lang="en-US" sz="1100"/>
                    </a:p>
                  </a:txBody>
                  <a:tcPr marL="190500" marR="190500" marT="190500" marB="190500" anchor="ctr">
                    <a:lnL w="38100" cap="flat" cmpd="sng" algn="ctr">
                      <a:solidFill>
                        <a:srgbClr val="566FB5"/>
                      </a:solidFill>
                      <a:prstDash val="solid"/>
                      <a:round/>
                      <a:headEnd type="none" w="med" len="med"/>
                      <a:tailEnd type="none" w="med" len="med"/>
                    </a:lnL>
                    <a:lnR w="38100" cap="flat" cmpd="sng" algn="ctr">
                      <a:solidFill>
                        <a:srgbClr val="566FB5"/>
                      </a:solidFill>
                      <a:prstDash val="solid"/>
                      <a:round/>
                      <a:headEnd type="none" w="med" len="med"/>
                      <a:tailEnd type="none" w="med" len="med"/>
                    </a:lnR>
                    <a:lnT w="38100" cap="flat" cmpd="sng" algn="ctr">
                      <a:solidFill>
                        <a:srgbClr val="566FB5"/>
                      </a:solidFill>
                      <a:prstDash val="solid"/>
                      <a:round/>
                      <a:headEnd type="none" w="med" len="med"/>
                      <a:tailEnd type="none" w="med" len="med"/>
                    </a:lnT>
                    <a:lnB w="38100" cap="flat" cmpd="sng" algn="ctr">
                      <a:solidFill>
                        <a:srgbClr val="566FB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Freeform 5"/>
          <p:cNvSpPr/>
          <p:nvPr/>
        </p:nvSpPr>
        <p:spPr>
          <a:xfrm>
            <a:off x="1238392" y="3884028"/>
            <a:ext cx="5395613" cy="1798165"/>
          </a:xfrm>
          <a:custGeom>
            <a:avLst/>
            <a:gdLst/>
            <a:ahLst/>
            <a:cxnLst/>
            <a:rect l="l" t="t" r="r" b="b"/>
            <a:pathLst>
              <a:path w="5395613" h="1798165">
                <a:moveTo>
                  <a:pt x="0" y="0"/>
                </a:moveTo>
                <a:lnTo>
                  <a:pt x="5395614" y="0"/>
                </a:lnTo>
                <a:lnTo>
                  <a:pt x="5395614" y="1798166"/>
                </a:lnTo>
                <a:lnTo>
                  <a:pt x="0" y="1798166"/>
                </a:lnTo>
                <a:lnTo>
                  <a:pt x="0" y="0"/>
                </a:lnTo>
                <a:close/>
              </a:path>
            </a:pathLst>
          </a:custGeom>
          <a:blipFill>
            <a:blip r:embed="rId3"/>
            <a:stretch>
              <a:fillRect l="-18137" t="-86509" r="-15839" b="-39623"/>
            </a:stretch>
          </a:blipFill>
        </p:spPr>
        <p:txBody>
          <a:bodyPr/>
          <a:lstStyle/>
          <a:p>
            <a:endParaRPr lang="lt-LT"/>
          </a:p>
        </p:txBody>
      </p:sp>
      <p:sp>
        <p:nvSpPr>
          <p:cNvPr id="6" name="Freeform 6"/>
          <p:cNvSpPr/>
          <p:nvPr/>
        </p:nvSpPr>
        <p:spPr>
          <a:xfrm>
            <a:off x="7959820" y="3080651"/>
            <a:ext cx="1894959" cy="1894959"/>
          </a:xfrm>
          <a:custGeom>
            <a:avLst/>
            <a:gdLst/>
            <a:ahLst/>
            <a:cxnLst/>
            <a:rect l="l" t="t" r="r" b="b"/>
            <a:pathLst>
              <a:path w="1894959" h="1894959">
                <a:moveTo>
                  <a:pt x="0" y="0"/>
                </a:moveTo>
                <a:lnTo>
                  <a:pt x="1894959" y="0"/>
                </a:lnTo>
                <a:lnTo>
                  <a:pt x="1894959" y="1894959"/>
                </a:lnTo>
                <a:lnTo>
                  <a:pt x="0" y="1894959"/>
                </a:lnTo>
                <a:lnTo>
                  <a:pt x="0" y="0"/>
                </a:lnTo>
                <a:close/>
              </a:path>
            </a:pathLst>
          </a:custGeom>
          <a:blipFill>
            <a:blip r:embed="rId4"/>
            <a:stretch>
              <a:fillRect/>
            </a:stretch>
          </a:blipFill>
        </p:spPr>
        <p:txBody>
          <a:bodyPr/>
          <a:lstStyle/>
          <a:p>
            <a:endParaRPr lang="lt-LT"/>
          </a:p>
        </p:txBody>
      </p:sp>
      <p:sp>
        <p:nvSpPr>
          <p:cNvPr id="7" name="Freeform 7"/>
          <p:cNvSpPr/>
          <p:nvPr/>
        </p:nvSpPr>
        <p:spPr>
          <a:xfrm>
            <a:off x="2141148" y="6466066"/>
            <a:ext cx="3077197" cy="2544493"/>
          </a:xfrm>
          <a:custGeom>
            <a:avLst/>
            <a:gdLst/>
            <a:ahLst/>
            <a:cxnLst/>
            <a:rect l="l" t="t" r="r" b="b"/>
            <a:pathLst>
              <a:path w="3077197" h="2544493">
                <a:moveTo>
                  <a:pt x="0" y="0"/>
                </a:moveTo>
                <a:lnTo>
                  <a:pt x="3077198" y="0"/>
                </a:lnTo>
                <a:lnTo>
                  <a:pt x="3077198" y="2544493"/>
                </a:lnTo>
                <a:lnTo>
                  <a:pt x="0" y="2544493"/>
                </a:lnTo>
                <a:lnTo>
                  <a:pt x="0" y="0"/>
                </a:lnTo>
                <a:close/>
              </a:path>
            </a:pathLst>
          </a:custGeom>
          <a:blipFill>
            <a:blip r:embed="rId5"/>
            <a:stretch>
              <a:fillRect/>
            </a:stretch>
          </a:blipFill>
        </p:spPr>
        <p:txBody>
          <a:bodyPr/>
          <a:lstStyle/>
          <a:p>
            <a:endParaRPr lang="lt-LT"/>
          </a:p>
        </p:txBody>
      </p:sp>
      <p:sp>
        <p:nvSpPr>
          <p:cNvPr id="8" name="Freeform 8"/>
          <p:cNvSpPr/>
          <p:nvPr/>
        </p:nvSpPr>
        <p:spPr>
          <a:xfrm>
            <a:off x="7914845" y="6162692"/>
            <a:ext cx="1939934" cy="1939934"/>
          </a:xfrm>
          <a:custGeom>
            <a:avLst/>
            <a:gdLst/>
            <a:ahLst/>
            <a:cxnLst/>
            <a:rect l="l" t="t" r="r" b="b"/>
            <a:pathLst>
              <a:path w="1939934" h="1939934">
                <a:moveTo>
                  <a:pt x="0" y="0"/>
                </a:moveTo>
                <a:lnTo>
                  <a:pt x="1939934" y="0"/>
                </a:lnTo>
                <a:lnTo>
                  <a:pt x="1939934" y="1939934"/>
                </a:lnTo>
                <a:lnTo>
                  <a:pt x="0" y="1939934"/>
                </a:lnTo>
                <a:lnTo>
                  <a:pt x="0" y="0"/>
                </a:lnTo>
                <a:close/>
              </a:path>
            </a:pathLst>
          </a:custGeom>
          <a:blipFill>
            <a:blip r:embed="rId6"/>
            <a:stretch>
              <a:fillRect/>
            </a:stretch>
          </a:blipFill>
        </p:spPr>
        <p:txBody>
          <a:bodyPr/>
          <a:lstStyle/>
          <a:p>
            <a:endParaRPr lang="lt-LT"/>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92247" y="742950"/>
            <a:ext cx="14950083" cy="1370968"/>
          </a:xfrm>
          <a:prstGeom prst="rect">
            <a:avLst/>
          </a:prstGeom>
        </p:spPr>
        <p:txBody>
          <a:bodyPr lIns="0" tIns="0" rIns="0" bIns="0" rtlCol="0" anchor="t">
            <a:spAutoFit/>
          </a:bodyPr>
          <a:lstStyle/>
          <a:p>
            <a:pPr algn="ctr">
              <a:lnSpc>
                <a:spcPts val="10009"/>
              </a:lnSpc>
              <a:spcBef>
                <a:spcPct val="0"/>
              </a:spcBef>
            </a:pPr>
            <a:r>
              <a:rPr lang="en-US" sz="7149">
                <a:solidFill>
                  <a:srgbClr val="566FB5"/>
                </a:solidFill>
                <a:latin typeface="Blodders 1"/>
                <a:ea typeface="Blodders 1"/>
                <a:cs typeface="Blodders 1"/>
                <a:sym typeface="Blodders 1"/>
              </a:rPr>
              <a:t>Refleksija: įvertink savo grupės darbą </a:t>
            </a:r>
          </a:p>
        </p:txBody>
      </p:sp>
      <p:sp>
        <p:nvSpPr>
          <p:cNvPr id="3" name="Freeform 3"/>
          <p:cNvSpPr/>
          <p:nvPr/>
        </p:nvSpPr>
        <p:spPr>
          <a:xfrm>
            <a:off x="16687040" y="9010559"/>
            <a:ext cx="1600960" cy="1276441"/>
          </a:xfrm>
          <a:custGeom>
            <a:avLst/>
            <a:gdLst/>
            <a:ahLst/>
            <a:cxnLst/>
            <a:rect l="l" t="t" r="r" b="b"/>
            <a:pathLst>
              <a:path w="1600960" h="1276441">
                <a:moveTo>
                  <a:pt x="0" y="0"/>
                </a:moveTo>
                <a:lnTo>
                  <a:pt x="1600960" y="0"/>
                </a:lnTo>
                <a:lnTo>
                  <a:pt x="1600960" y="1276441"/>
                </a:lnTo>
                <a:lnTo>
                  <a:pt x="0" y="1276441"/>
                </a:lnTo>
                <a:lnTo>
                  <a:pt x="0" y="0"/>
                </a:lnTo>
                <a:close/>
              </a:path>
            </a:pathLst>
          </a:custGeom>
          <a:blipFill>
            <a:blip r:embed="rId2"/>
            <a:stretch>
              <a:fillRect/>
            </a:stretch>
          </a:blipFill>
        </p:spPr>
        <p:txBody>
          <a:bodyPr/>
          <a:lstStyle/>
          <a:p>
            <a:endParaRPr lang="lt-LT"/>
          </a:p>
        </p:txBody>
      </p:sp>
      <p:pic>
        <p:nvPicPr>
          <p:cNvPr id="4" name="Picture 4"/>
          <p:cNvPicPr>
            <a:picLocks noChangeAspect="1"/>
          </p:cNvPicPr>
          <p:nvPr/>
        </p:nvPicPr>
        <p:blipFill>
          <a:blip r:embed="rId3"/>
          <a:stretch>
            <a:fillRect/>
          </a:stretch>
        </p:blipFill>
        <p:spPr>
          <a:xfrm>
            <a:off x="11137774" y="2950811"/>
            <a:ext cx="5844426" cy="5844426"/>
          </a:xfrm>
          <a:prstGeom prst="rect">
            <a:avLst/>
          </a:prstGeom>
        </p:spPr>
      </p:pic>
      <p:sp>
        <p:nvSpPr>
          <p:cNvPr id="5" name="TextBox 5"/>
          <p:cNvSpPr txBox="1"/>
          <p:nvPr/>
        </p:nvSpPr>
        <p:spPr>
          <a:xfrm>
            <a:off x="1028700" y="3070225"/>
            <a:ext cx="10157450" cy="6188075"/>
          </a:xfrm>
          <a:prstGeom prst="rect">
            <a:avLst/>
          </a:prstGeom>
        </p:spPr>
        <p:txBody>
          <a:bodyPr lIns="0" tIns="0" rIns="0" bIns="0" rtlCol="0" anchor="t">
            <a:spAutoFit/>
          </a:bodyPr>
          <a:lstStyle/>
          <a:p>
            <a:pPr algn="l">
              <a:lnSpc>
                <a:spcPts val="4900"/>
              </a:lnSpc>
            </a:pPr>
            <a:endParaRPr/>
          </a:p>
          <a:p>
            <a:pPr marL="755651" lvl="1" indent="-377825" algn="l">
              <a:lnSpc>
                <a:spcPts val="4900"/>
              </a:lnSpc>
              <a:spcBef>
                <a:spcPct val="0"/>
              </a:spcBef>
              <a:buFont typeface="Arial"/>
              <a:buChar char="•"/>
            </a:pPr>
            <a:r>
              <a:rPr lang="en-US" sz="3500">
                <a:solidFill>
                  <a:srgbClr val="566FB5"/>
                </a:solidFill>
                <a:latin typeface="Rubik 2"/>
                <a:ea typeface="Rubik 2"/>
                <a:cs typeface="Rubik 2"/>
                <a:sym typeface="Rubik 2"/>
              </a:rPr>
              <a:t>Grupės gauna popieriaus lapą su apskritimu („pyragu“).</a:t>
            </a:r>
          </a:p>
          <a:p>
            <a:pPr marL="755651" lvl="1" indent="-377825" algn="l">
              <a:lnSpc>
                <a:spcPts val="4900"/>
              </a:lnSpc>
              <a:spcBef>
                <a:spcPct val="0"/>
              </a:spcBef>
              <a:buFont typeface="Arial"/>
              <a:buChar char="•"/>
            </a:pPr>
            <a:r>
              <a:rPr lang="en-US" sz="3500">
                <a:solidFill>
                  <a:srgbClr val="566FB5"/>
                </a:solidFill>
                <a:latin typeface="Rubik 2"/>
                <a:ea typeface="Rubik 2"/>
                <a:cs typeface="Rubik 2"/>
                <a:sym typeface="Rubik 2"/>
              </a:rPr>
              <a:t>Grupės nariai turi padalyti „pyragą“ taip, kad kiekviena dalis atspindėtų kiekvieno indėlį į bendrą darbą.</a:t>
            </a:r>
          </a:p>
          <a:p>
            <a:pPr marL="755651" lvl="1" indent="-377825" algn="l">
              <a:lnSpc>
                <a:spcPts val="4900"/>
              </a:lnSpc>
              <a:spcBef>
                <a:spcPct val="0"/>
              </a:spcBef>
              <a:buFont typeface="Arial"/>
              <a:buChar char="•"/>
            </a:pPr>
            <a:r>
              <a:rPr lang="en-US" sz="3500">
                <a:solidFill>
                  <a:srgbClr val="566FB5"/>
                </a:solidFill>
                <a:latin typeface="Rubik 2"/>
                <a:ea typeface="Rubik 2"/>
                <a:cs typeface="Rubik 2"/>
                <a:sym typeface="Rubik 2"/>
              </a:rPr>
              <a:t>Diskutuokite ir būkite sąžiningi – kiekvienas turėtų gauti tokį „gabaliuką“, kuris atspindi jo pastangas.</a:t>
            </a:r>
          </a:p>
          <a:p>
            <a:pPr algn="l">
              <a:lnSpc>
                <a:spcPts val="4900"/>
              </a:lnSpc>
              <a:spcBef>
                <a:spcPct val="0"/>
              </a:spcBef>
            </a:pPr>
            <a:endParaRPr lang="en-US" sz="3500">
              <a:solidFill>
                <a:srgbClr val="566FB5"/>
              </a:solidFill>
              <a:latin typeface="Rubik 2"/>
              <a:ea typeface="Rubik 2"/>
              <a:cs typeface="Rubik 2"/>
              <a:sym typeface="Rubik 2"/>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953</Words>
  <Application>Microsoft Office PowerPoint</Application>
  <PresentationFormat>Pasirinktinai</PresentationFormat>
  <Paragraphs>140</Paragraphs>
  <Slides>28</Slides>
  <Notes>0</Notes>
  <HiddenSlides>0</HiddenSlides>
  <MMClips>2</MMClips>
  <ScaleCrop>false</ScaleCrop>
  <HeadingPairs>
    <vt:vector size="6" baseType="variant">
      <vt:variant>
        <vt:lpstr>Naudojami šriftai</vt:lpstr>
      </vt:variant>
      <vt:variant>
        <vt:i4>12</vt:i4>
      </vt:variant>
      <vt:variant>
        <vt:lpstr>Tema</vt:lpstr>
      </vt:variant>
      <vt:variant>
        <vt:i4>1</vt:i4>
      </vt:variant>
      <vt:variant>
        <vt:lpstr>Skaidrių pavadinimai</vt:lpstr>
      </vt:variant>
      <vt:variant>
        <vt:i4>28</vt:i4>
      </vt:variant>
    </vt:vector>
  </HeadingPairs>
  <TitlesOfParts>
    <vt:vector size="41" baseType="lpstr">
      <vt:lpstr>Blodders 2</vt:lpstr>
      <vt:lpstr>Rubik 2 Bold</vt:lpstr>
      <vt:lpstr>Calibri</vt:lpstr>
      <vt:lpstr>Rubik Medium</vt:lpstr>
      <vt:lpstr>Rubik 3</vt:lpstr>
      <vt:lpstr>Rubik 1</vt:lpstr>
      <vt:lpstr>Rubik Medium Bold</vt:lpstr>
      <vt:lpstr>Blodders 1</vt:lpstr>
      <vt:lpstr>Rubik 2 Semi-Bold</vt:lpstr>
      <vt:lpstr>Rubik 2 Italics</vt:lpstr>
      <vt:lpstr>Arial</vt:lpstr>
      <vt:lpstr>Rubik 2</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met_6 kl. _psichoaktyviosios medžiagos </dc:title>
  <cp:lastModifiedBy>Rasa Žilinskaitė</cp:lastModifiedBy>
  <cp:revision>2</cp:revision>
  <dcterms:created xsi:type="dcterms:W3CDTF">2006-08-16T00:00:00Z</dcterms:created>
  <dcterms:modified xsi:type="dcterms:W3CDTF">2025-10-27T11:14:35Z</dcterms:modified>
  <dc:identifier>DAG0DLtp28Q</dc:identifier>
</cp:coreProperties>
</file>