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8288000" cy="10287000"/>
  <p:notesSz cx="6858000" cy="9144000"/>
  <p:embeddedFontLst>
    <p:embeddedFont>
      <p:font typeface="Blodders" panose="00000500000000000000" pitchFamily="50" charset="0"/>
      <p:regular r:id="rId31"/>
    </p:embeddedFont>
    <p:embeddedFont>
      <p:font typeface="Rubik 1" panose="020B0604020202020204" charset="-79"/>
      <p:regular r:id="rId32"/>
    </p:embeddedFont>
    <p:embeddedFont>
      <p:font typeface="Rubik 1 Bold" panose="020B0604020202020204" charset="-79"/>
      <p:regular r:id="rId33"/>
    </p:embeddedFont>
    <p:embeddedFont>
      <p:font typeface="Rubik 1 Light" panose="020B0604020202020204" charset="-79"/>
      <p:regular r:id="rId34"/>
    </p:embeddedFont>
    <p:embeddedFont>
      <p:font typeface="Rubik 1 Semi-Bold" panose="020B0604020202020204" charset="-79"/>
      <p:regular r:id="rId35"/>
    </p:embeddedFont>
    <p:embeddedFont>
      <p:font typeface="Rubik 2" panose="020B0604020202020204" charset="-79"/>
      <p:regular r:id="rId36"/>
    </p:embeddedFont>
    <p:embeddedFont>
      <p:font typeface="Rubik 3" panose="020B0604020202020204" charset="-79"/>
      <p:regular r:id="rId37"/>
    </p:embeddedFont>
    <p:embeddedFont>
      <p:font typeface="Rubik Medium" panose="020B0604020202020204" charset="-79"/>
      <p:regular r:id="rId38"/>
    </p:embeddedFont>
    <p:embeddedFont>
      <p:font typeface="Rubik Medium Bold" panose="020B0604020202020204" charset="-79"/>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80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2.sv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ideo" Target="https://www.youtube.com/watch?v=7D8rJ_rJNrA" TargetMode="Externa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vaikulinija.lt/vaikams-paaugliams/pagalba-pokalbiais-internetu/"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hyperlink" Target="https://pagalbasau.lt" TargetMode="Externa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3.png"/><Relationship Id="rId4" Type="http://schemas.openxmlformats.org/officeDocument/2006/relationships/image" Target="../media/image47.png"/><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greitojipagalba.lt"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5.sv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870066" y="-2911386"/>
            <a:ext cx="6184642" cy="7609738"/>
          </a:xfrm>
          <a:custGeom>
            <a:avLst/>
            <a:gdLst/>
            <a:ahLst/>
            <a:cxnLst/>
            <a:rect l="l" t="t" r="r" b="b"/>
            <a:pathLst>
              <a:path w="6184642" h="7609738">
                <a:moveTo>
                  <a:pt x="0" y="0"/>
                </a:moveTo>
                <a:lnTo>
                  <a:pt x="6184642" y="0"/>
                </a:lnTo>
                <a:lnTo>
                  <a:pt x="6184642" y="7609738"/>
                </a:lnTo>
                <a:lnTo>
                  <a:pt x="0" y="76097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TextBox 3"/>
          <p:cNvSpPr txBox="1"/>
          <p:nvPr/>
        </p:nvSpPr>
        <p:spPr>
          <a:xfrm>
            <a:off x="8398842" y="3244059"/>
            <a:ext cx="1931670" cy="1244600"/>
          </a:xfrm>
          <a:prstGeom prst="rect">
            <a:avLst/>
          </a:prstGeom>
        </p:spPr>
        <p:txBody>
          <a:bodyPr lIns="0" tIns="0" rIns="0" bIns="0" rtlCol="0" anchor="t">
            <a:spAutoFit/>
          </a:bodyPr>
          <a:lstStyle/>
          <a:p>
            <a:pPr algn="ctr">
              <a:lnSpc>
                <a:spcPts val="9100"/>
              </a:lnSpc>
            </a:pPr>
            <a:r>
              <a:rPr lang="en-US" sz="6500">
                <a:solidFill>
                  <a:srgbClr val="566FB5"/>
                </a:solidFill>
                <a:latin typeface="Blodders"/>
                <a:ea typeface="Blodders"/>
                <a:cs typeface="Blodders"/>
                <a:sym typeface="Blodders"/>
              </a:rPr>
              <a:t>8 kl. </a:t>
            </a:r>
          </a:p>
        </p:txBody>
      </p:sp>
      <p:sp>
        <p:nvSpPr>
          <p:cNvPr id="4" name="Freeform 4"/>
          <p:cNvSpPr/>
          <p:nvPr/>
        </p:nvSpPr>
        <p:spPr>
          <a:xfrm>
            <a:off x="15604137" y="8320738"/>
            <a:ext cx="2466159" cy="1966262"/>
          </a:xfrm>
          <a:custGeom>
            <a:avLst/>
            <a:gdLst/>
            <a:ahLst/>
            <a:cxnLst/>
            <a:rect l="l" t="t" r="r" b="b"/>
            <a:pathLst>
              <a:path w="2466159" h="1966262">
                <a:moveTo>
                  <a:pt x="0" y="0"/>
                </a:moveTo>
                <a:lnTo>
                  <a:pt x="2466159" y="0"/>
                </a:lnTo>
                <a:lnTo>
                  <a:pt x="2466159" y="1966262"/>
                </a:lnTo>
                <a:lnTo>
                  <a:pt x="0" y="1966262"/>
                </a:lnTo>
                <a:lnTo>
                  <a:pt x="0" y="0"/>
                </a:lnTo>
                <a:close/>
              </a:path>
            </a:pathLst>
          </a:custGeom>
          <a:blipFill>
            <a:blip r:embed="rId4"/>
            <a:stretch>
              <a:fillRect/>
            </a:stretch>
          </a:blipFill>
        </p:spPr>
        <p:txBody>
          <a:bodyPr/>
          <a:lstStyle/>
          <a:p>
            <a:endParaRPr lang="lt-LT"/>
          </a:p>
        </p:txBody>
      </p:sp>
      <p:sp>
        <p:nvSpPr>
          <p:cNvPr id="5" name="TextBox 5"/>
          <p:cNvSpPr txBox="1"/>
          <p:nvPr/>
        </p:nvSpPr>
        <p:spPr>
          <a:xfrm>
            <a:off x="0" y="762000"/>
            <a:ext cx="18288000" cy="2636520"/>
          </a:xfrm>
          <a:prstGeom prst="rect">
            <a:avLst/>
          </a:prstGeom>
        </p:spPr>
        <p:txBody>
          <a:bodyPr lIns="0" tIns="0" rIns="0" bIns="0" rtlCol="0" anchor="t">
            <a:spAutoFit/>
          </a:bodyPr>
          <a:lstStyle/>
          <a:p>
            <a:pPr algn="ctr">
              <a:lnSpc>
                <a:spcPts val="10080"/>
              </a:lnSpc>
            </a:pPr>
            <a:r>
              <a:rPr lang="en-US" sz="7200">
                <a:solidFill>
                  <a:srgbClr val="DB6C46"/>
                </a:solidFill>
                <a:latin typeface="Blodders"/>
                <a:ea typeface="Blodders"/>
                <a:cs typeface="Blodders"/>
                <a:sym typeface="Blodders"/>
              </a:rPr>
              <a:t>Užsidėk tiesos akinius: psichoaktyviųjų medžiagų realybė</a:t>
            </a:r>
          </a:p>
        </p:txBody>
      </p:sp>
      <p:grpSp>
        <p:nvGrpSpPr>
          <p:cNvPr id="6" name="Group 6"/>
          <p:cNvGrpSpPr/>
          <p:nvPr/>
        </p:nvGrpSpPr>
        <p:grpSpPr>
          <a:xfrm>
            <a:off x="1356831" y="4488659"/>
            <a:ext cx="15574338" cy="4769641"/>
            <a:chOff x="0" y="0"/>
            <a:chExt cx="20765784" cy="6359521"/>
          </a:xfrm>
        </p:grpSpPr>
        <p:sp>
          <p:nvSpPr>
            <p:cNvPr id="7" name="Freeform 7"/>
            <p:cNvSpPr/>
            <p:nvPr/>
          </p:nvSpPr>
          <p:spPr>
            <a:xfrm>
              <a:off x="0" y="0"/>
              <a:ext cx="20765784" cy="6359521"/>
            </a:xfrm>
            <a:custGeom>
              <a:avLst/>
              <a:gdLst/>
              <a:ahLst/>
              <a:cxnLst/>
              <a:rect l="l" t="t" r="r" b="b"/>
              <a:pathLst>
                <a:path w="20765784" h="6359521">
                  <a:moveTo>
                    <a:pt x="0" y="0"/>
                  </a:moveTo>
                  <a:lnTo>
                    <a:pt x="20765784" y="0"/>
                  </a:lnTo>
                  <a:lnTo>
                    <a:pt x="20765784" y="6359521"/>
                  </a:lnTo>
                  <a:lnTo>
                    <a:pt x="0" y="63595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8" name="Freeform 8"/>
            <p:cNvSpPr/>
            <p:nvPr/>
          </p:nvSpPr>
          <p:spPr>
            <a:xfrm>
              <a:off x="1267140" y="652562"/>
              <a:ext cx="7011568" cy="4632020"/>
            </a:xfrm>
            <a:custGeom>
              <a:avLst/>
              <a:gdLst/>
              <a:ahLst/>
              <a:cxnLst/>
              <a:rect l="l" t="t" r="r" b="b"/>
              <a:pathLst>
                <a:path w="7011568" h="4632020">
                  <a:moveTo>
                    <a:pt x="0" y="0"/>
                  </a:moveTo>
                  <a:lnTo>
                    <a:pt x="7011568" y="0"/>
                  </a:lnTo>
                  <a:lnTo>
                    <a:pt x="7011568" y="4632020"/>
                  </a:lnTo>
                  <a:lnTo>
                    <a:pt x="0" y="4632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sp>
          <p:nvSpPr>
            <p:cNvPr id="9" name="Freeform 9"/>
            <p:cNvSpPr/>
            <p:nvPr/>
          </p:nvSpPr>
          <p:spPr>
            <a:xfrm>
              <a:off x="12664385" y="652562"/>
              <a:ext cx="5697004" cy="4825555"/>
            </a:xfrm>
            <a:custGeom>
              <a:avLst/>
              <a:gdLst/>
              <a:ahLst/>
              <a:cxnLst/>
              <a:rect l="l" t="t" r="r" b="b"/>
              <a:pathLst>
                <a:path w="5697004" h="4825555">
                  <a:moveTo>
                    <a:pt x="0" y="0"/>
                  </a:moveTo>
                  <a:lnTo>
                    <a:pt x="5697004" y="0"/>
                  </a:lnTo>
                  <a:lnTo>
                    <a:pt x="5697004" y="4825555"/>
                  </a:lnTo>
                  <a:lnTo>
                    <a:pt x="0" y="482555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t-LT"/>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43754" y="3493043"/>
            <a:ext cx="9369379" cy="3931925"/>
          </a:xfrm>
          <a:prstGeom prst="rect">
            <a:avLst/>
          </a:prstGeom>
        </p:spPr>
        <p:txBody>
          <a:bodyPr lIns="0" tIns="0" rIns="0" bIns="0" rtlCol="0" anchor="t">
            <a:spAutoFit/>
          </a:bodyPr>
          <a:lstStyle/>
          <a:p>
            <a:pPr algn="just">
              <a:lnSpc>
                <a:spcPts val="7919"/>
              </a:lnSpc>
            </a:pPr>
            <a:r>
              <a:rPr lang="en-US" sz="4399">
                <a:solidFill>
                  <a:srgbClr val="586BB0"/>
                </a:solidFill>
                <a:latin typeface="Rubik 1"/>
                <a:ea typeface="Rubik 1"/>
                <a:cs typeface="Rubik 1"/>
                <a:sym typeface="Rubik 1"/>
              </a:rPr>
              <a:t>Keliame ranką, kai norime kalbėti.</a:t>
            </a:r>
          </a:p>
          <a:p>
            <a:pPr algn="just">
              <a:lnSpc>
                <a:spcPts val="7919"/>
              </a:lnSpc>
            </a:pPr>
            <a:r>
              <a:rPr lang="en-US" sz="4399">
                <a:solidFill>
                  <a:srgbClr val="586BB0"/>
                </a:solidFill>
                <a:latin typeface="Rubik 1"/>
                <a:ea typeface="Rubik 1"/>
                <a:cs typeface="Rubik 1"/>
                <a:sym typeface="Rubik 1"/>
              </a:rPr>
              <a:t>Kalbame po vieną – klausomės kitų.</a:t>
            </a:r>
          </a:p>
          <a:p>
            <a:pPr algn="just">
              <a:lnSpc>
                <a:spcPts val="7919"/>
              </a:lnSpc>
            </a:pPr>
            <a:r>
              <a:rPr lang="en-US" sz="4399">
                <a:solidFill>
                  <a:srgbClr val="586BB0"/>
                </a:solidFill>
                <a:latin typeface="Rubik 1"/>
                <a:ea typeface="Rubik 1"/>
                <a:cs typeface="Rubik 1"/>
                <a:sym typeface="Rubik 1"/>
              </a:rPr>
              <a:t>Gerbiame kitų nuomonę ir kuriame draugišką, saugią aplinką.</a:t>
            </a:r>
          </a:p>
        </p:txBody>
      </p:sp>
      <p:sp>
        <p:nvSpPr>
          <p:cNvPr id="3" name="Freeform 3"/>
          <p:cNvSpPr/>
          <p:nvPr/>
        </p:nvSpPr>
        <p:spPr>
          <a:xfrm flipV="1">
            <a:off x="6989903" y="3937050"/>
            <a:ext cx="383698" cy="434226"/>
          </a:xfrm>
          <a:custGeom>
            <a:avLst/>
            <a:gdLst/>
            <a:ahLst/>
            <a:cxnLst/>
            <a:rect l="l" t="t" r="r" b="b"/>
            <a:pathLst>
              <a:path w="383698" h="434226">
                <a:moveTo>
                  <a:pt x="0" y="434226"/>
                </a:moveTo>
                <a:lnTo>
                  <a:pt x="383698" y="434226"/>
                </a:lnTo>
                <a:lnTo>
                  <a:pt x="383698" y="0"/>
                </a:lnTo>
                <a:lnTo>
                  <a:pt x="0" y="0"/>
                </a:lnTo>
                <a:lnTo>
                  <a:pt x="0" y="434226"/>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flipV="1">
            <a:off x="6989903" y="4920860"/>
            <a:ext cx="383698" cy="434226"/>
          </a:xfrm>
          <a:custGeom>
            <a:avLst/>
            <a:gdLst/>
            <a:ahLst/>
            <a:cxnLst/>
            <a:rect l="l" t="t" r="r" b="b"/>
            <a:pathLst>
              <a:path w="383698" h="434226">
                <a:moveTo>
                  <a:pt x="0" y="434226"/>
                </a:moveTo>
                <a:lnTo>
                  <a:pt x="383698" y="434226"/>
                </a:lnTo>
                <a:lnTo>
                  <a:pt x="383698" y="0"/>
                </a:lnTo>
                <a:lnTo>
                  <a:pt x="0" y="0"/>
                </a:lnTo>
                <a:lnTo>
                  <a:pt x="0" y="434226"/>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5" name="Freeform 5"/>
          <p:cNvSpPr/>
          <p:nvPr/>
        </p:nvSpPr>
        <p:spPr>
          <a:xfrm>
            <a:off x="924441" y="2009317"/>
            <a:ext cx="6257311" cy="6257311"/>
          </a:xfrm>
          <a:custGeom>
            <a:avLst/>
            <a:gdLst/>
            <a:ahLst/>
            <a:cxnLst/>
            <a:rect l="l" t="t" r="r" b="b"/>
            <a:pathLst>
              <a:path w="6257311" h="6257311">
                <a:moveTo>
                  <a:pt x="0" y="0"/>
                </a:moveTo>
                <a:lnTo>
                  <a:pt x="6257311" y="0"/>
                </a:lnTo>
                <a:lnTo>
                  <a:pt x="6257311" y="6257311"/>
                </a:lnTo>
                <a:lnTo>
                  <a:pt x="0" y="6257311"/>
                </a:lnTo>
                <a:lnTo>
                  <a:pt x="0" y="0"/>
                </a:lnTo>
                <a:close/>
              </a:path>
            </a:pathLst>
          </a:custGeom>
          <a:blipFill>
            <a:blip r:embed="rId4"/>
            <a:stretch>
              <a:fillRect/>
            </a:stretch>
          </a:blipFill>
        </p:spPr>
        <p:txBody>
          <a:bodyPr/>
          <a:lstStyle/>
          <a:p>
            <a:endParaRPr lang="lt-LT"/>
          </a:p>
        </p:txBody>
      </p:sp>
      <p:sp>
        <p:nvSpPr>
          <p:cNvPr id="6" name="TextBox 6"/>
          <p:cNvSpPr txBox="1"/>
          <p:nvPr/>
        </p:nvSpPr>
        <p:spPr>
          <a:xfrm>
            <a:off x="5454592" y="939076"/>
            <a:ext cx="7378815" cy="1235076"/>
          </a:xfrm>
          <a:prstGeom prst="rect">
            <a:avLst/>
          </a:prstGeom>
        </p:spPr>
        <p:txBody>
          <a:bodyPr lIns="0" tIns="0" rIns="0" bIns="0" rtlCol="0" anchor="t">
            <a:spAutoFit/>
          </a:bodyPr>
          <a:lstStyle/>
          <a:p>
            <a:pPr algn="ctr">
              <a:lnSpc>
                <a:spcPts val="9099"/>
              </a:lnSpc>
            </a:pPr>
            <a:r>
              <a:rPr lang="en-US" sz="6499">
                <a:solidFill>
                  <a:srgbClr val="566FB5"/>
                </a:solidFill>
                <a:latin typeface="Blodders"/>
                <a:ea typeface="Blodders"/>
                <a:cs typeface="Blodders"/>
                <a:sym typeface="Blodders"/>
              </a:rPr>
              <a:t>užsiėmimo taisyklės</a:t>
            </a:r>
          </a:p>
        </p:txBody>
      </p:sp>
      <p:sp>
        <p:nvSpPr>
          <p:cNvPr id="7" name="Freeform 7"/>
          <p:cNvSpPr/>
          <p:nvPr/>
        </p:nvSpPr>
        <p:spPr>
          <a:xfrm flipV="1">
            <a:off x="6989903" y="5907536"/>
            <a:ext cx="383698" cy="434226"/>
          </a:xfrm>
          <a:custGeom>
            <a:avLst/>
            <a:gdLst/>
            <a:ahLst/>
            <a:cxnLst/>
            <a:rect l="l" t="t" r="r" b="b"/>
            <a:pathLst>
              <a:path w="383698" h="434226">
                <a:moveTo>
                  <a:pt x="0" y="434226"/>
                </a:moveTo>
                <a:lnTo>
                  <a:pt x="383698" y="434226"/>
                </a:lnTo>
                <a:lnTo>
                  <a:pt x="383698" y="0"/>
                </a:lnTo>
                <a:lnTo>
                  <a:pt x="0" y="0"/>
                </a:lnTo>
                <a:lnTo>
                  <a:pt x="0" y="434226"/>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8" name="Freeform 8"/>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5"/>
            <a:stretch>
              <a:fillRect/>
            </a:stretch>
          </a:blipFill>
        </p:spPr>
        <p:txBody>
          <a:bodyPr/>
          <a:lstStyle/>
          <a:p>
            <a:endParaRPr lang="lt-L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53500" y="3054439"/>
            <a:ext cx="11981001" cy="6203861"/>
          </a:xfrm>
          <a:custGeom>
            <a:avLst/>
            <a:gdLst/>
            <a:ahLst/>
            <a:cxnLst/>
            <a:rect l="l" t="t" r="r" b="b"/>
            <a:pathLst>
              <a:path w="11981001" h="6203861">
                <a:moveTo>
                  <a:pt x="0" y="0"/>
                </a:moveTo>
                <a:lnTo>
                  <a:pt x="11981000" y="0"/>
                </a:lnTo>
                <a:lnTo>
                  <a:pt x="11981000" y="6203861"/>
                </a:lnTo>
                <a:lnTo>
                  <a:pt x="0" y="6203861"/>
                </a:lnTo>
                <a:lnTo>
                  <a:pt x="0" y="0"/>
                </a:lnTo>
                <a:close/>
              </a:path>
            </a:pathLst>
          </a:custGeom>
          <a:blipFill>
            <a:blip r:embed="rId2"/>
            <a:stretch>
              <a:fillRect l="-25764" t="-58571" r="-29184" b="-45660"/>
            </a:stretch>
          </a:blipFill>
        </p:spPr>
        <p:txBody>
          <a:bodyPr/>
          <a:lstStyle/>
          <a:p>
            <a:endParaRPr lang="lt-LT"/>
          </a:p>
        </p:txBody>
      </p:sp>
      <p:sp>
        <p:nvSpPr>
          <p:cNvPr id="3" name="TextBox 3"/>
          <p:cNvSpPr txBox="1"/>
          <p:nvPr/>
        </p:nvSpPr>
        <p:spPr>
          <a:xfrm>
            <a:off x="14665397" y="8699166"/>
            <a:ext cx="3144496" cy="559134"/>
          </a:xfrm>
          <a:prstGeom prst="rect">
            <a:avLst/>
          </a:prstGeom>
        </p:spPr>
        <p:txBody>
          <a:bodyPr lIns="0" tIns="0" rIns="0" bIns="0" rtlCol="0" anchor="t">
            <a:spAutoFit/>
          </a:bodyPr>
          <a:lstStyle/>
          <a:p>
            <a:pPr algn="ctr">
              <a:lnSpc>
                <a:spcPts val="2256"/>
              </a:lnSpc>
              <a:spcBef>
                <a:spcPct val="0"/>
              </a:spcBef>
            </a:pPr>
            <a:r>
              <a:rPr lang="en-US" sz="1611" b="1">
                <a:solidFill>
                  <a:srgbClr val="365CA8"/>
                </a:solidFill>
                <a:latin typeface="Rubik Medium Bold"/>
                <a:ea typeface="Rubik Medium Bold"/>
                <a:cs typeface="Rubik Medium Bold"/>
                <a:sym typeface="Rubik Medium Bold"/>
              </a:rPr>
              <a:t>ESPAD, 2024</a:t>
            </a:r>
          </a:p>
          <a:p>
            <a:pPr algn="ctr">
              <a:lnSpc>
                <a:spcPts val="2256"/>
              </a:lnSpc>
              <a:spcBef>
                <a:spcPct val="0"/>
              </a:spcBef>
            </a:pPr>
            <a:endParaRPr lang="en-US" sz="1611" b="1">
              <a:solidFill>
                <a:srgbClr val="365CA8"/>
              </a:solidFill>
              <a:latin typeface="Rubik Medium Bold"/>
              <a:ea typeface="Rubik Medium Bold"/>
              <a:cs typeface="Rubik Medium Bold"/>
              <a:sym typeface="Rubik Medium Bold"/>
            </a:endParaRPr>
          </a:p>
        </p:txBody>
      </p:sp>
      <p:sp>
        <p:nvSpPr>
          <p:cNvPr id="4" name="TextBox 4"/>
          <p:cNvSpPr txBox="1"/>
          <p:nvPr/>
        </p:nvSpPr>
        <p:spPr>
          <a:xfrm>
            <a:off x="5079796" y="781050"/>
            <a:ext cx="7378815" cy="1235076"/>
          </a:xfrm>
          <a:prstGeom prst="rect">
            <a:avLst/>
          </a:prstGeom>
        </p:spPr>
        <p:txBody>
          <a:bodyPr lIns="0" tIns="0" rIns="0" bIns="0" rtlCol="0" anchor="t">
            <a:spAutoFit/>
          </a:bodyPr>
          <a:lstStyle/>
          <a:p>
            <a:pPr algn="ctr">
              <a:lnSpc>
                <a:spcPts val="9099"/>
              </a:lnSpc>
            </a:pPr>
            <a:r>
              <a:rPr lang="en-US" sz="6499">
                <a:solidFill>
                  <a:srgbClr val="586BB0"/>
                </a:solidFill>
                <a:latin typeface="Blodders"/>
                <a:ea typeface="Blodders"/>
                <a:cs typeface="Blodders"/>
                <a:sym typeface="Blodders"/>
              </a:rPr>
              <a:t>AR žinai, kiek..?</a:t>
            </a:r>
          </a:p>
        </p:txBody>
      </p:sp>
      <p:sp>
        <p:nvSpPr>
          <p:cNvPr id="5" name="TextBox 5"/>
          <p:cNvSpPr txBox="1"/>
          <p:nvPr/>
        </p:nvSpPr>
        <p:spPr>
          <a:xfrm>
            <a:off x="1842699" y="2254295"/>
            <a:ext cx="14602602" cy="504826"/>
          </a:xfrm>
          <a:prstGeom prst="rect">
            <a:avLst/>
          </a:prstGeom>
        </p:spPr>
        <p:txBody>
          <a:bodyPr lIns="0" tIns="0" rIns="0" bIns="0" rtlCol="0" anchor="t">
            <a:spAutoFit/>
          </a:bodyPr>
          <a:lstStyle/>
          <a:p>
            <a:pPr algn="ctr">
              <a:lnSpc>
                <a:spcPts val="4199"/>
              </a:lnSpc>
              <a:spcBef>
                <a:spcPct val="0"/>
              </a:spcBef>
            </a:pPr>
            <a:r>
              <a:rPr lang="en-US" sz="2999">
                <a:solidFill>
                  <a:srgbClr val="586BB0"/>
                </a:solidFill>
                <a:latin typeface="Rubik Medium"/>
                <a:ea typeface="Rubik Medium"/>
                <a:cs typeface="Rubik Medium"/>
                <a:sym typeface="Rubik Medium"/>
              </a:rPr>
              <a:t>Vilniaus mokinių procentų </a:t>
            </a:r>
            <a:r>
              <a:rPr lang="en-US" sz="2999">
                <a:solidFill>
                  <a:srgbClr val="D34729"/>
                </a:solidFill>
                <a:latin typeface="Rubik Medium"/>
                <a:ea typeface="Rubik Medium"/>
                <a:cs typeface="Rubik Medium"/>
                <a:sym typeface="Rubik Medium"/>
              </a:rPr>
              <a:t>bent kartą per paskutinius metus </a:t>
            </a:r>
            <a:r>
              <a:rPr lang="en-US" sz="2999">
                <a:solidFill>
                  <a:srgbClr val="586BB0"/>
                </a:solidFill>
                <a:latin typeface="Rubik Medium"/>
                <a:ea typeface="Rubik Medium"/>
                <a:cs typeface="Rubik Medium"/>
                <a:sym typeface="Rubik Medium"/>
              </a:rPr>
              <a:t>mėgino e.cigaretę?</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63448" y="3031490"/>
            <a:ext cx="11961104" cy="6226810"/>
          </a:xfrm>
          <a:custGeom>
            <a:avLst/>
            <a:gdLst/>
            <a:ahLst/>
            <a:cxnLst/>
            <a:rect l="l" t="t" r="r" b="b"/>
            <a:pathLst>
              <a:path w="11961104" h="6226810">
                <a:moveTo>
                  <a:pt x="0" y="0"/>
                </a:moveTo>
                <a:lnTo>
                  <a:pt x="11961104" y="0"/>
                </a:lnTo>
                <a:lnTo>
                  <a:pt x="11961104" y="6226810"/>
                </a:lnTo>
                <a:lnTo>
                  <a:pt x="0" y="6226810"/>
                </a:lnTo>
                <a:lnTo>
                  <a:pt x="0" y="0"/>
                </a:lnTo>
                <a:close/>
              </a:path>
            </a:pathLst>
          </a:custGeom>
          <a:blipFill>
            <a:blip r:embed="rId2"/>
            <a:stretch>
              <a:fillRect l="-27059" t="-36838" r="-27665" b="-40002"/>
            </a:stretch>
          </a:blipFill>
        </p:spPr>
        <p:txBody>
          <a:bodyPr/>
          <a:lstStyle/>
          <a:p>
            <a:endParaRPr lang="lt-LT"/>
          </a:p>
        </p:txBody>
      </p:sp>
      <p:sp>
        <p:nvSpPr>
          <p:cNvPr id="3" name="TextBox 3"/>
          <p:cNvSpPr txBox="1"/>
          <p:nvPr/>
        </p:nvSpPr>
        <p:spPr>
          <a:xfrm>
            <a:off x="14665397" y="8699166"/>
            <a:ext cx="3144496" cy="559134"/>
          </a:xfrm>
          <a:prstGeom prst="rect">
            <a:avLst/>
          </a:prstGeom>
        </p:spPr>
        <p:txBody>
          <a:bodyPr lIns="0" tIns="0" rIns="0" bIns="0" rtlCol="0" anchor="t">
            <a:spAutoFit/>
          </a:bodyPr>
          <a:lstStyle/>
          <a:p>
            <a:pPr algn="ctr">
              <a:lnSpc>
                <a:spcPts val="2256"/>
              </a:lnSpc>
              <a:spcBef>
                <a:spcPct val="0"/>
              </a:spcBef>
            </a:pPr>
            <a:r>
              <a:rPr lang="en-US" sz="1611" b="1">
                <a:solidFill>
                  <a:srgbClr val="365CA8"/>
                </a:solidFill>
                <a:latin typeface="Rubik Medium Bold"/>
                <a:ea typeface="Rubik Medium Bold"/>
                <a:cs typeface="Rubik Medium Bold"/>
                <a:sym typeface="Rubik Medium Bold"/>
              </a:rPr>
              <a:t>ESPAD, 2024</a:t>
            </a:r>
          </a:p>
          <a:p>
            <a:pPr algn="ctr">
              <a:lnSpc>
                <a:spcPts val="2256"/>
              </a:lnSpc>
              <a:spcBef>
                <a:spcPct val="0"/>
              </a:spcBef>
            </a:pPr>
            <a:endParaRPr lang="en-US" sz="1611" b="1">
              <a:solidFill>
                <a:srgbClr val="365CA8"/>
              </a:solidFill>
              <a:latin typeface="Rubik Medium Bold"/>
              <a:ea typeface="Rubik Medium Bold"/>
              <a:cs typeface="Rubik Medium Bold"/>
              <a:sym typeface="Rubik Medium Bold"/>
            </a:endParaRPr>
          </a:p>
        </p:txBody>
      </p:sp>
      <p:sp>
        <p:nvSpPr>
          <p:cNvPr id="4" name="TextBox 4"/>
          <p:cNvSpPr txBox="1"/>
          <p:nvPr/>
        </p:nvSpPr>
        <p:spPr>
          <a:xfrm>
            <a:off x="5079796" y="781050"/>
            <a:ext cx="7378815" cy="1235076"/>
          </a:xfrm>
          <a:prstGeom prst="rect">
            <a:avLst/>
          </a:prstGeom>
        </p:spPr>
        <p:txBody>
          <a:bodyPr lIns="0" tIns="0" rIns="0" bIns="0" rtlCol="0" anchor="t">
            <a:spAutoFit/>
          </a:bodyPr>
          <a:lstStyle/>
          <a:p>
            <a:pPr algn="ctr">
              <a:lnSpc>
                <a:spcPts val="9099"/>
              </a:lnSpc>
            </a:pPr>
            <a:r>
              <a:rPr lang="en-US" sz="6499">
                <a:solidFill>
                  <a:srgbClr val="586BB0"/>
                </a:solidFill>
                <a:latin typeface="Blodders"/>
                <a:ea typeface="Blodders"/>
                <a:cs typeface="Blodders"/>
                <a:sym typeface="Blodders"/>
              </a:rPr>
              <a:t>AR žinai, kiek..?</a:t>
            </a:r>
          </a:p>
        </p:txBody>
      </p:sp>
      <p:sp>
        <p:nvSpPr>
          <p:cNvPr id="5" name="TextBox 5"/>
          <p:cNvSpPr txBox="1"/>
          <p:nvPr/>
        </p:nvSpPr>
        <p:spPr>
          <a:xfrm>
            <a:off x="844120" y="2242820"/>
            <a:ext cx="16599760" cy="504826"/>
          </a:xfrm>
          <a:prstGeom prst="rect">
            <a:avLst/>
          </a:prstGeom>
        </p:spPr>
        <p:txBody>
          <a:bodyPr lIns="0" tIns="0" rIns="0" bIns="0" rtlCol="0" anchor="t">
            <a:spAutoFit/>
          </a:bodyPr>
          <a:lstStyle/>
          <a:p>
            <a:pPr algn="ctr">
              <a:lnSpc>
                <a:spcPts val="4199"/>
              </a:lnSpc>
              <a:spcBef>
                <a:spcPct val="0"/>
              </a:spcBef>
            </a:pPr>
            <a:r>
              <a:rPr lang="en-US" sz="2999">
                <a:solidFill>
                  <a:srgbClr val="586BB0"/>
                </a:solidFill>
                <a:latin typeface="Rubik Medium"/>
                <a:ea typeface="Rubik Medium"/>
                <a:cs typeface="Rubik Medium"/>
                <a:sym typeface="Rubik Medium"/>
              </a:rPr>
              <a:t>Vilniaus mokinių procentų </a:t>
            </a:r>
            <a:r>
              <a:rPr lang="en-US" sz="2999">
                <a:solidFill>
                  <a:srgbClr val="D34729"/>
                </a:solidFill>
                <a:latin typeface="Rubik Medium"/>
                <a:ea typeface="Rubik Medium"/>
                <a:cs typeface="Rubik Medium"/>
                <a:sym typeface="Rubik Medium"/>
              </a:rPr>
              <a:t>bent kartą per paskutinius metus </a:t>
            </a:r>
            <a:r>
              <a:rPr lang="en-US" sz="2999">
                <a:solidFill>
                  <a:srgbClr val="586BB0"/>
                </a:solidFill>
                <a:latin typeface="Rubik Medium"/>
                <a:ea typeface="Rubik Medium"/>
                <a:cs typeface="Rubik Medium"/>
                <a:sym typeface="Rubik Medium"/>
              </a:rPr>
              <a:t>vartojo alkoholinius gėrimus?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84921" y="3098236"/>
            <a:ext cx="12118158" cy="6160064"/>
          </a:xfrm>
          <a:custGeom>
            <a:avLst/>
            <a:gdLst/>
            <a:ahLst/>
            <a:cxnLst/>
            <a:rect l="l" t="t" r="r" b="b"/>
            <a:pathLst>
              <a:path w="12118158" h="6160064">
                <a:moveTo>
                  <a:pt x="0" y="0"/>
                </a:moveTo>
                <a:lnTo>
                  <a:pt x="12118158" y="0"/>
                </a:lnTo>
                <a:lnTo>
                  <a:pt x="12118158" y="6160064"/>
                </a:lnTo>
                <a:lnTo>
                  <a:pt x="0" y="6160064"/>
                </a:lnTo>
                <a:lnTo>
                  <a:pt x="0" y="0"/>
                </a:lnTo>
                <a:close/>
              </a:path>
            </a:pathLst>
          </a:custGeom>
          <a:blipFill>
            <a:blip r:embed="rId2"/>
            <a:stretch>
              <a:fillRect l="-23298" t="-45988" r="-29131" b="-13688"/>
            </a:stretch>
          </a:blipFill>
        </p:spPr>
        <p:txBody>
          <a:bodyPr/>
          <a:lstStyle/>
          <a:p>
            <a:endParaRPr lang="lt-LT"/>
          </a:p>
        </p:txBody>
      </p:sp>
      <p:sp>
        <p:nvSpPr>
          <p:cNvPr id="3" name="TextBox 3"/>
          <p:cNvSpPr txBox="1"/>
          <p:nvPr/>
        </p:nvSpPr>
        <p:spPr>
          <a:xfrm>
            <a:off x="14665397" y="8699166"/>
            <a:ext cx="3144496" cy="559134"/>
          </a:xfrm>
          <a:prstGeom prst="rect">
            <a:avLst/>
          </a:prstGeom>
        </p:spPr>
        <p:txBody>
          <a:bodyPr lIns="0" tIns="0" rIns="0" bIns="0" rtlCol="0" anchor="t">
            <a:spAutoFit/>
          </a:bodyPr>
          <a:lstStyle/>
          <a:p>
            <a:pPr algn="ctr">
              <a:lnSpc>
                <a:spcPts val="2256"/>
              </a:lnSpc>
              <a:spcBef>
                <a:spcPct val="0"/>
              </a:spcBef>
            </a:pPr>
            <a:r>
              <a:rPr lang="en-US" sz="1611" b="1">
                <a:solidFill>
                  <a:srgbClr val="365CA8"/>
                </a:solidFill>
                <a:latin typeface="Rubik Medium Bold"/>
                <a:ea typeface="Rubik Medium Bold"/>
                <a:cs typeface="Rubik Medium Bold"/>
                <a:sym typeface="Rubik Medium Bold"/>
              </a:rPr>
              <a:t>ESPAD, 2024</a:t>
            </a:r>
          </a:p>
          <a:p>
            <a:pPr algn="ctr">
              <a:lnSpc>
                <a:spcPts val="2256"/>
              </a:lnSpc>
              <a:spcBef>
                <a:spcPct val="0"/>
              </a:spcBef>
            </a:pPr>
            <a:endParaRPr lang="en-US" sz="1611" b="1">
              <a:solidFill>
                <a:srgbClr val="365CA8"/>
              </a:solidFill>
              <a:latin typeface="Rubik Medium Bold"/>
              <a:ea typeface="Rubik Medium Bold"/>
              <a:cs typeface="Rubik Medium Bold"/>
              <a:sym typeface="Rubik Medium Bold"/>
            </a:endParaRPr>
          </a:p>
        </p:txBody>
      </p:sp>
      <p:sp>
        <p:nvSpPr>
          <p:cNvPr id="4" name="TextBox 4"/>
          <p:cNvSpPr txBox="1"/>
          <p:nvPr/>
        </p:nvSpPr>
        <p:spPr>
          <a:xfrm>
            <a:off x="5079796" y="781050"/>
            <a:ext cx="7378815" cy="1235076"/>
          </a:xfrm>
          <a:prstGeom prst="rect">
            <a:avLst/>
          </a:prstGeom>
        </p:spPr>
        <p:txBody>
          <a:bodyPr lIns="0" tIns="0" rIns="0" bIns="0" rtlCol="0" anchor="t">
            <a:spAutoFit/>
          </a:bodyPr>
          <a:lstStyle/>
          <a:p>
            <a:pPr algn="ctr">
              <a:lnSpc>
                <a:spcPts val="9099"/>
              </a:lnSpc>
            </a:pPr>
            <a:r>
              <a:rPr lang="en-US" sz="6499">
                <a:solidFill>
                  <a:srgbClr val="586BB0"/>
                </a:solidFill>
                <a:latin typeface="Blodders"/>
                <a:ea typeface="Blodders"/>
                <a:cs typeface="Blodders"/>
                <a:sym typeface="Blodders"/>
              </a:rPr>
              <a:t>AR žinai, kiek..?</a:t>
            </a:r>
          </a:p>
        </p:txBody>
      </p:sp>
      <p:sp>
        <p:nvSpPr>
          <p:cNvPr id="5" name="TextBox 5"/>
          <p:cNvSpPr txBox="1"/>
          <p:nvPr/>
        </p:nvSpPr>
        <p:spPr>
          <a:xfrm>
            <a:off x="2267106" y="2276193"/>
            <a:ext cx="13753788" cy="504826"/>
          </a:xfrm>
          <a:prstGeom prst="rect">
            <a:avLst/>
          </a:prstGeom>
        </p:spPr>
        <p:txBody>
          <a:bodyPr lIns="0" tIns="0" rIns="0" bIns="0" rtlCol="0" anchor="t">
            <a:spAutoFit/>
          </a:bodyPr>
          <a:lstStyle/>
          <a:p>
            <a:pPr algn="l">
              <a:lnSpc>
                <a:spcPts val="4199"/>
              </a:lnSpc>
              <a:spcBef>
                <a:spcPct val="0"/>
              </a:spcBef>
            </a:pPr>
            <a:r>
              <a:rPr lang="en-US" sz="2999">
                <a:solidFill>
                  <a:srgbClr val="586BB0"/>
                </a:solidFill>
                <a:latin typeface="Rubik Medium"/>
                <a:ea typeface="Rubik Medium"/>
                <a:cs typeface="Rubik Medium"/>
                <a:sym typeface="Rubik Medium"/>
              </a:rPr>
              <a:t>Vilniaus mokinių procentų </a:t>
            </a:r>
            <a:r>
              <a:rPr lang="en-US" sz="2999">
                <a:solidFill>
                  <a:srgbClr val="D34729"/>
                </a:solidFill>
                <a:latin typeface="Rubik Medium"/>
                <a:ea typeface="Rubik Medium"/>
                <a:cs typeface="Rubik Medium"/>
                <a:sym typeface="Rubik Medium"/>
              </a:rPr>
              <a:t>bent kartą per savo gyvenimą </a:t>
            </a:r>
            <a:r>
              <a:rPr lang="en-US" sz="2999">
                <a:solidFill>
                  <a:srgbClr val="586BB0"/>
                </a:solidFill>
                <a:latin typeface="Rubik Medium"/>
                <a:ea typeface="Rubik Medium"/>
                <a:cs typeface="Rubik Medium"/>
                <a:sym typeface="Rubik Medium"/>
              </a:rPr>
              <a:t>vartojo kanapes?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1028700" y="1499129"/>
            <a:ext cx="16230600" cy="1344932"/>
          </a:xfrm>
          <a:prstGeom prst="rect">
            <a:avLst/>
          </a:prstGeom>
        </p:spPr>
        <p:txBody>
          <a:bodyPr lIns="0" tIns="0" rIns="0" bIns="0" rtlCol="0" anchor="t">
            <a:spAutoFit/>
          </a:bodyPr>
          <a:lstStyle/>
          <a:p>
            <a:pPr algn="ctr">
              <a:lnSpc>
                <a:spcPts val="9869"/>
              </a:lnSpc>
            </a:pPr>
            <a:r>
              <a:rPr lang="en-US" sz="7049">
                <a:solidFill>
                  <a:srgbClr val="D65C41"/>
                </a:solidFill>
                <a:latin typeface="Blodders"/>
                <a:ea typeface="Blodders"/>
                <a:cs typeface="Blodders"/>
                <a:sym typeface="Blodders"/>
              </a:rPr>
              <a:t>kas yra Psichoaktyviosios medžiagos?</a:t>
            </a:r>
          </a:p>
        </p:txBody>
      </p:sp>
      <p:sp>
        <p:nvSpPr>
          <p:cNvPr id="4" name="Freeform 4"/>
          <p:cNvSpPr/>
          <p:nvPr/>
        </p:nvSpPr>
        <p:spPr>
          <a:xfrm>
            <a:off x="6768711" y="4562444"/>
            <a:ext cx="4750577" cy="4695856"/>
          </a:xfrm>
          <a:custGeom>
            <a:avLst/>
            <a:gdLst/>
            <a:ahLst/>
            <a:cxnLst/>
            <a:rect l="l" t="t" r="r" b="b"/>
            <a:pathLst>
              <a:path w="4750577" h="4695856">
                <a:moveTo>
                  <a:pt x="0" y="0"/>
                </a:moveTo>
                <a:lnTo>
                  <a:pt x="4750578" y="0"/>
                </a:lnTo>
                <a:lnTo>
                  <a:pt x="4750578" y="4695856"/>
                </a:lnTo>
                <a:lnTo>
                  <a:pt x="0" y="46958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1256920" y="1236148"/>
            <a:ext cx="16002380" cy="6178552"/>
          </a:xfrm>
          <a:prstGeom prst="rect">
            <a:avLst/>
          </a:prstGeom>
        </p:spPr>
        <p:txBody>
          <a:bodyPr lIns="0" tIns="0" rIns="0" bIns="0" rtlCol="0" anchor="t">
            <a:spAutoFit/>
          </a:bodyPr>
          <a:lstStyle/>
          <a:p>
            <a:pPr algn="just">
              <a:lnSpc>
                <a:spcPts val="6999"/>
              </a:lnSpc>
            </a:pPr>
            <a:r>
              <a:rPr lang="en-US" sz="4999">
                <a:solidFill>
                  <a:srgbClr val="D65C41"/>
                </a:solidFill>
                <a:latin typeface="Rubik 1"/>
                <a:ea typeface="Rubik 1"/>
                <a:cs typeface="Rubik 1"/>
                <a:sym typeface="Rubik 1"/>
              </a:rPr>
              <a:t>Psichoaktyviosios medžiagos</a:t>
            </a:r>
            <a:r>
              <a:rPr lang="en-US" sz="4999">
                <a:solidFill>
                  <a:srgbClr val="586BB0"/>
                </a:solidFill>
                <a:latin typeface="Rubik 1"/>
                <a:ea typeface="Rubik 1"/>
                <a:cs typeface="Rubik 1"/>
                <a:sym typeface="Rubik 1"/>
              </a:rPr>
              <a:t> yra cheminės medžiagos, kurios patekusios į mūsų smegenis, keičia jų veiklą.  </a:t>
            </a:r>
          </a:p>
          <a:p>
            <a:pPr algn="just">
              <a:lnSpc>
                <a:spcPts val="6999"/>
              </a:lnSpc>
            </a:pPr>
            <a:endParaRPr lang="en-US" sz="4999">
              <a:solidFill>
                <a:srgbClr val="586BB0"/>
              </a:solidFill>
              <a:latin typeface="Rubik 1"/>
              <a:ea typeface="Rubik 1"/>
              <a:cs typeface="Rubik 1"/>
              <a:sym typeface="Rubik 1"/>
            </a:endParaRPr>
          </a:p>
          <a:p>
            <a:pPr algn="just">
              <a:lnSpc>
                <a:spcPts val="6999"/>
              </a:lnSpc>
            </a:pPr>
            <a:endParaRPr lang="en-US" sz="4999">
              <a:solidFill>
                <a:srgbClr val="586BB0"/>
              </a:solidFill>
              <a:latin typeface="Rubik 1"/>
              <a:ea typeface="Rubik 1"/>
              <a:cs typeface="Rubik 1"/>
              <a:sym typeface="Rubik 1"/>
            </a:endParaRPr>
          </a:p>
          <a:p>
            <a:pPr algn="just">
              <a:lnSpc>
                <a:spcPts val="6999"/>
              </a:lnSpc>
            </a:pPr>
            <a:endParaRPr lang="en-US" sz="4999">
              <a:solidFill>
                <a:srgbClr val="586BB0"/>
              </a:solidFill>
              <a:latin typeface="Rubik 1"/>
              <a:ea typeface="Rubik 1"/>
              <a:cs typeface="Rubik 1"/>
              <a:sym typeface="Rubik 1"/>
            </a:endParaRPr>
          </a:p>
          <a:p>
            <a:pPr algn="just">
              <a:lnSpc>
                <a:spcPts val="6999"/>
              </a:lnSpc>
            </a:pPr>
            <a:endParaRPr lang="en-US" sz="4999">
              <a:solidFill>
                <a:srgbClr val="586BB0"/>
              </a:solidFill>
              <a:latin typeface="Rubik 1"/>
              <a:ea typeface="Rubik 1"/>
              <a:cs typeface="Rubik 1"/>
              <a:sym typeface="Rubik 1"/>
            </a:endParaRPr>
          </a:p>
        </p:txBody>
      </p:sp>
      <p:sp>
        <p:nvSpPr>
          <p:cNvPr id="4" name="Freeform 4"/>
          <p:cNvSpPr/>
          <p:nvPr/>
        </p:nvSpPr>
        <p:spPr>
          <a:xfrm>
            <a:off x="5394373" y="4224090"/>
            <a:ext cx="8133472" cy="5034210"/>
          </a:xfrm>
          <a:custGeom>
            <a:avLst/>
            <a:gdLst/>
            <a:ahLst/>
            <a:cxnLst/>
            <a:rect l="l" t="t" r="r" b="b"/>
            <a:pathLst>
              <a:path w="8133472" h="5034210">
                <a:moveTo>
                  <a:pt x="0" y="0"/>
                </a:moveTo>
                <a:lnTo>
                  <a:pt x="8133472" y="0"/>
                </a:lnTo>
                <a:lnTo>
                  <a:pt x="8133472" y="5034210"/>
                </a:lnTo>
                <a:lnTo>
                  <a:pt x="0" y="5034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56920" y="1261699"/>
            <a:ext cx="16230600" cy="2592707"/>
          </a:xfrm>
          <a:prstGeom prst="rect">
            <a:avLst/>
          </a:prstGeom>
        </p:spPr>
        <p:txBody>
          <a:bodyPr lIns="0" tIns="0" rIns="0" bIns="0" rtlCol="0" anchor="t">
            <a:spAutoFit/>
          </a:bodyPr>
          <a:lstStyle/>
          <a:p>
            <a:pPr algn="ctr">
              <a:lnSpc>
                <a:spcPts val="9869"/>
              </a:lnSpc>
            </a:pPr>
            <a:r>
              <a:rPr lang="en-US" sz="7049">
                <a:solidFill>
                  <a:srgbClr val="DB6C46"/>
                </a:solidFill>
                <a:latin typeface="Blodders"/>
                <a:ea typeface="Blodders"/>
                <a:cs typeface="Blodders"/>
                <a:sym typeface="Blodders"/>
              </a:rPr>
              <a:t>kaip skirstomos Psichoaktyviosios medžiagos?</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4" name="Freeform 4"/>
          <p:cNvSpPr/>
          <p:nvPr/>
        </p:nvSpPr>
        <p:spPr>
          <a:xfrm>
            <a:off x="6442053" y="3854406"/>
            <a:ext cx="5403894" cy="5403894"/>
          </a:xfrm>
          <a:custGeom>
            <a:avLst/>
            <a:gdLst/>
            <a:ahLst/>
            <a:cxnLst/>
            <a:rect l="l" t="t" r="r" b="b"/>
            <a:pathLst>
              <a:path w="5403894" h="5403894">
                <a:moveTo>
                  <a:pt x="0" y="0"/>
                </a:moveTo>
                <a:lnTo>
                  <a:pt x="5403894" y="0"/>
                </a:lnTo>
                <a:lnTo>
                  <a:pt x="5403894" y="5403894"/>
                </a:lnTo>
                <a:lnTo>
                  <a:pt x="0" y="5403894"/>
                </a:lnTo>
                <a:lnTo>
                  <a:pt x="0" y="0"/>
                </a:lnTo>
                <a:close/>
              </a:path>
            </a:pathLst>
          </a:custGeom>
          <a:blipFill>
            <a:blip r:embed="rId3"/>
            <a:stretch>
              <a:fillRect/>
            </a:stretch>
          </a:blipFill>
        </p:spPr>
        <p:txBody>
          <a:bodyPr/>
          <a:lstStyle/>
          <a:p>
            <a:endParaRPr lang="lt-L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315349" flipV="1">
            <a:off x="7932584" y="3229025"/>
            <a:ext cx="1258914" cy="450062"/>
          </a:xfrm>
          <a:custGeom>
            <a:avLst/>
            <a:gdLst/>
            <a:ahLst/>
            <a:cxnLst/>
            <a:rect l="l" t="t" r="r" b="b"/>
            <a:pathLst>
              <a:path w="1258914" h="450062">
                <a:moveTo>
                  <a:pt x="0" y="450062"/>
                </a:moveTo>
                <a:lnTo>
                  <a:pt x="1258914" y="450062"/>
                </a:lnTo>
                <a:lnTo>
                  <a:pt x="1258914" y="0"/>
                </a:lnTo>
                <a:lnTo>
                  <a:pt x="0" y="0"/>
                </a:lnTo>
                <a:lnTo>
                  <a:pt x="0" y="4500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rot="9014500" flipH="1" flipV="1">
            <a:off x="9408028" y="3197748"/>
            <a:ext cx="1291645" cy="461763"/>
          </a:xfrm>
          <a:custGeom>
            <a:avLst/>
            <a:gdLst/>
            <a:ahLst/>
            <a:cxnLst/>
            <a:rect l="l" t="t" r="r" b="b"/>
            <a:pathLst>
              <a:path w="1291645" h="461763">
                <a:moveTo>
                  <a:pt x="1291645" y="461763"/>
                </a:moveTo>
                <a:lnTo>
                  <a:pt x="0" y="461763"/>
                </a:lnTo>
                <a:lnTo>
                  <a:pt x="0" y="0"/>
                </a:lnTo>
                <a:lnTo>
                  <a:pt x="1291645" y="0"/>
                </a:lnTo>
                <a:lnTo>
                  <a:pt x="1291645" y="46176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a:off x="1290861" y="2184142"/>
            <a:ext cx="3649061" cy="684199"/>
          </a:xfrm>
          <a:custGeom>
            <a:avLst/>
            <a:gdLst/>
            <a:ahLst/>
            <a:cxnLst/>
            <a:rect l="l" t="t" r="r" b="b"/>
            <a:pathLst>
              <a:path w="3649061" h="684199">
                <a:moveTo>
                  <a:pt x="0" y="0"/>
                </a:moveTo>
                <a:lnTo>
                  <a:pt x="3649061" y="0"/>
                </a:lnTo>
                <a:lnTo>
                  <a:pt x="3649061" y="684199"/>
                </a:lnTo>
                <a:lnTo>
                  <a:pt x="0" y="684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Freeform 5"/>
          <p:cNvSpPr/>
          <p:nvPr/>
        </p:nvSpPr>
        <p:spPr>
          <a:xfrm>
            <a:off x="13230905" y="6378335"/>
            <a:ext cx="3649061" cy="684199"/>
          </a:xfrm>
          <a:custGeom>
            <a:avLst/>
            <a:gdLst/>
            <a:ahLst/>
            <a:cxnLst/>
            <a:rect l="l" t="t" r="r" b="b"/>
            <a:pathLst>
              <a:path w="3649061" h="684199">
                <a:moveTo>
                  <a:pt x="0" y="0"/>
                </a:moveTo>
                <a:lnTo>
                  <a:pt x="3649061" y="0"/>
                </a:lnTo>
                <a:lnTo>
                  <a:pt x="3649061" y="684199"/>
                </a:lnTo>
                <a:lnTo>
                  <a:pt x="0" y="684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6" name="TextBox 6"/>
          <p:cNvSpPr txBox="1"/>
          <p:nvPr/>
        </p:nvSpPr>
        <p:spPr>
          <a:xfrm>
            <a:off x="12844422" y="6413412"/>
            <a:ext cx="4606093" cy="547370"/>
          </a:xfrm>
          <a:prstGeom prst="rect">
            <a:avLst/>
          </a:prstGeom>
        </p:spPr>
        <p:txBody>
          <a:bodyPr lIns="0" tIns="0" rIns="0" bIns="0" rtlCol="0" anchor="t">
            <a:spAutoFit/>
          </a:bodyPr>
          <a:lstStyle/>
          <a:p>
            <a:pPr algn="ctr">
              <a:lnSpc>
                <a:spcPts val="4480"/>
              </a:lnSpc>
            </a:pPr>
            <a:r>
              <a:rPr lang="en-US" sz="3200">
                <a:solidFill>
                  <a:srgbClr val="D34729"/>
                </a:solidFill>
                <a:latin typeface="Rubik 2"/>
                <a:ea typeface="Rubik 2"/>
                <a:cs typeface="Rubik 2"/>
                <a:sym typeface="Rubik 2"/>
              </a:rPr>
              <a:t>Mišraus poveikio </a:t>
            </a:r>
          </a:p>
        </p:txBody>
      </p:sp>
      <p:sp>
        <p:nvSpPr>
          <p:cNvPr id="7" name="Freeform 7"/>
          <p:cNvSpPr/>
          <p:nvPr/>
        </p:nvSpPr>
        <p:spPr>
          <a:xfrm>
            <a:off x="1341869" y="6618683"/>
            <a:ext cx="3649061" cy="684199"/>
          </a:xfrm>
          <a:custGeom>
            <a:avLst/>
            <a:gdLst/>
            <a:ahLst/>
            <a:cxnLst/>
            <a:rect l="l" t="t" r="r" b="b"/>
            <a:pathLst>
              <a:path w="3649061" h="684199">
                <a:moveTo>
                  <a:pt x="0" y="0"/>
                </a:moveTo>
                <a:lnTo>
                  <a:pt x="3649061" y="0"/>
                </a:lnTo>
                <a:lnTo>
                  <a:pt x="3649061" y="684198"/>
                </a:lnTo>
                <a:lnTo>
                  <a:pt x="0" y="6841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8" name="TextBox 8"/>
          <p:cNvSpPr txBox="1"/>
          <p:nvPr/>
        </p:nvSpPr>
        <p:spPr>
          <a:xfrm>
            <a:off x="505197" y="2182475"/>
            <a:ext cx="5218463" cy="547370"/>
          </a:xfrm>
          <a:prstGeom prst="rect">
            <a:avLst/>
          </a:prstGeom>
        </p:spPr>
        <p:txBody>
          <a:bodyPr lIns="0" tIns="0" rIns="0" bIns="0" rtlCol="0" anchor="t">
            <a:spAutoFit/>
          </a:bodyPr>
          <a:lstStyle/>
          <a:p>
            <a:pPr algn="ctr">
              <a:lnSpc>
                <a:spcPts val="4480"/>
              </a:lnSpc>
            </a:pPr>
            <a:r>
              <a:rPr lang="en-US" sz="3200">
                <a:solidFill>
                  <a:srgbClr val="D34729"/>
                </a:solidFill>
                <a:latin typeface="Rubik 2"/>
                <a:ea typeface="Rubik 2"/>
                <a:cs typeface="Rubik 2"/>
                <a:sym typeface="Rubik 2"/>
              </a:rPr>
              <a:t>Slopinančios</a:t>
            </a:r>
          </a:p>
        </p:txBody>
      </p:sp>
      <p:sp>
        <p:nvSpPr>
          <p:cNvPr id="9" name="Freeform 9"/>
          <p:cNvSpPr/>
          <p:nvPr/>
        </p:nvSpPr>
        <p:spPr>
          <a:xfrm>
            <a:off x="13322939" y="2147398"/>
            <a:ext cx="3649061" cy="684199"/>
          </a:xfrm>
          <a:custGeom>
            <a:avLst/>
            <a:gdLst/>
            <a:ahLst/>
            <a:cxnLst/>
            <a:rect l="l" t="t" r="r" b="b"/>
            <a:pathLst>
              <a:path w="3649061" h="684199">
                <a:moveTo>
                  <a:pt x="0" y="0"/>
                </a:moveTo>
                <a:lnTo>
                  <a:pt x="3649060" y="0"/>
                </a:lnTo>
                <a:lnTo>
                  <a:pt x="3649060" y="684199"/>
                </a:lnTo>
                <a:lnTo>
                  <a:pt x="0" y="684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10" name="TextBox 10"/>
          <p:cNvSpPr txBox="1"/>
          <p:nvPr/>
        </p:nvSpPr>
        <p:spPr>
          <a:xfrm>
            <a:off x="12903168" y="2182475"/>
            <a:ext cx="4488603" cy="547370"/>
          </a:xfrm>
          <a:prstGeom prst="rect">
            <a:avLst/>
          </a:prstGeom>
        </p:spPr>
        <p:txBody>
          <a:bodyPr lIns="0" tIns="0" rIns="0" bIns="0" rtlCol="0" anchor="t">
            <a:spAutoFit/>
          </a:bodyPr>
          <a:lstStyle/>
          <a:p>
            <a:pPr algn="ctr">
              <a:lnSpc>
                <a:spcPts val="4480"/>
              </a:lnSpc>
            </a:pPr>
            <a:r>
              <a:rPr lang="en-US" sz="3200">
                <a:solidFill>
                  <a:srgbClr val="D34729"/>
                </a:solidFill>
                <a:latin typeface="Rubik 2"/>
                <a:ea typeface="Rubik 2"/>
                <a:cs typeface="Rubik 2"/>
                <a:sym typeface="Rubik 2"/>
              </a:rPr>
              <a:t>Haliucinogeninės</a:t>
            </a:r>
          </a:p>
        </p:txBody>
      </p:sp>
      <p:sp>
        <p:nvSpPr>
          <p:cNvPr id="11" name="TextBox 11"/>
          <p:cNvSpPr txBox="1"/>
          <p:nvPr/>
        </p:nvSpPr>
        <p:spPr>
          <a:xfrm>
            <a:off x="6051022" y="4121150"/>
            <a:ext cx="6655153" cy="1844674"/>
          </a:xfrm>
          <a:prstGeom prst="rect">
            <a:avLst/>
          </a:prstGeom>
        </p:spPr>
        <p:txBody>
          <a:bodyPr lIns="0" tIns="0" rIns="0" bIns="0" rtlCol="0" anchor="t">
            <a:spAutoFit/>
          </a:bodyPr>
          <a:lstStyle/>
          <a:p>
            <a:pPr algn="ctr">
              <a:lnSpc>
                <a:spcPts val="7000"/>
              </a:lnSpc>
            </a:pPr>
            <a:r>
              <a:rPr lang="en-US" sz="5000">
                <a:solidFill>
                  <a:srgbClr val="D34729"/>
                </a:solidFill>
                <a:latin typeface="Blodders"/>
                <a:ea typeface="Blodders"/>
                <a:cs typeface="Blodders"/>
                <a:sym typeface="Blodders"/>
              </a:rPr>
              <a:t>PSichoaktyviosios medžiagos </a:t>
            </a:r>
          </a:p>
        </p:txBody>
      </p:sp>
      <p:sp>
        <p:nvSpPr>
          <p:cNvPr id="12" name="TextBox 12"/>
          <p:cNvSpPr txBox="1"/>
          <p:nvPr/>
        </p:nvSpPr>
        <p:spPr>
          <a:xfrm>
            <a:off x="157097" y="6653760"/>
            <a:ext cx="6018605" cy="547370"/>
          </a:xfrm>
          <a:prstGeom prst="rect">
            <a:avLst/>
          </a:prstGeom>
        </p:spPr>
        <p:txBody>
          <a:bodyPr lIns="0" tIns="0" rIns="0" bIns="0" rtlCol="0" anchor="t">
            <a:spAutoFit/>
          </a:bodyPr>
          <a:lstStyle/>
          <a:p>
            <a:pPr algn="ctr">
              <a:lnSpc>
                <a:spcPts val="4480"/>
              </a:lnSpc>
            </a:pPr>
            <a:r>
              <a:rPr lang="en-US" sz="3200">
                <a:solidFill>
                  <a:srgbClr val="D34729"/>
                </a:solidFill>
                <a:latin typeface="Rubik 2"/>
                <a:ea typeface="Rubik 2"/>
                <a:cs typeface="Rubik 2"/>
                <a:sym typeface="Rubik 2"/>
              </a:rPr>
              <a:t>Stimuliuojančios</a:t>
            </a:r>
          </a:p>
        </p:txBody>
      </p:sp>
      <p:sp>
        <p:nvSpPr>
          <p:cNvPr id="13" name="Freeform 13"/>
          <p:cNvSpPr/>
          <p:nvPr/>
        </p:nvSpPr>
        <p:spPr>
          <a:xfrm rot="1611847" flipV="1">
            <a:off x="9540467" y="6715881"/>
            <a:ext cx="1258914" cy="450062"/>
          </a:xfrm>
          <a:custGeom>
            <a:avLst/>
            <a:gdLst/>
            <a:ahLst/>
            <a:cxnLst/>
            <a:rect l="l" t="t" r="r" b="b"/>
            <a:pathLst>
              <a:path w="1258914" h="450062">
                <a:moveTo>
                  <a:pt x="0" y="450062"/>
                </a:moveTo>
                <a:lnTo>
                  <a:pt x="1258914" y="450062"/>
                </a:lnTo>
                <a:lnTo>
                  <a:pt x="1258914" y="0"/>
                </a:lnTo>
                <a:lnTo>
                  <a:pt x="0" y="0"/>
                </a:lnTo>
                <a:lnTo>
                  <a:pt x="0" y="45006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4" name="Freeform 14"/>
          <p:cNvSpPr/>
          <p:nvPr/>
        </p:nvSpPr>
        <p:spPr>
          <a:xfrm rot="-1601692" flipH="1" flipV="1">
            <a:off x="7817472" y="6774181"/>
            <a:ext cx="1291645" cy="461763"/>
          </a:xfrm>
          <a:custGeom>
            <a:avLst/>
            <a:gdLst/>
            <a:ahLst/>
            <a:cxnLst/>
            <a:rect l="l" t="t" r="r" b="b"/>
            <a:pathLst>
              <a:path w="1291645" h="461763">
                <a:moveTo>
                  <a:pt x="1291644" y="461763"/>
                </a:moveTo>
                <a:lnTo>
                  <a:pt x="0" y="461763"/>
                </a:lnTo>
                <a:lnTo>
                  <a:pt x="0" y="0"/>
                </a:lnTo>
                <a:lnTo>
                  <a:pt x="1291644" y="0"/>
                </a:lnTo>
                <a:lnTo>
                  <a:pt x="1291644" y="46176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5" name="TextBox 15"/>
          <p:cNvSpPr txBox="1"/>
          <p:nvPr/>
        </p:nvSpPr>
        <p:spPr>
          <a:xfrm>
            <a:off x="245699" y="3371479"/>
            <a:ext cx="1885741"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Alkoholis</a:t>
            </a:r>
            <a:endParaRPr lang="en-US" sz="2699" dirty="0">
              <a:solidFill>
                <a:srgbClr val="566FB5"/>
              </a:solidFill>
              <a:latin typeface="Rubik 2"/>
              <a:ea typeface="Rubik 2"/>
              <a:cs typeface="Rubik 2"/>
              <a:sym typeface="Rubik 2"/>
            </a:endParaRPr>
          </a:p>
        </p:txBody>
      </p:sp>
      <p:sp>
        <p:nvSpPr>
          <p:cNvPr id="16" name="TextBox 16"/>
          <p:cNvSpPr txBox="1"/>
          <p:nvPr/>
        </p:nvSpPr>
        <p:spPr>
          <a:xfrm>
            <a:off x="4001890" y="3371479"/>
            <a:ext cx="1641418"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Morfijus</a:t>
            </a:r>
            <a:endParaRPr lang="en-US" sz="2699" dirty="0">
              <a:solidFill>
                <a:srgbClr val="566FB5"/>
              </a:solidFill>
              <a:latin typeface="Rubik 2"/>
              <a:ea typeface="Rubik 2"/>
              <a:cs typeface="Rubik 2"/>
              <a:sym typeface="Rubik 2"/>
            </a:endParaRPr>
          </a:p>
        </p:txBody>
      </p:sp>
      <p:sp>
        <p:nvSpPr>
          <p:cNvPr id="17" name="TextBox 17"/>
          <p:cNvSpPr txBox="1"/>
          <p:nvPr/>
        </p:nvSpPr>
        <p:spPr>
          <a:xfrm>
            <a:off x="13230904" y="3371479"/>
            <a:ext cx="1551895" cy="464820"/>
          </a:xfrm>
          <a:prstGeom prst="rect">
            <a:avLst/>
          </a:prstGeom>
        </p:spPr>
        <p:txBody>
          <a:bodyPr wrap="square" lIns="0" tIns="0" rIns="0" bIns="0" rtlCol="0" anchor="t">
            <a:spAutoFit/>
          </a:bodyPr>
          <a:lstStyle/>
          <a:p>
            <a:pPr algn="ctr">
              <a:lnSpc>
                <a:spcPts val="3779"/>
              </a:lnSpc>
            </a:pPr>
            <a:r>
              <a:rPr lang="en-US" sz="2699">
                <a:solidFill>
                  <a:srgbClr val="566FB5"/>
                </a:solidFill>
                <a:latin typeface="Rubik 2"/>
                <a:ea typeface="Rubik 2"/>
                <a:cs typeface="Rubik 2"/>
                <a:sym typeface="Rubik 2"/>
              </a:rPr>
              <a:t>Grybai</a:t>
            </a:r>
          </a:p>
        </p:txBody>
      </p:sp>
      <p:sp>
        <p:nvSpPr>
          <p:cNvPr id="18" name="TextBox 18"/>
          <p:cNvSpPr txBox="1"/>
          <p:nvPr/>
        </p:nvSpPr>
        <p:spPr>
          <a:xfrm>
            <a:off x="16092552" y="3337220"/>
            <a:ext cx="879448" cy="464820"/>
          </a:xfrm>
          <a:prstGeom prst="rect">
            <a:avLst/>
          </a:prstGeom>
        </p:spPr>
        <p:txBody>
          <a:bodyPr wrap="square" lIns="0" tIns="0" rIns="0" bIns="0" rtlCol="0" anchor="t">
            <a:spAutoFit/>
          </a:bodyPr>
          <a:lstStyle/>
          <a:p>
            <a:pPr algn="ctr">
              <a:lnSpc>
                <a:spcPts val="3779"/>
              </a:lnSpc>
            </a:pPr>
            <a:r>
              <a:rPr lang="en-US" sz="2699" dirty="0">
                <a:solidFill>
                  <a:srgbClr val="566FB5"/>
                </a:solidFill>
                <a:latin typeface="Rubik 2"/>
                <a:ea typeface="Rubik 2"/>
                <a:cs typeface="Rubik 2"/>
                <a:sym typeface="Rubik 2"/>
              </a:rPr>
              <a:t>LSD</a:t>
            </a:r>
          </a:p>
        </p:txBody>
      </p:sp>
      <p:sp>
        <p:nvSpPr>
          <p:cNvPr id="19" name="TextBox 19"/>
          <p:cNvSpPr txBox="1"/>
          <p:nvPr/>
        </p:nvSpPr>
        <p:spPr>
          <a:xfrm>
            <a:off x="336068" y="7807706"/>
            <a:ext cx="1628775"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Kofeinas</a:t>
            </a:r>
            <a:endParaRPr lang="en-US" sz="2699" dirty="0">
              <a:solidFill>
                <a:srgbClr val="566FB5"/>
              </a:solidFill>
              <a:latin typeface="Rubik 2"/>
              <a:ea typeface="Rubik 2"/>
              <a:cs typeface="Rubik 2"/>
              <a:sym typeface="Rubik 2"/>
            </a:endParaRPr>
          </a:p>
        </p:txBody>
      </p:sp>
      <p:sp>
        <p:nvSpPr>
          <p:cNvPr id="20" name="TextBox 20"/>
          <p:cNvSpPr txBox="1"/>
          <p:nvPr/>
        </p:nvSpPr>
        <p:spPr>
          <a:xfrm>
            <a:off x="2131441" y="7807706"/>
            <a:ext cx="1870449"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Nikotinas</a:t>
            </a:r>
            <a:endParaRPr lang="en-US" sz="2699" dirty="0">
              <a:solidFill>
                <a:srgbClr val="566FB5"/>
              </a:solidFill>
              <a:latin typeface="Rubik 2"/>
              <a:ea typeface="Rubik 2"/>
              <a:cs typeface="Rubik 2"/>
              <a:sym typeface="Rubik 2"/>
            </a:endParaRPr>
          </a:p>
        </p:txBody>
      </p:sp>
      <p:sp>
        <p:nvSpPr>
          <p:cNvPr id="21" name="TextBox 21"/>
          <p:cNvSpPr txBox="1"/>
          <p:nvPr/>
        </p:nvSpPr>
        <p:spPr>
          <a:xfrm>
            <a:off x="2361175" y="3371479"/>
            <a:ext cx="1340473" cy="464820"/>
          </a:xfrm>
          <a:prstGeom prst="rect">
            <a:avLst/>
          </a:prstGeom>
        </p:spPr>
        <p:txBody>
          <a:bodyPr wrap="square" lIns="0" tIns="0" rIns="0" bIns="0" rtlCol="0" anchor="t">
            <a:spAutoFit/>
          </a:bodyPr>
          <a:lstStyle/>
          <a:p>
            <a:pPr algn="ctr">
              <a:lnSpc>
                <a:spcPts val="3779"/>
              </a:lnSpc>
            </a:pPr>
            <a:r>
              <a:rPr lang="en-US" sz="2699">
                <a:solidFill>
                  <a:srgbClr val="566FB5"/>
                </a:solidFill>
                <a:latin typeface="Rubik 2"/>
                <a:ea typeface="Rubik 2"/>
                <a:cs typeface="Rubik 2"/>
                <a:sym typeface="Rubik 2"/>
              </a:rPr>
              <a:t>Opijus</a:t>
            </a:r>
          </a:p>
        </p:txBody>
      </p:sp>
      <p:sp>
        <p:nvSpPr>
          <p:cNvPr id="22" name="TextBox 22"/>
          <p:cNvSpPr txBox="1"/>
          <p:nvPr/>
        </p:nvSpPr>
        <p:spPr>
          <a:xfrm>
            <a:off x="13063086" y="7773417"/>
            <a:ext cx="1819036"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Kanapės</a:t>
            </a:r>
            <a:endParaRPr lang="en-US" sz="2699" dirty="0">
              <a:solidFill>
                <a:srgbClr val="566FB5"/>
              </a:solidFill>
              <a:latin typeface="Rubik 2"/>
              <a:ea typeface="Rubik 2"/>
              <a:cs typeface="Rubik 2"/>
              <a:sym typeface="Rubik 2"/>
            </a:endParaRPr>
          </a:p>
        </p:txBody>
      </p:sp>
      <p:sp>
        <p:nvSpPr>
          <p:cNvPr id="23" name="TextBox 23"/>
          <p:cNvSpPr txBox="1"/>
          <p:nvPr/>
        </p:nvSpPr>
        <p:spPr>
          <a:xfrm>
            <a:off x="15523315" y="7807706"/>
            <a:ext cx="2078885"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Ketaminas</a:t>
            </a:r>
            <a:endParaRPr lang="en-US" sz="2699" dirty="0">
              <a:solidFill>
                <a:srgbClr val="566FB5"/>
              </a:solidFill>
              <a:latin typeface="Rubik 2"/>
              <a:ea typeface="Rubik 2"/>
              <a:cs typeface="Rubik 2"/>
              <a:sym typeface="Rubik 2"/>
            </a:endParaRPr>
          </a:p>
        </p:txBody>
      </p:sp>
      <p:sp>
        <p:nvSpPr>
          <p:cNvPr id="24" name="TextBox 24"/>
          <p:cNvSpPr txBox="1"/>
          <p:nvPr/>
        </p:nvSpPr>
        <p:spPr>
          <a:xfrm>
            <a:off x="4096447" y="7807706"/>
            <a:ext cx="1819037" cy="464820"/>
          </a:xfrm>
          <a:prstGeom prst="rect">
            <a:avLst/>
          </a:prstGeom>
        </p:spPr>
        <p:txBody>
          <a:bodyPr wrap="square" lIns="0" tIns="0" rIns="0" bIns="0" rtlCol="0" anchor="t">
            <a:spAutoFit/>
          </a:bodyPr>
          <a:lstStyle/>
          <a:p>
            <a:pPr algn="ctr">
              <a:lnSpc>
                <a:spcPts val="3779"/>
              </a:lnSpc>
            </a:pPr>
            <a:r>
              <a:rPr lang="en-US" sz="2699" dirty="0" err="1">
                <a:solidFill>
                  <a:srgbClr val="566FB5"/>
                </a:solidFill>
                <a:latin typeface="Rubik 2"/>
                <a:ea typeface="Rubik 2"/>
                <a:cs typeface="Rubik 2"/>
                <a:sym typeface="Rubik 2"/>
              </a:rPr>
              <a:t>Kokainas</a:t>
            </a:r>
            <a:endParaRPr lang="en-US" sz="2699" dirty="0">
              <a:solidFill>
                <a:srgbClr val="566FB5"/>
              </a:solidFill>
              <a:latin typeface="Rubik 2"/>
              <a:ea typeface="Rubik 2"/>
              <a:cs typeface="Rubik 2"/>
              <a:sym typeface="Rubik 2"/>
            </a:endParaRPr>
          </a:p>
        </p:txBody>
      </p:sp>
      <p:sp>
        <p:nvSpPr>
          <p:cNvPr id="25" name="Freeform 25"/>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6"/>
            <a:stretch>
              <a:fillRect/>
            </a:stretch>
          </a:blipFill>
        </p:spPr>
        <p:txBody>
          <a:bodyPr/>
          <a:lstStyle/>
          <a:p>
            <a:endParaRPr lang="lt-LT"/>
          </a:p>
        </p:txBody>
      </p:sp>
      <p:grpSp>
        <p:nvGrpSpPr>
          <p:cNvPr id="26" name="Group 26"/>
          <p:cNvGrpSpPr>
            <a:grpSpLocks noChangeAspect="1"/>
          </p:cNvGrpSpPr>
          <p:nvPr/>
        </p:nvGrpSpPr>
        <p:grpSpPr>
          <a:xfrm>
            <a:off x="5926502" y="1627551"/>
            <a:ext cx="1766842" cy="2481581"/>
            <a:chOff x="0" y="0"/>
            <a:chExt cx="2670137" cy="3750285"/>
          </a:xfrm>
        </p:grpSpPr>
        <p:sp>
          <p:nvSpPr>
            <p:cNvPr id="27" name="Freeform 27"/>
            <p:cNvSpPr/>
            <p:nvPr/>
          </p:nvSpPr>
          <p:spPr>
            <a:xfrm>
              <a:off x="46863" y="2470531"/>
              <a:ext cx="2568829" cy="1228725"/>
            </a:xfrm>
            <a:custGeom>
              <a:avLst/>
              <a:gdLst/>
              <a:ahLst/>
              <a:cxnLst/>
              <a:rect l="l" t="t" r="r" b="b"/>
              <a:pathLst>
                <a:path w="2568829" h="1228725">
                  <a:moveTo>
                    <a:pt x="927608" y="7112"/>
                  </a:moveTo>
                  <a:cubicBezTo>
                    <a:pt x="978789" y="152527"/>
                    <a:pt x="1120902" y="236982"/>
                    <a:pt x="1274699" y="226695"/>
                  </a:cubicBezTo>
                  <a:cubicBezTo>
                    <a:pt x="1428496" y="216408"/>
                    <a:pt x="1568069" y="122301"/>
                    <a:pt x="1661922" y="0"/>
                  </a:cubicBezTo>
                  <a:cubicBezTo>
                    <a:pt x="1874647" y="72009"/>
                    <a:pt x="2095246" y="151130"/>
                    <a:pt x="2250821" y="313055"/>
                  </a:cubicBezTo>
                  <a:cubicBezTo>
                    <a:pt x="2412746" y="481584"/>
                    <a:pt x="2481961" y="716153"/>
                    <a:pt x="2545842" y="941070"/>
                  </a:cubicBezTo>
                  <a:cubicBezTo>
                    <a:pt x="2557526" y="982345"/>
                    <a:pt x="2568829" y="1028573"/>
                    <a:pt x="2548890" y="1066546"/>
                  </a:cubicBezTo>
                  <a:cubicBezTo>
                    <a:pt x="2528824" y="1104900"/>
                    <a:pt x="2483739" y="1121791"/>
                    <a:pt x="2442083" y="1133729"/>
                  </a:cubicBezTo>
                  <a:cubicBezTo>
                    <a:pt x="2114169" y="1228725"/>
                    <a:pt x="1766443" y="1219962"/>
                    <a:pt x="1425194" y="1210564"/>
                  </a:cubicBezTo>
                  <a:cubicBezTo>
                    <a:pt x="1186307" y="1203960"/>
                    <a:pt x="947420" y="1197356"/>
                    <a:pt x="708406" y="1190752"/>
                  </a:cubicBezTo>
                  <a:cubicBezTo>
                    <a:pt x="559689" y="1186561"/>
                    <a:pt x="411099" y="1182497"/>
                    <a:pt x="262382" y="1178433"/>
                  </a:cubicBezTo>
                  <a:cubicBezTo>
                    <a:pt x="177292" y="1176147"/>
                    <a:pt x="77089" y="1165098"/>
                    <a:pt x="34798" y="1091184"/>
                  </a:cubicBezTo>
                  <a:cubicBezTo>
                    <a:pt x="0" y="1030224"/>
                    <a:pt x="21717" y="954024"/>
                    <a:pt x="44196" y="887603"/>
                  </a:cubicBezTo>
                  <a:cubicBezTo>
                    <a:pt x="117729" y="670052"/>
                    <a:pt x="196850" y="443484"/>
                    <a:pt x="363220" y="285242"/>
                  </a:cubicBezTo>
                  <a:cubicBezTo>
                    <a:pt x="512699" y="143002"/>
                    <a:pt x="736092" y="76454"/>
                    <a:pt x="927608" y="7112"/>
                  </a:cubicBezTo>
                </a:path>
              </a:pathLst>
            </a:custGeom>
            <a:solidFill>
              <a:srgbClr val="7884C4"/>
            </a:solidFill>
          </p:spPr>
          <p:txBody>
            <a:bodyPr/>
            <a:lstStyle/>
            <a:p>
              <a:endParaRPr lang="lt-LT"/>
            </a:p>
          </p:txBody>
        </p:sp>
        <p:sp>
          <p:nvSpPr>
            <p:cNvPr id="28" name="Freeform 28"/>
            <p:cNvSpPr/>
            <p:nvPr/>
          </p:nvSpPr>
          <p:spPr>
            <a:xfrm>
              <a:off x="264033" y="360299"/>
              <a:ext cx="2153666" cy="1837944"/>
            </a:xfrm>
            <a:custGeom>
              <a:avLst/>
              <a:gdLst/>
              <a:ahLst/>
              <a:cxnLst/>
              <a:rect l="l" t="t" r="r" b="b"/>
              <a:pathLst>
                <a:path w="2153666" h="1837944">
                  <a:moveTo>
                    <a:pt x="313436" y="965708"/>
                  </a:moveTo>
                  <a:cubicBezTo>
                    <a:pt x="169672" y="917956"/>
                    <a:pt x="0" y="1057910"/>
                    <a:pt x="19558" y="1208151"/>
                  </a:cubicBezTo>
                  <a:cubicBezTo>
                    <a:pt x="39116" y="1358392"/>
                    <a:pt x="239141" y="1450086"/>
                    <a:pt x="365760" y="1367028"/>
                  </a:cubicBezTo>
                  <a:cubicBezTo>
                    <a:pt x="478282" y="1637411"/>
                    <a:pt x="759968" y="1828546"/>
                    <a:pt x="1052830" y="1833245"/>
                  </a:cubicBezTo>
                  <a:cubicBezTo>
                    <a:pt x="1345692" y="1837944"/>
                    <a:pt x="1633347" y="1655953"/>
                    <a:pt x="1754505" y="1389253"/>
                  </a:cubicBezTo>
                  <a:cubicBezTo>
                    <a:pt x="1883537" y="1475613"/>
                    <a:pt x="2088388" y="1392555"/>
                    <a:pt x="2121027" y="1240790"/>
                  </a:cubicBezTo>
                  <a:cubicBezTo>
                    <a:pt x="2153666" y="1089025"/>
                    <a:pt x="2000758" y="929259"/>
                    <a:pt x="1847596" y="955167"/>
                  </a:cubicBezTo>
                  <a:cubicBezTo>
                    <a:pt x="1927987" y="801751"/>
                    <a:pt x="1786509" y="585343"/>
                    <a:pt x="1613662" y="597535"/>
                  </a:cubicBezTo>
                  <a:cubicBezTo>
                    <a:pt x="1221867" y="625221"/>
                    <a:pt x="827024" y="369062"/>
                    <a:pt x="692658" y="0"/>
                  </a:cubicBezTo>
                  <a:cubicBezTo>
                    <a:pt x="471170" y="259588"/>
                    <a:pt x="307594" y="568325"/>
                    <a:pt x="217297" y="897382"/>
                  </a:cubicBezTo>
                  <a:cubicBezTo>
                    <a:pt x="213360" y="931799"/>
                    <a:pt x="209550" y="966343"/>
                    <a:pt x="313436" y="965708"/>
                  </a:cubicBezTo>
                </a:path>
              </a:pathLst>
            </a:custGeom>
            <a:solidFill>
              <a:srgbClr val="F7EAE7"/>
            </a:solidFill>
          </p:spPr>
          <p:txBody>
            <a:bodyPr/>
            <a:lstStyle/>
            <a:p>
              <a:endParaRPr lang="lt-LT"/>
            </a:p>
          </p:txBody>
        </p:sp>
        <p:sp>
          <p:nvSpPr>
            <p:cNvPr id="29" name="Freeform 29"/>
            <p:cNvSpPr/>
            <p:nvPr/>
          </p:nvSpPr>
          <p:spPr>
            <a:xfrm>
              <a:off x="1061847" y="1778762"/>
              <a:ext cx="571246" cy="132461"/>
            </a:xfrm>
            <a:custGeom>
              <a:avLst/>
              <a:gdLst/>
              <a:ahLst/>
              <a:cxnLst/>
              <a:rect l="l" t="t" r="r" b="b"/>
              <a:pathLst>
                <a:path w="571246" h="132461">
                  <a:moveTo>
                    <a:pt x="552958" y="75184"/>
                  </a:moveTo>
                  <a:cubicBezTo>
                    <a:pt x="499872" y="32639"/>
                    <a:pt x="398399" y="4064"/>
                    <a:pt x="292989" y="2032"/>
                  </a:cubicBezTo>
                  <a:cubicBezTo>
                    <a:pt x="187579" y="0"/>
                    <a:pt x="81407" y="24511"/>
                    <a:pt x="20828" y="64770"/>
                  </a:cubicBezTo>
                  <a:cubicBezTo>
                    <a:pt x="0" y="78740"/>
                    <a:pt x="381" y="98806"/>
                    <a:pt x="21971" y="112522"/>
                  </a:cubicBezTo>
                  <a:cubicBezTo>
                    <a:pt x="43561" y="126238"/>
                    <a:pt x="84455" y="132461"/>
                    <a:pt x="119126" y="127381"/>
                  </a:cubicBezTo>
                  <a:cubicBezTo>
                    <a:pt x="233045" y="110617"/>
                    <a:pt x="357505" y="109982"/>
                    <a:pt x="472186" y="125476"/>
                  </a:cubicBezTo>
                  <a:cubicBezTo>
                    <a:pt x="502412" y="129540"/>
                    <a:pt x="537718" y="123317"/>
                    <a:pt x="554482" y="110871"/>
                  </a:cubicBezTo>
                  <a:cubicBezTo>
                    <a:pt x="571246" y="98425"/>
                    <a:pt x="562737" y="83058"/>
                    <a:pt x="552958" y="75184"/>
                  </a:cubicBezTo>
                </a:path>
              </a:pathLst>
            </a:custGeom>
            <a:solidFill>
              <a:srgbClr val="5D70BB"/>
            </a:solidFill>
          </p:spPr>
          <p:txBody>
            <a:bodyPr/>
            <a:lstStyle/>
            <a:p>
              <a:endParaRPr lang="lt-LT"/>
            </a:p>
          </p:txBody>
        </p:sp>
        <p:sp>
          <p:nvSpPr>
            <p:cNvPr id="30" name="Freeform 30"/>
            <p:cNvSpPr/>
            <p:nvPr/>
          </p:nvSpPr>
          <p:spPr>
            <a:xfrm>
              <a:off x="345440" y="1412113"/>
              <a:ext cx="235204" cy="303530"/>
            </a:xfrm>
            <a:custGeom>
              <a:avLst/>
              <a:gdLst/>
              <a:ahLst/>
              <a:cxnLst/>
              <a:rect l="l" t="t" r="r" b="b"/>
              <a:pathLst>
                <a:path w="235204" h="303530">
                  <a:moveTo>
                    <a:pt x="163957" y="128905"/>
                  </a:moveTo>
                  <a:cubicBezTo>
                    <a:pt x="204597" y="75057"/>
                    <a:pt x="109982" y="0"/>
                    <a:pt x="54991" y="39243"/>
                  </a:cubicBezTo>
                  <a:cubicBezTo>
                    <a:pt x="0" y="78486"/>
                    <a:pt x="8636" y="168656"/>
                    <a:pt x="54737" y="218059"/>
                  </a:cubicBezTo>
                  <a:cubicBezTo>
                    <a:pt x="100838" y="267462"/>
                    <a:pt x="169799" y="286639"/>
                    <a:pt x="235204" y="303530"/>
                  </a:cubicBezTo>
                  <a:cubicBezTo>
                    <a:pt x="211963" y="235966"/>
                    <a:pt x="188722" y="168529"/>
                    <a:pt x="163957" y="128905"/>
                  </a:cubicBezTo>
                </a:path>
              </a:pathLst>
            </a:custGeom>
            <a:solidFill>
              <a:srgbClr val="F9DDDA"/>
            </a:solidFill>
          </p:spPr>
          <p:txBody>
            <a:bodyPr/>
            <a:lstStyle/>
            <a:p>
              <a:endParaRPr lang="lt-LT"/>
            </a:p>
          </p:txBody>
        </p:sp>
        <p:sp>
          <p:nvSpPr>
            <p:cNvPr id="31" name="Freeform 31"/>
            <p:cNvSpPr/>
            <p:nvPr/>
          </p:nvSpPr>
          <p:spPr>
            <a:xfrm>
              <a:off x="2080260" y="1412113"/>
              <a:ext cx="235204" cy="303530"/>
            </a:xfrm>
            <a:custGeom>
              <a:avLst/>
              <a:gdLst/>
              <a:ahLst/>
              <a:cxnLst/>
              <a:rect l="l" t="t" r="r" b="b"/>
              <a:pathLst>
                <a:path w="235204" h="303530">
                  <a:moveTo>
                    <a:pt x="71247" y="128905"/>
                  </a:moveTo>
                  <a:cubicBezTo>
                    <a:pt x="30607" y="75057"/>
                    <a:pt x="125222" y="0"/>
                    <a:pt x="180213" y="39243"/>
                  </a:cubicBezTo>
                  <a:cubicBezTo>
                    <a:pt x="235204" y="78486"/>
                    <a:pt x="226568" y="168656"/>
                    <a:pt x="180467" y="218059"/>
                  </a:cubicBezTo>
                  <a:cubicBezTo>
                    <a:pt x="134366" y="267462"/>
                    <a:pt x="65405" y="286639"/>
                    <a:pt x="0" y="303530"/>
                  </a:cubicBezTo>
                  <a:cubicBezTo>
                    <a:pt x="23241" y="235966"/>
                    <a:pt x="46482" y="168529"/>
                    <a:pt x="71247" y="128905"/>
                  </a:cubicBezTo>
                </a:path>
              </a:pathLst>
            </a:custGeom>
            <a:solidFill>
              <a:srgbClr val="F9DDDA"/>
            </a:solidFill>
          </p:spPr>
          <p:txBody>
            <a:bodyPr/>
            <a:lstStyle/>
            <a:p>
              <a:endParaRPr lang="lt-LT"/>
            </a:p>
          </p:txBody>
        </p:sp>
        <p:sp>
          <p:nvSpPr>
            <p:cNvPr id="32" name="Freeform 32"/>
            <p:cNvSpPr/>
            <p:nvPr/>
          </p:nvSpPr>
          <p:spPr>
            <a:xfrm>
              <a:off x="713105" y="969518"/>
              <a:ext cx="485902" cy="224790"/>
            </a:xfrm>
            <a:custGeom>
              <a:avLst/>
              <a:gdLst/>
              <a:ahLst/>
              <a:cxnLst/>
              <a:rect l="l" t="t" r="r" b="b"/>
              <a:pathLst>
                <a:path w="485902" h="224790">
                  <a:moveTo>
                    <a:pt x="261239" y="16764"/>
                  </a:moveTo>
                  <a:cubicBezTo>
                    <a:pt x="153543" y="44069"/>
                    <a:pt x="38227" y="116205"/>
                    <a:pt x="0" y="224790"/>
                  </a:cubicBezTo>
                  <a:cubicBezTo>
                    <a:pt x="26670" y="178181"/>
                    <a:pt x="111633" y="142367"/>
                    <a:pt x="141859" y="129667"/>
                  </a:cubicBezTo>
                  <a:cubicBezTo>
                    <a:pt x="220726" y="99822"/>
                    <a:pt x="329311" y="54737"/>
                    <a:pt x="430784" y="44323"/>
                  </a:cubicBezTo>
                  <a:cubicBezTo>
                    <a:pt x="449072" y="41783"/>
                    <a:pt x="467487" y="39624"/>
                    <a:pt x="485902" y="37338"/>
                  </a:cubicBezTo>
                  <a:cubicBezTo>
                    <a:pt x="414147" y="12446"/>
                    <a:pt x="336296" y="0"/>
                    <a:pt x="261239" y="16764"/>
                  </a:cubicBezTo>
                </a:path>
              </a:pathLst>
            </a:custGeom>
            <a:solidFill>
              <a:srgbClr val="5D70BB"/>
            </a:solidFill>
          </p:spPr>
          <p:txBody>
            <a:bodyPr/>
            <a:lstStyle/>
            <a:p>
              <a:endParaRPr lang="lt-LT"/>
            </a:p>
          </p:txBody>
        </p:sp>
        <p:sp>
          <p:nvSpPr>
            <p:cNvPr id="33" name="Freeform 33"/>
            <p:cNvSpPr/>
            <p:nvPr/>
          </p:nvSpPr>
          <p:spPr>
            <a:xfrm>
              <a:off x="970915" y="2039239"/>
              <a:ext cx="744347" cy="664591"/>
            </a:xfrm>
            <a:custGeom>
              <a:avLst/>
              <a:gdLst/>
              <a:ahLst/>
              <a:cxnLst/>
              <a:rect l="l" t="t" r="r" b="b"/>
              <a:pathLst>
                <a:path w="744347" h="664591">
                  <a:moveTo>
                    <a:pt x="100330" y="96393"/>
                  </a:moveTo>
                  <a:cubicBezTo>
                    <a:pt x="138303" y="152908"/>
                    <a:pt x="149733" y="226441"/>
                    <a:pt x="130683" y="291719"/>
                  </a:cubicBezTo>
                  <a:cubicBezTo>
                    <a:pt x="111633" y="356997"/>
                    <a:pt x="62484" y="412877"/>
                    <a:pt x="0" y="440055"/>
                  </a:cubicBezTo>
                  <a:cubicBezTo>
                    <a:pt x="67564" y="574421"/>
                    <a:pt x="215265" y="664591"/>
                    <a:pt x="365633" y="663321"/>
                  </a:cubicBezTo>
                  <a:cubicBezTo>
                    <a:pt x="516001" y="662051"/>
                    <a:pt x="678942" y="566928"/>
                    <a:pt x="744347" y="431419"/>
                  </a:cubicBezTo>
                  <a:cubicBezTo>
                    <a:pt x="688340" y="433451"/>
                    <a:pt x="623570" y="387477"/>
                    <a:pt x="607314" y="333756"/>
                  </a:cubicBezTo>
                  <a:cubicBezTo>
                    <a:pt x="591058" y="280035"/>
                    <a:pt x="599313" y="222377"/>
                    <a:pt x="608330" y="167005"/>
                  </a:cubicBezTo>
                  <a:cubicBezTo>
                    <a:pt x="617347" y="111633"/>
                    <a:pt x="627126" y="54483"/>
                    <a:pt x="613664" y="0"/>
                  </a:cubicBezTo>
                </a:path>
              </a:pathLst>
            </a:custGeom>
            <a:solidFill>
              <a:srgbClr val="F7EAE7"/>
            </a:solidFill>
          </p:spPr>
          <p:txBody>
            <a:bodyPr/>
            <a:lstStyle/>
            <a:p>
              <a:endParaRPr lang="lt-LT"/>
            </a:p>
          </p:txBody>
        </p:sp>
        <p:sp>
          <p:nvSpPr>
            <p:cNvPr id="34" name="Freeform 34"/>
            <p:cNvSpPr/>
            <p:nvPr/>
          </p:nvSpPr>
          <p:spPr>
            <a:xfrm>
              <a:off x="1265301" y="1420749"/>
              <a:ext cx="162560" cy="99568"/>
            </a:xfrm>
            <a:custGeom>
              <a:avLst/>
              <a:gdLst/>
              <a:ahLst/>
              <a:cxnLst/>
              <a:rect l="l" t="t" r="r" b="b"/>
              <a:pathLst>
                <a:path w="162560" h="99568">
                  <a:moveTo>
                    <a:pt x="0" y="99568"/>
                  </a:moveTo>
                  <a:cubicBezTo>
                    <a:pt x="0" y="99568"/>
                    <a:pt x="74422" y="0"/>
                    <a:pt x="162560" y="97790"/>
                  </a:cubicBezTo>
                </a:path>
              </a:pathLst>
            </a:custGeom>
            <a:solidFill>
              <a:srgbClr val="F9DDDA"/>
            </a:solidFill>
          </p:spPr>
          <p:txBody>
            <a:bodyPr/>
            <a:lstStyle/>
            <a:p>
              <a:endParaRPr lang="lt-LT"/>
            </a:p>
          </p:txBody>
        </p:sp>
        <p:sp>
          <p:nvSpPr>
            <p:cNvPr id="35" name="Freeform 35"/>
            <p:cNvSpPr/>
            <p:nvPr/>
          </p:nvSpPr>
          <p:spPr>
            <a:xfrm>
              <a:off x="803910" y="2456815"/>
              <a:ext cx="1054989" cy="395224"/>
            </a:xfrm>
            <a:custGeom>
              <a:avLst/>
              <a:gdLst/>
              <a:ahLst/>
              <a:cxnLst/>
              <a:rect l="l" t="t" r="r" b="b"/>
              <a:pathLst>
                <a:path w="1054989" h="395224">
                  <a:moveTo>
                    <a:pt x="167132" y="22479"/>
                  </a:moveTo>
                  <a:cubicBezTo>
                    <a:pt x="232156" y="141097"/>
                    <a:pt x="360299" y="216154"/>
                    <a:pt x="495173" y="225933"/>
                  </a:cubicBezTo>
                  <a:cubicBezTo>
                    <a:pt x="630047" y="235712"/>
                    <a:pt x="768096" y="173101"/>
                    <a:pt x="849503" y="65151"/>
                  </a:cubicBezTo>
                  <a:cubicBezTo>
                    <a:pt x="864362" y="45466"/>
                    <a:pt x="879348" y="22860"/>
                    <a:pt x="902970" y="15748"/>
                  </a:cubicBezTo>
                  <a:cubicBezTo>
                    <a:pt x="954659" y="0"/>
                    <a:pt x="1025017" y="48768"/>
                    <a:pt x="1054989" y="66675"/>
                  </a:cubicBezTo>
                  <a:cubicBezTo>
                    <a:pt x="986663" y="191897"/>
                    <a:pt x="866394" y="297434"/>
                    <a:pt x="732409" y="346329"/>
                  </a:cubicBezTo>
                  <a:cubicBezTo>
                    <a:pt x="598424" y="395224"/>
                    <a:pt x="446659" y="393700"/>
                    <a:pt x="313690" y="342011"/>
                  </a:cubicBezTo>
                  <a:cubicBezTo>
                    <a:pt x="242189" y="314198"/>
                    <a:pt x="176784" y="272796"/>
                    <a:pt x="115316" y="226822"/>
                  </a:cubicBezTo>
                  <a:cubicBezTo>
                    <a:pt x="85090" y="204216"/>
                    <a:pt x="55118" y="179832"/>
                    <a:pt x="35560" y="147701"/>
                  </a:cubicBezTo>
                  <a:cubicBezTo>
                    <a:pt x="16002" y="115570"/>
                    <a:pt x="0" y="109728"/>
                    <a:pt x="16510" y="75819"/>
                  </a:cubicBezTo>
                  <a:cubicBezTo>
                    <a:pt x="61468" y="64770"/>
                    <a:pt x="119634" y="31623"/>
                    <a:pt x="167005" y="22479"/>
                  </a:cubicBezTo>
                </a:path>
              </a:pathLst>
            </a:custGeom>
            <a:solidFill>
              <a:srgbClr val="5D70BB"/>
            </a:solidFill>
          </p:spPr>
          <p:txBody>
            <a:bodyPr/>
            <a:lstStyle/>
            <a:p>
              <a:endParaRPr lang="lt-LT"/>
            </a:p>
          </p:txBody>
        </p:sp>
        <p:sp>
          <p:nvSpPr>
            <p:cNvPr id="36" name="Freeform 36"/>
            <p:cNvSpPr/>
            <p:nvPr/>
          </p:nvSpPr>
          <p:spPr>
            <a:xfrm>
              <a:off x="669417" y="1440434"/>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37" name="Freeform 37"/>
            <p:cNvSpPr/>
            <p:nvPr/>
          </p:nvSpPr>
          <p:spPr>
            <a:xfrm>
              <a:off x="1705483" y="1440434"/>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38" name="Freeform 38"/>
            <p:cNvSpPr/>
            <p:nvPr/>
          </p:nvSpPr>
          <p:spPr>
            <a:xfrm>
              <a:off x="781558" y="1122426"/>
              <a:ext cx="428752" cy="300355"/>
            </a:xfrm>
            <a:custGeom>
              <a:avLst/>
              <a:gdLst/>
              <a:ahLst/>
              <a:cxnLst/>
              <a:rect l="l" t="t" r="r" b="b"/>
              <a:pathLst>
                <a:path w="428752" h="300355">
                  <a:moveTo>
                    <a:pt x="0" y="94488"/>
                  </a:moveTo>
                  <a:lnTo>
                    <a:pt x="382397" y="0"/>
                  </a:lnTo>
                  <a:cubicBezTo>
                    <a:pt x="382397" y="0"/>
                    <a:pt x="428752" y="202311"/>
                    <a:pt x="230632" y="251333"/>
                  </a:cubicBezTo>
                  <a:cubicBezTo>
                    <a:pt x="32512" y="300355"/>
                    <a:pt x="0" y="94488"/>
                    <a:pt x="0" y="94488"/>
                  </a:cubicBezTo>
                </a:path>
              </a:pathLst>
            </a:custGeom>
            <a:solidFill>
              <a:srgbClr val="FFFFFF"/>
            </a:solidFill>
          </p:spPr>
          <p:txBody>
            <a:bodyPr/>
            <a:lstStyle/>
            <a:p>
              <a:endParaRPr lang="lt-LT"/>
            </a:p>
          </p:txBody>
        </p:sp>
        <p:sp>
          <p:nvSpPr>
            <p:cNvPr id="39" name="Freeform 39"/>
            <p:cNvSpPr/>
            <p:nvPr/>
          </p:nvSpPr>
          <p:spPr>
            <a:xfrm>
              <a:off x="884428" y="1146302"/>
              <a:ext cx="200914" cy="140589"/>
            </a:xfrm>
            <a:custGeom>
              <a:avLst/>
              <a:gdLst/>
              <a:ahLst/>
              <a:cxnLst/>
              <a:rect l="l" t="t" r="r" b="b"/>
              <a:pathLst>
                <a:path w="200914" h="140589">
                  <a:moveTo>
                    <a:pt x="0" y="44323"/>
                  </a:moveTo>
                  <a:lnTo>
                    <a:pt x="179197" y="0"/>
                  </a:lnTo>
                  <a:cubicBezTo>
                    <a:pt x="179197" y="0"/>
                    <a:pt x="200914" y="94869"/>
                    <a:pt x="108077" y="117729"/>
                  </a:cubicBezTo>
                  <a:cubicBezTo>
                    <a:pt x="15240" y="140589"/>
                    <a:pt x="0" y="44196"/>
                    <a:pt x="0" y="44196"/>
                  </a:cubicBezTo>
                </a:path>
              </a:pathLst>
            </a:custGeom>
            <a:solidFill>
              <a:srgbClr val="5D70BB"/>
            </a:solidFill>
          </p:spPr>
          <p:txBody>
            <a:bodyPr/>
            <a:lstStyle/>
            <a:p>
              <a:endParaRPr lang="lt-LT"/>
            </a:p>
          </p:txBody>
        </p:sp>
        <p:sp>
          <p:nvSpPr>
            <p:cNvPr id="40" name="Freeform 40"/>
            <p:cNvSpPr/>
            <p:nvPr/>
          </p:nvSpPr>
          <p:spPr>
            <a:xfrm>
              <a:off x="1492250" y="971296"/>
              <a:ext cx="485902" cy="224663"/>
            </a:xfrm>
            <a:custGeom>
              <a:avLst/>
              <a:gdLst/>
              <a:ahLst/>
              <a:cxnLst/>
              <a:rect l="l" t="t" r="r" b="b"/>
              <a:pathLst>
                <a:path w="485902" h="224663">
                  <a:moveTo>
                    <a:pt x="224663" y="16637"/>
                  </a:moveTo>
                  <a:cubicBezTo>
                    <a:pt x="332359" y="43942"/>
                    <a:pt x="447675" y="116078"/>
                    <a:pt x="485902" y="224663"/>
                  </a:cubicBezTo>
                  <a:cubicBezTo>
                    <a:pt x="459232" y="178054"/>
                    <a:pt x="374269" y="142240"/>
                    <a:pt x="344043" y="129667"/>
                  </a:cubicBezTo>
                  <a:cubicBezTo>
                    <a:pt x="265176" y="99822"/>
                    <a:pt x="156591" y="54737"/>
                    <a:pt x="55118" y="44323"/>
                  </a:cubicBezTo>
                  <a:cubicBezTo>
                    <a:pt x="36830" y="41783"/>
                    <a:pt x="18415" y="39624"/>
                    <a:pt x="0" y="37338"/>
                  </a:cubicBezTo>
                  <a:cubicBezTo>
                    <a:pt x="71755" y="12446"/>
                    <a:pt x="149606" y="0"/>
                    <a:pt x="224663" y="16764"/>
                  </a:cubicBezTo>
                </a:path>
              </a:pathLst>
            </a:custGeom>
            <a:solidFill>
              <a:srgbClr val="5D70BB"/>
            </a:solidFill>
          </p:spPr>
          <p:txBody>
            <a:bodyPr/>
            <a:lstStyle/>
            <a:p>
              <a:endParaRPr lang="lt-LT"/>
            </a:p>
          </p:txBody>
        </p:sp>
        <p:sp>
          <p:nvSpPr>
            <p:cNvPr id="41" name="Freeform 41"/>
            <p:cNvSpPr/>
            <p:nvPr/>
          </p:nvSpPr>
          <p:spPr>
            <a:xfrm>
              <a:off x="1488567" y="1111377"/>
              <a:ext cx="428752" cy="300355"/>
            </a:xfrm>
            <a:custGeom>
              <a:avLst/>
              <a:gdLst/>
              <a:ahLst/>
              <a:cxnLst/>
              <a:rect l="l" t="t" r="r" b="b"/>
              <a:pathLst>
                <a:path w="428752" h="300355">
                  <a:moveTo>
                    <a:pt x="428752" y="94488"/>
                  </a:moveTo>
                  <a:lnTo>
                    <a:pt x="46355" y="0"/>
                  </a:lnTo>
                  <a:cubicBezTo>
                    <a:pt x="46355" y="0"/>
                    <a:pt x="0" y="202311"/>
                    <a:pt x="198120" y="251333"/>
                  </a:cubicBezTo>
                  <a:cubicBezTo>
                    <a:pt x="396240" y="300355"/>
                    <a:pt x="428752" y="94488"/>
                    <a:pt x="428752" y="94488"/>
                  </a:cubicBezTo>
                </a:path>
              </a:pathLst>
            </a:custGeom>
            <a:solidFill>
              <a:srgbClr val="FFFFFF"/>
            </a:solidFill>
          </p:spPr>
          <p:txBody>
            <a:bodyPr/>
            <a:lstStyle/>
            <a:p>
              <a:endParaRPr lang="lt-LT"/>
            </a:p>
          </p:txBody>
        </p:sp>
        <p:sp>
          <p:nvSpPr>
            <p:cNvPr id="42" name="Freeform 42"/>
            <p:cNvSpPr/>
            <p:nvPr/>
          </p:nvSpPr>
          <p:spPr>
            <a:xfrm>
              <a:off x="1613535" y="1135253"/>
              <a:ext cx="200914" cy="140589"/>
            </a:xfrm>
            <a:custGeom>
              <a:avLst/>
              <a:gdLst/>
              <a:ahLst/>
              <a:cxnLst/>
              <a:rect l="l" t="t" r="r" b="b"/>
              <a:pathLst>
                <a:path w="200914" h="140589">
                  <a:moveTo>
                    <a:pt x="200914" y="44323"/>
                  </a:moveTo>
                  <a:lnTo>
                    <a:pt x="21717" y="0"/>
                  </a:lnTo>
                  <a:cubicBezTo>
                    <a:pt x="21717" y="0"/>
                    <a:pt x="0" y="94869"/>
                    <a:pt x="92837" y="117729"/>
                  </a:cubicBezTo>
                  <a:cubicBezTo>
                    <a:pt x="185674" y="140589"/>
                    <a:pt x="200914" y="44196"/>
                    <a:pt x="200914" y="44196"/>
                  </a:cubicBezTo>
                </a:path>
              </a:pathLst>
            </a:custGeom>
            <a:solidFill>
              <a:srgbClr val="5D70BB"/>
            </a:solidFill>
          </p:spPr>
          <p:txBody>
            <a:bodyPr/>
            <a:lstStyle/>
            <a:p>
              <a:endParaRPr lang="lt-LT"/>
            </a:p>
          </p:txBody>
        </p:sp>
        <p:sp>
          <p:nvSpPr>
            <p:cNvPr id="43" name="Freeform 43"/>
            <p:cNvSpPr/>
            <p:nvPr/>
          </p:nvSpPr>
          <p:spPr>
            <a:xfrm>
              <a:off x="369316" y="0"/>
              <a:ext cx="2007235" cy="1349502"/>
            </a:xfrm>
            <a:custGeom>
              <a:avLst/>
              <a:gdLst/>
              <a:ahLst/>
              <a:cxnLst/>
              <a:rect l="l" t="t" r="r" b="b"/>
              <a:pathLst>
                <a:path w="2007235" h="1349502">
                  <a:moveTo>
                    <a:pt x="596138" y="508762"/>
                  </a:moveTo>
                  <a:cubicBezTo>
                    <a:pt x="453136" y="782447"/>
                    <a:pt x="310134" y="1056132"/>
                    <a:pt x="167259" y="1329817"/>
                  </a:cubicBezTo>
                  <a:cubicBezTo>
                    <a:pt x="148209" y="1295400"/>
                    <a:pt x="84963" y="1306068"/>
                    <a:pt x="78105" y="1344803"/>
                  </a:cubicBezTo>
                  <a:cubicBezTo>
                    <a:pt x="38989" y="1131824"/>
                    <a:pt x="0" y="912114"/>
                    <a:pt x="46482" y="700659"/>
                  </a:cubicBezTo>
                  <a:cubicBezTo>
                    <a:pt x="92964" y="489204"/>
                    <a:pt x="247396" y="286004"/>
                    <a:pt x="461137" y="251333"/>
                  </a:cubicBezTo>
                  <a:cubicBezTo>
                    <a:pt x="765302" y="12827"/>
                    <a:pt x="1226439" y="0"/>
                    <a:pt x="1543431" y="221234"/>
                  </a:cubicBezTo>
                  <a:cubicBezTo>
                    <a:pt x="1860423" y="442468"/>
                    <a:pt x="2007235" y="879856"/>
                    <a:pt x="1888109" y="1247648"/>
                  </a:cubicBezTo>
                  <a:cubicBezTo>
                    <a:pt x="1868424" y="1308354"/>
                    <a:pt x="1800987" y="1349502"/>
                    <a:pt x="1737995" y="1339088"/>
                  </a:cubicBezTo>
                  <a:cubicBezTo>
                    <a:pt x="1733550" y="1268730"/>
                    <a:pt x="1713992" y="1129538"/>
                    <a:pt x="1709547" y="1059053"/>
                  </a:cubicBezTo>
                  <a:cubicBezTo>
                    <a:pt x="927227" y="967486"/>
                    <a:pt x="809625" y="697230"/>
                    <a:pt x="596138" y="508762"/>
                  </a:cubicBezTo>
                </a:path>
              </a:pathLst>
            </a:custGeom>
            <a:solidFill>
              <a:srgbClr val="EEBF2E"/>
            </a:solidFill>
          </p:spPr>
          <p:txBody>
            <a:bodyPr/>
            <a:lstStyle/>
            <a:p>
              <a:endParaRPr lang="lt-LT"/>
            </a:p>
          </p:txBody>
        </p:sp>
        <p:sp>
          <p:nvSpPr>
            <p:cNvPr id="44" name="Freeform 44"/>
            <p:cNvSpPr/>
            <p:nvPr/>
          </p:nvSpPr>
          <p:spPr>
            <a:xfrm>
              <a:off x="832104" y="1250442"/>
              <a:ext cx="389890" cy="202946"/>
            </a:xfrm>
            <a:custGeom>
              <a:avLst/>
              <a:gdLst/>
              <a:ahLst/>
              <a:cxnLst/>
              <a:rect l="l" t="t" r="r" b="b"/>
              <a:pathLst>
                <a:path w="389890" h="202946">
                  <a:moveTo>
                    <a:pt x="223393" y="156972"/>
                  </a:moveTo>
                  <a:cubicBezTo>
                    <a:pt x="153035" y="189611"/>
                    <a:pt x="66675" y="185039"/>
                    <a:pt x="0" y="145288"/>
                  </a:cubicBezTo>
                  <a:cubicBezTo>
                    <a:pt x="54356" y="186309"/>
                    <a:pt x="126238" y="202946"/>
                    <a:pt x="193040" y="190119"/>
                  </a:cubicBezTo>
                  <a:cubicBezTo>
                    <a:pt x="259842" y="177292"/>
                    <a:pt x="320421" y="135001"/>
                    <a:pt x="355600" y="76708"/>
                  </a:cubicBezTo>
                  <a:cubicBezTo>
                    <a:pt x="363474" y="63754"/>
                    <a:pt x="389890" y="17526"/>
                    <a:pt x="367411" y="8255"/>
                  </a:cubicBezTo>
                  <a:cubicBezTo>
                    <a:pt x="347091" y="0"/>
                    <a:pt x="339217" y="41910"/>
                    <a:pt x="332359" y="54229"/>
                  </a:cubicBezTo>
                  <a:cubicBezTo>
                    <a:pt x="307848" y="98679"/>
                    <a:pt x="269367" y="135509"/>
                    <a:pt x="223266" y="156972"/>
                  </a:cubicBezTo>
                </a:path>
              </a:pathLst>
            </a:custGeom>
            <a:solidFill>
              <a:srgbClr val="F9DDDA"/>
            </a:solidFill>
          </p:spPr>
          <p:txBody>
            <a:bodyPr/>
            <a:lstStyle/>
            <a:p>
              <a:endParaRPr lang="lt-LT"/>
            </a:p>
          </p:txBody>
        </p:sp>
        <p:sp>
          <p:nvSpPr>
            <p:cNvPr id="45" name="Freeform 45"/>
            <p:cNvSpPr/>
            <p:nvPr/>
          </p:nvSpPr>
          <p:spPr>
            <a:xfrm>
              <a:off x="1486281" y="1243965"/>
              <a:ext cx="389890" cy="202946"/>
            </a:xfrm>
            <a:custGeom>
              <a:avLst/>
              <a:gdLst/>
              <a:ahLst/>
              <a:cxnLst/>
              <a:rect l="l" t="t" r="r" b="b"/>
              <a:pathLst>
                <a:path w="389890" h="202946">
                  <a:moveTo>
                    <a:pt x="166497" y="156972"/>
                  </a:moveTo>
                  <a:cubicBezTo>
                    <a:pt x="236855" y="189611"/>
                    <a:pt x="323215" y="185039"/>
                    <a:pt x="389890" y="145288"/>
                  </a:cubicBezTo>
                  <a:cubicBezTo>
                    <a:pt x="335534" y="186309"/>
                    <a:pt x="263652" y="202946"/>
                    <a:pt x="196850" y="190119"/>
                  </a:cubicBezTo>
                  <a:cubicBezTo>
                    <a:pt x="130048" y="177292"/>
                    <a:pt x="69469" y="135001"/>
                    <a:pt x="34290" y="76708"/>
                  </a:cubicBezTo>
                  <a:cubicBezTo>
                    <a:pt x="26543" y="63754"/>
                    <a:pt x="0" y="17526"/>
                    <a:pt x="22479" y="8255"/>
                  </a:cubicBezTo>
                  <a:cubicBezTo>
                    <a:pt x="42799" y="0"/>
                    <a:pt x="50673" y="41910"/>
                    <a:pt x="57531" y="54229"/>
                  </a:cubicBezTo>
                  <a:cubicBezTo>
                    <a:pt x="82042" y="98679"/>
                    <a:pt x="120523" y="135509"/>
                    <a:pt x="166624" y="156972"/>
                  </a:cubicBezTo>
                </a:path>
              </a:pathLst>
            </a:custGeom>
            <a:solidFill>
              <a:srgbClr val="F9DDDA"/>
            </a:solidFill>
          </p:spPr>
          <p:txBody>
            <a:bodyPr/>
            <a:lstStyle/>
            <a:p>
              <a:endParaRPr lang="lt-LT"/>
            </a:p>
          </p:txBody>
        </p:sp>
        <p:sp>
          <p:nvSpPr>
            <p:cNvPr id="46" name="Freeform 46"/>
            <p:cNvSpPr/>
            <p:nvPr/>
          </p:nvSpPr>
          <p:spPr>
            <a:xfrm>
              <a:off x="1224661" y="1839087"/>
              <a:ext cx="251587" cy="66040"/>
            </a:xfrm>
            <a:custGeom>
              <a:avLst/>
              <a:gdLst/>
              <a:ahLst/>
              <a:cxnLst/>
              <a:rect l="l" t="t" r="r" b="b"/>
              <a:pathLst>
                <a:path w="251587" h="66040">
                  <a:moveTo>
                    <a:pt x="16002" y="25273"/>
                  </a:moveTo>
                  <a:cubicBezTo>
                    <a:pt x="24765" y="13970"/>
                    <a:pt x="41021" y="5207"/>
                    <a:pt x="59563" y="3302"/>
                  </a:cubicBezTo>
                  <a:cubicBezTo>
                    <a:pt x="78105" y="1397"/>
                    <a:pt x="98552" y="7239"/>
                    <a:pt x="107823" y="18288"/>
                  </a:cubicBezTo>
                  <a:cubicBezTo>
                    <a:pt x="132207" y="3937"/>
                    <a:pt x="168910" y="0"/>
                    <a:pt x="198755" y="8509"/>
                  </a:cubicBezTo>
                  <a:cubicBezTo>
                    <a:pt x="228600" y="17018"/>
                    <a:pt x="249809" y="37592"/>
                    <a:pt x="251587" y="59563"/>
                  </a:cubicBezTo>
                  <a:cubicBezTo>
                    <a:pt x="251333" y="56007"/>
                    <a:pt x="137160" y="56642"/>
                    <a:pt x="126365" y="56896"/>
                  </a:cubicBezTo>
                  <a:cubicBezTo>
                    <a:pt x="105156" y="57277"/>
                    <a:pt x="83947" y="58039"/>
                    <a:pt x="62865" y="59182"/>
                  </a:cubicBezTo>
                  <a:cubicBezTo>
                    <a:pt x="50673" y="59817"/>
                    <a:pt x="21082" y="66040"/>
                    <a:pt x="11430" y="59563"/>
                  </a:cubicBezTo>
                  <a:cubicBezTo>
                    <a:pt x="0" y="51943"/>
                    <a:pt x="10033" y="33020"/>
                    <a:pt x="16129" y="25273"/>
                  </a:cubicBezTo>
                </a:path>
              </a:pathLst>
            </a:custGeom>
            <a:solidFill>
              <a:srgbClr val="D24728"/>
            </a:solidFill>
          </p:spPr>
          <p:txBody>
            <a:bodyPr/>
            <a:lstStyle/>
            <a:p>
              <a:endParaRPr lang="lt-LT"/>
            </a:p>
          </p:txBody>
        </p:sp>
      </p:grpSp>
      <p:sp>
        <p:nvSpPr>
          <p:cNvPr id="47" name="Freeform 47"/>
          <p:cNvSpPr/>
          <p:nvPr/>
        </p:nvSpPr>
        <p:spPr>
          <a:xfrm>
            <a:off x="11029344" y="1530064"/>
            <a:ext cx="1901320" cy="2579068"/>
          </a:xfrm>
          <a:custGeom>
            <a:avLst/>
            <a:gdLst/>
            <a:ahLst/>
            <a:cxnLst/>
            <a:rect l="l" t="t" r="r" b="b"/>
            <a:pathLst>
              <a:path w="1901320" h="2579068">
                <a:moveTo>
                  <a:pt x="0" y="0"/>
                </a:moveTo>
                <a:lnTo>
                  <a:pt x="1901320" y="0"/>
                </a:lnTo>
                <a:lnTo>
                  <a:pt x="1901320" y="2579068"/>
                </a:lnTo>
                <a:lnTo>
                  <a:pt x="0" y="25790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grpSp>
        <p:nvGrpSpPr>
          <p:cNvPr id="48" name="Group 48"/>
          <p:cNvGrpSpPr>
            <a:grpSpLocks noChangeAspect="1"/>
          </p:cNvGrpSpPr>
          <p:nvPr/>
        </p:nvGrpSpPr>
        <p:grpSpPr>
          <a:xfrm>
            <a:off x="5761740" y="6090094"/>
            <a:ext cx="1902417" cy="2672000"/>
            <a:chOff x="0" y="0"/>
            <a:chExt cx="2670137" cy="3750285"/>
          </a:xfrm>
        </p:grpSpPr>
        <p:sp>
          <p:nvSpPr>
            <p:cNvPr id="49" name="Freeform 49"/>
            <p:cNvSpPr/>
            <p:nvPr/>
          </p:nvSpPr>
          <p:spPr>
            <a:xfrm>
              <a:off x="46863" y="2470531"/>
              <a:ext cx="2568702" cy="1228725"/>
            </a:xfrm>
            <a:custGeom>
              <a:avLst/>
              <a:gdLst/>
              <a:ahLst/>
              <a:cxnLst/>
              <a:rect l="l" t="t" r="r" b="b"/>
              <a:pathLst>
                <a:path w="2568702" h="1228725">
                  <a:moveTo>
                    <a:pt x="927608" y="7112"/>
                  </a:moveTo>
                  <a:cubicBezTo>
                    <a:pt x="978789" y="152527"/>
                    <a:pt x="1120902" y="236982"/>
                    <a:pt x="1274699" y="226695"/>
                  </a:cubicBezTo>
                  <a:cubicBezTo>
                    <a:pt x="1428496" y="216408"/>
                    <a:pt x="1568069" y="122301"/>
                    <a:pt x="1661922" y="0"/>
                  </a:cubicBezTo>
                  <a:cubicBezTo>
                    <a:pt x="1874647" y="72009"/>
                    <a:pt x="2095119" y="151130"/>
                    <a:pt x="2250821" y="313055"/>
                  </a:cubicBezTo>
                  <a:cubicBezTo>
                    <a:pt x="2412746" y="481584"/>
                    <a:pt x="2481961" y="716153"/>
                    <a:pt x="2545715" y="941070"/>
                  </a:cubicBezTo>
                  <a:cubicBezTo>
                    <a:pt x="2557399" y="982345"/>
                    <a:pt x="2568702" y="1028573"/>
                    <a:pt x="2548763" y="1066546"/>
                  </a:cubicBezTo>
                  <a:cubicBezTo>
                    <a:pt x="2528697" y="1104900"/>
                    <a:pt x="2483612" y="1121791"/>
                    <a:pt x="2441956" y="1133729"/>
                  </a:cubicBezTo>
                  <a:cubicBezTo>
                    <a:pt x="2114042" y="1228725"/>
                    <a:pt x="1766316" y="1219962"/>
                    <a:pt x="1425067" y="1210564"/>
                  </a:cubicBezTo>
                  <a:cubicBezTo>
                    <a:pt x="1186180" y="1203960"/>
                    <a:pt x="947293" y="1197356"/>
                    <a:pt x="708279" y="1190752"/>
                  </a:cubicBezTo>
                  <a:cubicBezTo>
                    <a:pt x="559562" y="1186688"/>
                    <a:pt x="410972" y="1182497"/>
                    <a:pt x="262255" y="1178433"/>
                  </a:cubicBezTo>
                  <a:cubicBezTo>
                    <a:pt x="177165" y="1176147"/>
                    <a:pt x="76962" y="1165098"/>
                    <a:pt x="34798" y="1091184"/>
                  </a:cubicBezTo>
                  <a:cubicBezTo>
                    <a:pt x="0" y="1030224"/>
                    <a:pt x="21717" y="954024"/>
                    <a:pt x="44196" y="887603"/>
                  </a:cubicBezTo>
                  <a:cubicBezTo>
                    <a:pt x="117729" y="670052"/>
                    <a:pt x="196850" y="443484"/>
                    <a:pt x="363220" y="285242"/>
                  </a:cubicBezTo>
                  <a:cubicBezTo>
                    <a:pt x="512699" y="143002"/>
                    <a:pt x="736092" y="76454"/>
                    <a:pt x="927608" y="7112"/>
                  </a:cubicBezTo>
                </a:path>
              </a:pathLst>
            </a:custGeom>
            <a:solidFill>
              <a:srgbClr val="7884C4"/>
            </a:solidFill>
          </p:spPr>
          <p:txBody>
            <a:bodyPr/>
            <a:lstStyle/>
            <a:p>
              <a:endParaRPr lang="lt-LT"/>
            </a:p>
          </p:txBody>
        </p:sp>
        <p:sp>
          <p:nvSpPr>
            <p:cNvPr id="50" name="Freeform 50"/>
            <p:cNvSpPr/>
            <p:nvPr/>
          </p:nvSpPr>
          <p:spPr>
            <a:xfrm>
              <a:off x="264033" y="360299"/>
              <a:ext cx="2153539" cy="1837944"/>
            </a:xfrm>
            <a:custGeom>
              <a:avLst/>
              <a:gdLst/>
              <a:ahLst/>
              <a:cxnLst/>
              <a:rect l="l" t="t" r="r" b="b"/>
              <a:pathLst>
                <a:path w="2153539" h="1837944">
                  <a:moveTo>
                    <a:pt x="313436" y="965708"/>
                  </a:moveTo>
                  <a:cubicBezTo>
                    <a:pt x="169672" y="917956"/>
                    <a:pt x="0" y="1057910"/>
                    <a:pt x="19558" y="1208151"/>
                  </a:cubicBezTo>
                  <a:cubicBezTo>
                    <a:pt x="39116" y="1358392"/>
                    <a:pt x="239141" y="1450086"/>
                    <a:pt x="365760" y="1367028"/>
                  </a:cubicBezTo>
                  <a:cubicBezTo>
                    <a:pt x="478282" y="1637411"/>
                    <a:pt x="759968" y="1828546"/>
                    <a:pt x="1052830" y="1833245"/>
                  </a:cubicBezTo>
                  <a:cubicBezTo>
                    <a:pt x="1345692" y="1837944"/>
                    <a:pt x="1633347" y="1655953"/>
                    <a:pt x="1754505" y="1389253"/>
                  </a:cubicBezTo>
                  <a:cubicBezTo>
                    <a:pt x="1883537" y="1475613"/>
                    <a:pt x="2088515" y="1392555"/>
                    <a:pt x="2121027" y="1240790"/>
                  </a:cubicBezTo>
                  <a:cubicBezTo>
                    <a:pt x="2153539" y="1089025"/>
                    <a:pt x="2000758" y="929259"/>
                    <a:pt x="1847596" y="955167"/>
                  </a:cubicBezTo>
                  <a:cubicBezTo>
                    <a:pt x="1927987" y="801751"/>
                    <a:pt x="1786509" y="585343"/>
                    <a:pt x="1613662" y="597535"/>
                  </a:cubicBezTo>
                  <a:cubicBezTo>
                    <a:pt x="1221867" y="625221"/>
                    <a:pt x="827024" y="369062"/>
                    <a:pt x="692658" y="0"/>
                  </a:cubicBezTo>
                  <a:cubicBezTo>
                    <a:pt x="471170" y="259588"/>
                    <a:pt x="307594" y="568325"/>
                    <a:pt x="217297" y="897382"/>
                  </a:cubicBezTo>
                  <a:cubicBezTo>
                    <a:pt x="213487" y="931799"/>
                    <a:pt x="209550" y="966343"/>
                    <a:pt x="313436" y="965708"/>
                  </a:cubicBezTo>
                </a:path>
              </a:pathLst>
            </a:custGeom>
            <a:solidFill>
              <a:srgbClr val="F7EAE7"/>
            </a:solidFill>
          </p:spPr>
          <p:txBody>
            <a:bodyPr/>
            <a:lstStyle/>
            <a:p>
              <a:endParaRPr lang="lt-LT"/>
            </a:p>
          </p:txBody>
        </p:sp>
        <p:sp>
          <p:nvSpPr>
            <p:cNvPr id="51" name="Freeform 51"/>
            <p:cNvSpPr/>
            <p:nvPr/>
          </p:nvSpPr>
          <p:spPr>
            <a:xfrm>
              <a:off x="345440" y="1412113"/>
              <a:ext cx="235204" cy="303530"/>
            </a:xfrm>
            <a:custGeom>
              <a:avLst/>
              <a:gdLst/>
              <a:ahLst/>
              <a:cxnLst/>
              <a:rect l="l" t="t" r="r" b="b"/>
              <a:pathLst>
                <a:path w="235204" h="303530">
                  <a:moveTo>
                    <a:pt x="163957" y="128905"/>
                  </a:moveTo>
                  <a:cubicBezTo>
                    <a:pt x="204597" y="75057"/>
                    <a:pt x="109982" y="0"/>
                    <a:pt x="54991" y="39243"/>
                  </a:cubicBezTo>
                  <a:cubicBezTo>
                    <a:pt x="0" y="78486"/>
                    <a:pt x="8636" y="168656"/>
                    <a:pt x="54737" y="218059"/>
                  </a:cubicBezTo>
                  <a:cubicBezTo>
                    <a:pt x="100838" y="267462"/>
                    <a:pt x="169799" y="286639"/>
                    <a:pt x="235204" y="303530"/>
                  </a:cubicBezTo>
                  <a:cubicBezTo>
                    <a:pt x="211963" y="235966"/>
                    <a:pt x="188722" y="168529"/>
                    <a:pt x="163957" y="128905"/>
                  </a:cubicBezTo>
                </a:path>
              </a:pathLst>
            </a:custGeom>
            <a:solidFill>
              <a:srgbClr val="F9DDDA"/>
            </a:solidFill>
          </p:spPr>
          <p:txBody>
            <a:bodyPr/>
            <a:lstStyle/>
            <a:p>
              <a:endParaRPr lang="lt-LT"/>
            </a:p>
          </p:txBody>
        </p:sp>
        <p:sp>
          <p:nvSpPr>
            <p:cNvPr id="52" name="Freeform 52"/>
            <p:cNvSpPr/>
            <p:nvPr/>
          </p:nvSpPr>
          <p:spPr>
            <a:xfrm>
              <a:off x="2080260" y="1412113"/>
              <a:ext cx="235204" cy="303530"/>
            </a:xfrm>
            <a:custGeom>
              <a:avLst/>
              <a:gdLst/>
              <a:ahLst/>
              <a:cxnLst/>
              <a:rect l="l" t="t" r="r" b="b"/>
              <a:pathLst>
                <a:path w="235204" h="303530">
                  <a:moveTo>
                    <a:pt x="71247" y="128905"/>
                  </a:moveTo>
                  <a:cubicBezTo>
                    <a:pt x="30607" y="75057"/>
                    <a:pt x="125222" y="0"/>
                    <a:pt x="180213" y="39243"/>
                  </a:cubicBezTo>
                  <a:cubicBezTo>
                    <a:pt x="235204" y="78486"/>
                    <a:pt x="226568" y="168656"/>
                    <a:pt x="180467" y="218059"/>
                  </a:cubicBezTo>
                  <a:cubicBezTo>
                    <a:pt x="134366" y="267462"/>
                    <a:pt x="65405" y="286639"/>
                    <a:pt x="0" y="303530"/>
                  </a:cubicBezTo>
                  <a:cubicBezTo>
                    <a:pt x="23241" y="235966"/>
                    <a:pt x="46482" y="168529"/>
                    <a:pt x="71247" y="128905"/>
                  </a:cubicBezTo>
                </a:path>
              </a:pathLst>
            </a:custGeom>
            <a:solidFill>
              <a:srgbClr val="F9DDDA"/>
            </a:solidFill>
          </p:spPr>
          <p:txBody>
            <a:bodyPr/>
            <a:lstStyle/>
            <a:p>
              <a:endParaRPr lang="lt-LT"/>
            </a:p>
          </p:txBody>
        </p:sp>
        <p:sp>
          <p:nvSpPr>
            <p:cNvPr id="53" name="Freeform 53"/>
            <p:cNvSpPr/>
            <p:nvPr/>
          </p:nvSpPr>
          <p:spPr>
            <a:xfrm>
              <a:off x="712470" y="838454"/>
              <a:ext cx="516890" cy="138049"/>
            </a:xfrm>
            <a:custGeom>
              <a:avLst/>
              <a:gdLst/>
              <a:ahLst/>
              <a:cxnLst/>
              <a:rect l="l" t="t" r="r" b="b"/>
              <a:pathLst>
                <a:path w="516890" h="138049">
                  <a:moveTo>
                    <a:pt x="304038" y="0"/>
                  </a:moveTo>
                  <a:cubicBezTo>
                    <a:pt x="193040" y="254"/>
                    <a:pt x="63627" y="42037"/>
                    <a:pt x="0" y="138049"/>
                  </a:cubicBezTo>
                  <a:cubicBezTo>
                    <a:pt x="37211" y="99314"/>
                    <a:pt x="128397" y="85217"/>
                    <a:pt x="160655" y="80391"/>
                  </a:cubicBezTo>
                  <a:cubicBezTo>
                    <a:pt x="244475" y="70612"/>
                    <a:pt x="360680" y="53340"/>
                    <a:pt x="461772" y="67945"/>
                  </a:cubicBezTo>
                  <a:cubicBezTo>
                    <a:pt x="480187" y="69977"/>
                    <a:pt x="498602" y="72390"/>
                    <a:pt x="516890" y="74676"/>
                  </a:cubicBezTo>
                  <a:cubicBezTo>
                    <a:pt x="453390" y="33020"/>
                    <a:pt x="380873" y="1905"/>
                    <a:pt x="304038" y="0"/>
                  </a:cubicBezTo>
                </a:path>
              </a:pathLst>
            </a:custGeom>
            <a:solidFill>
              <a:srgbClr val="586CB0"/>
            </a:solidFill>
          </p:spPr>
          <p:txBody>
            <a:bodyPr/>
            <a:lstStyle/>
            <a:p>
              <a:endParaRPr lang="lt-LT"/>
            </a:p>
          </p:txBody>
        </p:sp>
        <p:sp>
          <p:nvSpPr>
            <p:cNvPr id="54" name="Freeform 54"/>
            <p:cNvSpPr/>
            <p:nvPr/>
          </p:nvSpPr>
          <p:spPr>
            <a:xfrm>
              <a:off x="970915" y="2039239"/>
              <a:ext cx="744347" cy="664591"/>
            </a:xfrm>
            <a:custGeom>
              <a:avLst/>
              <a:gdLst/>
              <a:ahLst/>
              <a:cxnLst/>
              <a:rect l="l" t="t" r="r" b="b"/>
              <a:pathLst>
                <a:path w="744347" h="664591">
                  <a:moveTo>
                    <a:pt x="100330" y="96393"/>
                  </a:moveTo>
                  <a:cubicBezTo>
                    <a:pt x="138303" y="152908"/>
                    <a:pt x="149733" y="226441"/>
                    <a:pt x="130683" y="291719"/>
                  </a:cubicBezTo>
                  <a:cubicBezTo>
                    <a:pt x="111633" y="356997"/>
                    <a:pt x="62484" y="412877"/>
                    <a:pt x="0" y="440055"/>
                  </a:cubicBezTo>
                  <a:cubicBezTo>
                    <a:pt x="67564" y="574421"/>
                    <a:pt x="215265" y="664591"/>
                    <a:pt x="365633" y="663321"/>
                  </a:cubicBezTo>
                  <a:cubicBezTo>
                    <a:pt x="516001" y="662051"/>
                    <a:pt x="678942" y="566928"/>
                    <a:pt x="744347" y="431419"/>
                  </a:cubicBezTo>
                  <a:cubicBezTo>
                    <a:pt x="688340" y="433451"/>
                    <a:pt x="623570" y="387477"/>
                    <a:pt x="607314" y="333756"/>
                  </a:cubicBezTo>
                  <a:cubicBezTo>
                    <a:pt x="591058" y="280035"/>
                    <a:pt x="599313" y="222377"/>
                    <a:pt x="608330" y="167005"/>
                  </a:cubicBezTo>
                  <a:cubicBezTo>
                    <a:pt x="617347" y="111633"/>
                    <a:pt x="627126" y="54483"/>
                    <a:pt x="613664" y="0"/>
                  </a:cubicBezTo>
                </a:path>
              </a:pathLst>
            </a:custGeom>
            <a:solidFill>
              <a:srgbClr val="F7EAE7"/>
            </a:solidFill>
          </p:spPr>
          <p:txBody>
            <a:bodyPr/>
            <a:lstStyle/>
            <a:p>
              <a:endParaRPr lang="lt-LT"/>
            </a:p>
          </p:txBody>
        </p:sp>
        <p:sp>
          <p:nvSpPr>
            <p:cNvPr id="55" name="Freeform 55"/>
            <p:cNvSpPr/>
            <p:nvPr/>
          </p:nvSpPr>
          <p:spPr>
            <a:xfrm>
              <a:off x="1265301" y="1420749"/>
              <a:ext cx="162560" cy="99568"/>
            </a:xfrm>
            <a:custGeom>
              <a:avLst/>
              <a:gdLst/>
              <a:ahLst/>
              <a:cxnLst/>
              <a:rect l="l" t="t" r="r" b="b"/>
              <a:pathLst>
                <a:path w="162560" h="99568">
                  <a:moveTo>
                    <a:pt x="0" y="99568"/>
                  </a:moveTo>
                  <a:cubicBezTo>
                    <a:pt x="0" y="99568"/>
                    <a:pt x="74422" y="0"/>
                    <a:pt x="162560" y="97790"/>
                  </a:cubicBezTo>
                </a:path>
              </a:pathLst>
            </a:custGeom>
            <a:solidFill>
              <a:srgbClr val="F9DDDA"/>
            </a:solidFill>
          </p:spPr>
          <p:txBody>
            <a:bodyPr/>
            <a:lstStyle/>
            <a:p>
              <a:endParaRPr lang="lt-LT"/>
            </a:p>
          </p:txBody>
        </p:sp>
        <p:sp>
          <p:nvSpPr>
            <p:cNvPr id="56" name="Freeform 56"/>
            <p:cNvSpPr/>
            <p:nvPr/>
          </p:nvSpPr>
          <p:spPr>
            <a:xfrm>
              <a:off x="803910" y="2456815"/>
              <a:ext cx="1054989" cy="395224"/>
            </a:xfrm>
            <a:custGeom>
              <a:avLst/>
              <a:gdLst/>
              <a:ahLst/>
              <a:cxnLst/>
              <a:rect l="l" t="t" r="r" b="b"/>
              <a:pathLst>
                <a:path w="1054989" h="395224">
                  <a:moveTo>
                    <a:pt x="167132" y="22479"/>
                  </a:moveTo>
                  <a:cubicBezTo>
                    <a:pt x="232156" y="141097"/>
                    <a:pt x="360299" y="216154"/>
                    <a:pt x="495173" y="225933"/>
                  </a:cubicBezTo>
                  <a:cubicBezTo>
                    <a:pt x="630047" y="235712"/>
                    <a:pt x="768096" y="173101"/>
                    <a:pt x="849503" y="65151"/>
                  </a:cubicBezTo>
                  <a:cubicBezTo>
                    <a:pt x="864362" y="45466"/>
                    <a:pt x="879348" y="22860"/>
                    <a:pt x="902970" y="15748"/>
                  </a:cubicBezTo>
                  <a:cubicBezTo>
                    <a:pt x="954659" y="0"/>
                    <a:pt x="1025017" y="48768"/>
                    <a:pt x="1054989" y="66675"/>
                  </a:cubicBezTo>
                  <a:cubicBezTo>
                    <a:pt x="986663" y="191897"/>
                    <a:pt x="866394" y="297434"/>
                    <a:pt x="732409" y="346329"/>
                  </a:cubicBezTo>
                  <a:cubicBezTo>
                    <a:pt x="598424" y="395224"/>
                    <a:pt x="446659" y="393700"/>
                    <a:pt x="313690" y="342011"/>
                  </a:cubicBezTo>
                  <a:cubicBezTo>
                    <a:pt x="242189" y="314198"/>
                    <a:pt x="176784" y="272796"/>
                    <a:pt x="115316" y="226822"/>
                  </a:cubicBezTo>
                  <a:cubicBezTo>
                    <a:pt x="85090" y="204216"/>
                    <a:pt x="55118" y="179832"/>
                    <a:pt x="35560" y="147701"/>
                  </a:cubicBezTo>
                  <a:cubicBezTo>
                    <a:pt x="16002" y="115570"/>
                    <a:pt x="0" y="109728"/>
                    <a:pt x="16510" y="75819"/>
                  </a:cubicBezTo>
                  <a:cubicBezTo>
                    <a:pt x="61468" y="64770"/>
                    <a:pt x="119507" y="31623"/>
                    <a:pt x="167005" y="22479"/>
                  </a:cubicBezTo>
                </a:path>
              </a:pathLst>
            </a:custGeom>
            <a:solidFill>
              <a:srgbClr val="5D70BB"/>
            </a:solidFill>
          </p:spPr>
          <p:txBody>
            <a:bodyPr/>
            <a:lstStyle/>
            <a:p>
              <a:endParaRPr lang="lt-LT"/>
            </a:p>
          </p:txBody>
        </p:sp>
        <p:sp>
          <p:nvSpPr>
            <p:cNvPr id="57" name="Freeform 57"/>
            <p:cNvSpPr/>
            <p:nvPr/>
          </p:nvSpPr>
          <p:spPr>
            <a:xfrm>
              <a:off x="669417"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58" name="Freeform 58"/>
            <p:cNvSpPr/>
            <p:nvPr/>
          </p:nvSpPr>
          <p:spPr>
            <a:xfrm>
              <a:off x="1705483"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59" name="Freeform 59"/>
            <p:cNvSpPr/>
            <p:nvPr/>
          </p:nvSpPr>
          <p:spPr>
            <a:xfrm>
              <a:off x="819785" y="982853"/>
              <a:ext cx="52705" cy="140589"/>
            </a:xfrm>
            <a:custGeom>
              <a:avLst/>
              <a:gdLst/>
              <a:ahLst/>
              <a:cxnLst/>
              <a:rect l="l" t="t" r="r" b="b"/>
              <a:pathLst>
                <a:path w="52705" h="140589">
                  <a:moveTo>
                    <a:pt x="0" y="122936"/>
                  </a:moveTo>
                  <a:cubicBezTo>
                    <a:pt x="23749" y="91440"/>
                    <a:pt x="30861" y="42164"/>
                    <a:pt x="11049" y="0"/>
                  </a:cubicBezTo>
                  <a:cubicBezTo>
                    <a:pt x="41529" y="35306"/>
                    <a:pt x="52705" y="90297"/>
                    <a:pt x="33782" y="140589"/>
                  </a:cubicBezTo>
                  <a:close/>
                </a:path>
              </a:pathLst>
            </a:custGeom>
            <a:solidFill>
              <a:srgbClr val="586CB0"/>
            </a:solidFill>
          </p:spPr>
          <p:txBody>
            <a:bodyPr/>
            <a:lstStyle/>
            <a:p>
              <a:endParaRPr lang="lt-LT"/>
            </a:p>
          </p:txBody>
        </p:sp>
        <p:sp>
          <p:nvSpPr>
            <p:cNvPr id="60" name="Freeform 60"/>
            <p:cNvSpPr/>
            <p:nvPr/>
          </p:nvSpPr>
          <p:spPr>
            <a:xfrm>
              <a:off x="922782" y="943229"/>
              <a:ext cx="52705" cy="140589"/>
            </a:xfrm>
            <a:custGeom>
              <a:avLst/>
              <a:gdLst/>
              <a:ahLst/>
              <a:cxnLst/>
              <a:rect l="l" t="t" r="r" b="b"/>
              <a:pathLst>
                <a:path w="52705" h="140589">
                  <a:moveTo>
                    <a:pt x="0" y="122936"/>
                  </a:moveTo>
                  <a:cubicBezTo>
                    <a:pt x="23749" y="91440"/>
                    <a:pt x="30861" y="42164"/>
                    <a:pt x="11049" y="0"/>
                  </a:cubicBezTo>
                  <a:cubicBezTo>
                    <a:pt x="41529" y="35306"/>
                    <a:pt x="52705" y="90297"/>
                    <a:pt x="33782" y="140589"/>
                  </a:cubicBezTo>
                  <a:close/>
                </a:path>
              </a:pathLst>
            </a:custGeom>
            <a:solidFill>
              <a:srgbClr val="586CB0"/>
            </a:solidFill>
          </p:spPr>
          <p:txBody>
            <a:bodyPr/>
            <a:lstStyle/>
            <a:p>
              <a:endParaRPr lang="lt-LT"/>
            </a:p>
          </p:txBody>
        </p:sp>
        <p:sp>
          <p:nvSpPr>
            <p:cNvPr id="61" name="Freeform 61"/>
            <p:cNvSpPr/>
            <p:nvPr/>
          </p:nvSpPr>
          <p:spPr>
            <a:xfrm>
              <a:off x="1044956" y="943229"/>
              <a:ext cx="52578" cy="140589"/>
            </a:xfrm>
            <a:custGeom>
              <a:avLst/>
              <a:gdLst/>
              <a:ahLst/>
              <a:cxnLst/>
              <a:rect l="l" t="t" r="r" b="b"/>
              <a:pathLst>
                <a:path w="52578" h="140589">
                  <a:moveTo>
                    <a:pt x="0" y="122936"/>
                  </a:moveTo>
                  <a:cubicBezTo>
                    <a:pt x="23749" y="91440"/>
                    <a:pt x="30861" y="42164"/>
                    <a:pt x="10922" y="0"/>
                  </a:cubicBezTo>
                  <a:cubicBezTo>
                    <a:pt x="41529" y="35306"/>
                    <a:pt x="52578" y="90297"/>
                    <a:pt x="33655" y="140589"/>
                  </a:cubicBezTo>
                  <a:close/>
                </a:path>
              </a:pathLst>
            </a:custGeom>
            <a:solidFill>
              <a:srgbClr val="586CB0"/>
            </a:solidFill>
          </p:spPr>
          <p:txBody>
            <a:bodyPr/>
            <a:lstStyle/>
            <a:p>
              <a:endParaRPr lang="lt-LT"/>
            </a:p>
          </p:txBody>
        </p:sp>
        <p:sp>
          <p:nvSpPr>
            <p:cNvPr id="62" name="Freeform 62"/>
            <p:cNvSpPr/>
            <p:nvPr/>
          </p:nvSpPr>
          <p:spPr>
            <a:xfrm>
              <a:off x="779653" y="1049020"/>
              <a:ext cx="404749" cy="292862"/>
            </a:xfrm>
            <a:custGeom>
              <a:avLst/>
              <a:gdLst/>
              <a:ahLst/>
              <a:cxnLst/>
              <a:rect l="l" t="t" r="r" b="b"/>
              <a:pathLst>
                <a:path w="404749" h="292862">
                  <a:moveTo>
                    <a:pt x="404749" y="146431"/>
                  </a:moveTo>
                  <a:cubicBezTo>
                    <a:pt x="404749" y="227330"/>
                    <a:pt x="314198" y="292862"/>
                    <a:pt x="202438" y="292862"/>
                  </a:cubicBezTo>
                  <a:cubicBezTo>
                    <a:pt x="90678" y="292862"/>
                    <a:pt x="0" y="227330"/>
                    <a:pt x="0" y="146431"/>
                  </a:cubicBezTo>
                  <a:cubicBezTo>
                    <a:pt x="0" y="65532"/>
                    <a:pt x="90551" y="0"/>
                    <a:pt x="202438" y="0"/>
                  </a:cubicBezTo>
                  <a:cubicBezTo>
                    <a:pt x="314325" y="0"/>
                    <a:pt x="404749" y="65532"/>
                    <a:pt x="404749" y="146431"/>
                  </a:cubicBezTo>
                </a:path>
              </a:pathLst>
            </a:custGeom>
            <a:solidFill>
              <a:srgbClr val="FFFFFF"/>
            </a:solidFill>
          </p:spPr>
          <p:txBody>
            <a:bodyPr/>
            <a:lstStyle/>
            <a:p>
              <a:endParaRPr lang="lt-LT"/>
            </a:p>
          </p:txBody>
        </p:sp>
        <p:sp>
          <p:nvSpPr>
            <p:cNvPr id="63" name="Freeform 63"/>
            <p:cNvSpPr/>
            <p:nvPr/>
          </p:nvSpPr>
          <p:spPr>
            <a:xfrm>
              <a:off x="850265" y="1106424"/>
              <a:ext cx="246253" cy="178054"/>
            </a:xfrm>
            <a:custGeom>
              <a:avLst/>
              <a:gdLst/>
              <a:ahLst/>
              <a:cxnLst/>
              <a:rect l="l" t="t" r="r" b="b"/>
              <a:pathLst>
                <a:path w="246253" h="178054">
                  <a:moveTo>
                    <a:pt x="246253" y="89027"/>
                  </a:moveTo>
                  <a:cubicBezTo>
                    <a:pt x="246253" y="138176"/>
                    <a:pt x="191135" y="178054"/>
                    <a:pt x="123190" y="178054"/>
                  </a:cubicBezTo>
                  <a:cubicBezTo>
                    <a:pt x="55245" y="178054"/>
                    <a:pt x="0" y="138176"/>
                    <a:pt x="0" y="89027"/>
                  </a:cubicBezTo>
                  <a:cubicBezTo>
                    <a:pt x="0" y="39878"/>
                    <a:pt x="55118" y="0"/>
                    <a:pt x="123063" y="0"/>
                  </a:cubicBezTo>
                  <a:cubicBezTo>
                    <a:pt x="191008" y="0"/>
                    <a:pt x="246126" y="39878"/>
                    <a:pt x="246126" y="89027"/>
                  </a:cubicBezTo>
                </a:path>
              </a:pathLst>
            </a:custGeom>
            <a:solidFill>
              <a:srgbClr val="586CB0"/>
            </a:solidFill>
          </p:spPr>
          <p:txBody>
            <a:bodyPr/>
            <a:lstStyle/>
            <a:p>
              <a:endParaRPr lang="lt-LT"/>
            </a:p>
          </p:txBody>
        </p:sp>
        <p:sp>
          <p:nvSpPr>
            <p:cNvPr id="64" name="Freeform 64"/>
            <p:cNvSpPr/>
            <p:nvPr/>
          </p:nvSpPr>
          <p:spPr>
            <a:xfrm>
              <a:off x="1476248" y="839470"/>
              <a:ext cx="516890" cy="138049"/>
            </a:xfrm>
            <a:custGeom>
              <a:avLst/>
              <a:gdLst/>
              <a:ahLst/>
              <a:cxnLst/>
              <a:rect l="l" t="t" r="r" b="b"/>
              <a:pathLst>
                <a:path w="516890" h="138049">
                  <a:moveTo>
                    <a:pt x="212852" y="0"/>
                  </a:moveTo>
                  <a:cubicBezTo>
                    <a:pt x="323850" y="254"/>
                    <a:pt x="453263" y="42037"/>
                    <a:pt x="516890" y="138049"/>
                  </a:cubicBezTo>
                  <a:cubicBezTo>
                    <a:pt x="479679" y="99314"/>
                    <a:pt x="388493" y="85217"/>
                    <a:pt x="356235" y="80391"/>
                  </a:cubicBezTo>
                  <a:cubicBezTo>
                    <a:pt x="272415" y="70612"/>
                    <a:pt x="156210" y="53340"/>
                    <a:pt x="55118" y="67945"/>
                  </a:cubicBezTo>
                  <a:cubicBezTo>
                    <a:pt x="36703" y="69977"/>
                    <a:pt x="18288" y="72390"/>
                    <a:pt x="0" y="74676"/>
                  </a:cubicBezTo>
                  <a:cubicBezTo>
                    <a:pt x="63500" y="33020"/>
                    <a:pt x="136017" y="1905"/>
                    <a:pt x="212852" y="0"/>
                  </a:cubicBezTo>
                </a:path>
              </a:pathLst>
            </a:custGeom>
            <a:solidFill>
              <a:srgbClr val="000000"/>
            </a:solidFill>
          </p:spPr>
          <p:txBody>
            <a:bodyPr/>
            <a:lstStyle/>
            <a:p>
              <a:endParaRPr lang="lt-LT"/>
            </a:p>
          </p:txBody>
        </p:sp>
        <p:sp>
          <p:nvSpPr>
            <p:cNvPr id="65" name="Freeform 65"/>
            <p:cNvSpPr/>
            <p:nvPr/>
          </p:nvSpPr>
          <p:spPr>
            <a:xfrm>
              <a:off x="1833372" y="983996"/>
              <a:ext cx="52578" cy="140589"/>
            </a:xfrm>
            <a:custGeom>
              <a:avLst/>
              <a:gdLst/>
              <a:ahLst/>
              <a:cxnLst/>
              <a:rect l="l" t="t" r="r" b="b"/>
              <a:pathLst>
                <a:path w="52578" h="140589">
                  <a:moveTo>
                    <a:pt x="18796" y="140589"/>
                  </a:moveTo>
                  <a:cubicBezTo>
                    <a:pt x="0" y="90297"/>
                    <a:pt x="11049" y="35306"/>
                    <a:pt x="41529" y="0"/>
                  </a:cubicBezTo>
                  <a:cubicBezTo>
                    <a:pt x="21590" y="42164"/>
                    <a:pt x="28829" y="91440"/>
                    <a:pt x="52578" y="122936"/>
                  </a:cubicBezTo>
                  <a:close/>
                </a:path>
              </a:pathLst>
            </a:custGeom>
            <a:solidFill>
              <a:srgbClr val="586CB0"/>
            </a:solidFill>
          </p:spPr>
          <p:txBody>
            <a:bodyPr/>
            <a:lstStyle/>
            <a:p>
              <a:endParaRPr lang="lt-LT"/>
            </a:p>
          </p:txBody>
        </p:sp>
        <p:sp>
          <p:nvSpPr>
            <p:cNvPr id="66" name="Freeform 66"/>
            <p:cNvSpPr/>
            <p:nvPr/>
          </p:nvSpPr>
          <p:spPr>
            <a:xfrm>
              <a:off x="1730375" y="944372"/>
              <a:ext cx="52578" cy="140589"/>
            </a:xfrm>
            <a:custGeom>
              <a:avLst/>
              <a:gdLst/>
              <a:ahLst/>
              <a:cxnLst/>
              <a:rect l="l" t="t" r="r" b="b"/>
              <a:pathLst>
                <a:path w="52578" h="140589">
                  <a:moveTo>
                    <a:pt x="18796" y="140589"/>
                  </a:moveTo>
                  <a:cubicBezTo>
                    <a:pt x="0" y="90297"/>
                    <a:pt x="11049" y="35306"/>
                    <a:pt x="41529" y="0"/>
                  </a:cubicBezTo>
                  <a:cubicBezTo>
                    <a:pt x="21590" y="42164"/>
                    <a:pt x="28829" y="91440"/>
                    <a:pt x="52578" y="122936"/>
                  </a:cubicBezTo>
                  <a:close/>
                </a:path>
              </a:pathLst>
            </a:custGeom>
            <a:solidFill>
              <a:srgbClr val="586CB0"/>
            </a:solidFill>
          </p:spPr>
          <p:txBody>
            <a:bodyPr/>
            <a:lstStyle/>
            <a:p>
              <a:endParaRPr lang="lt-LT"/>
            </a:p>
          </p:txBody>
        </p:sp>
        <p:sp>
          <p:nvSpPr>
            <p:cNvPr id="67" name="Freeform 67"/>
            <p:cNvSpPr/>
            <p:nvPr/>
          </p:nvSpPr>
          <p:spPr>
            <a:xfrm>
              <a:off x="1608201" y="944372"/>
              <a:ext cx="52451" cy="140589"/>
            </a:xfrm>
            <a:custGeom>
              <a:avLst/>
              <a:gdLst/>
              <a:ahLst/>
              <a:cxnLst/>
              <a:rect l="l" t="t" r="r" b="b"/>
              <a:pathLst>
                <a:path w="52451" h="140589">
                  <a:moveTo>
                    <a:pt x="18796" y="140589"/>
                  </a:moveTo>
                  <a:cubicBezTo>
                    <a:pt x="0" y="90297"/>
                    <a:pt x="11049" y="35306"/>
                    <a:pt x="41529" y="0"/>
                  </a:cubicBezTo>
                  <a:cubicBezTo>
                    <a:pt x="21590" y="42164"/>
                    <a:pt x="28829" y="91440"/>
                    <a:pt x="52451" y="122936"/>
                  </a:cubicBezTo>
                  <a:close/>
                </a:path>
              </a:pathLst>
            </a:custGeom>
            <a:solidFill>
              <a:srgbClr val="586CB0"/>
            </a:solidFill>
          </p:spPr>
          <p:txBody>
            <a:bodyPr/>
            <a:lstStyle/>
            <a:p>
              <a:endParaRPr lang="lt-LT"/>
            </a:p>
          </p:txBody>
        </p:sp>
        <p:sp>
          <p:nvSpPr>
            <p:cNvPr id="68" name="Freeform 68"/>
            <p:cNvSpPr/>
            <p:nvPr/>
          </p:nvSpPr>
          <p:spPr>
            <a:xfrm>
              <a:off x="1521333" y="1050163"/>
              <a:ext cx="404749" cy="292862"/>
            </a:xfrm>
            <a:custGeom>
              <a:avLst/>
              <a:gdLst/>
              <a:ahLst/>
              <a:cxnLst/>
              <a:rect l="l" t="t" r="r" b="b"/>
              <a:pathLst>
                <a:path w="404749" h="292862">
                  <a:moveTo>
                    <a:pt x="0" y="146431"/>
                  </a:moveTo>
                  <a:cubicBezTo>
                    <a:pt x="0" y="227330"/>
                    <a:pt x="90551" y="292862"/>
                    <a:pt x="202311" y="292862"/>
                  </a:cubicBezTo>
                  <a:cubicBezTo>
                    <a:pt x="314071" y="292862"/>
                    <a:pt x="404749" y="227330"/>
                    <a:pt x="404749" y="146431"/>
                  </a:cubicBezTo>
                  <a:cubicBezTo>
                    <a:pt x="404749" y="65532"/>
                    <a:pt x="314198" y="0"/>
                    <a:pt x="202311" y="0"/>
                  </a:cubicBezTo>
                  <a:cubicBezTo>
                    <a:pt x="90424" y="0"/>
                    <a:pt x="0" y="65532"/>
                    <a:pt x="0" y="146431"/>
                  </a:cubicBezTo>
                </a:path>
              </a:pathLst>
            </a:custGeom>
            <a:solidFill>
              <a:srgbClr val="FFFFFF"/>
            </a:solidFill>
          </p:spPr>
          <p:txBody>
            <a:bodyPr/>
            <a:lstStyle/>
            <a:p>
              <a:endParaRPr lang="lt-LT"/>
            </a:p>
          </p:txBody>
        </p:sp>
        <p:sp>
          <p:nvSpPr>
            <p:cNvPr id="69" name="Freeform 69"/>
            <p:cNvSpPr/>
            <p:nvPr/>
          </p:nvSpPr>
          <p:spPr>
            <a:xfrm>
              <a:off x="1609217" y="1107567"/>
              <a:ext cx="246126" cy="178054"/>
            </a:xfrm>
            <a:custGeom>
              <a:avLst/>
              <a:gdLst/>
              <a:ahLst/>
              <a:cxnLst/>
              <a:rect l="l" t="t" r="r" b="b"/>
              <a:pathLst>
                <a:path w="246126" h="178054">
                  <a:moveTo>
                    <a:pt x="0" y="89027"/>
                  </a:moveTo>
                  <a:cubicBezTo>
                    <a:pt x="0" y="138176"/>
                    <a:pt x="55118" y="178054"/>
                    <a:pt x="123063" y="178054"/>
                  </a:cubicBezTo>
                  <a:cubicBezTo>
                    <a:pt x="191008" y="178054"/>
                    <a:pt x="246126" y="138176"/>
                    <a:pt x="246126" y="89027"/>
                  </a:cubicBezTo>
                  <a:cubicBezTo>
                    <a:pt x="246126" y="39878"/>
                    <a:pt x="191008" y="0"/>
                    <a:pt x="123063" y="0"/>
                  </a:cubicBezTo>
                  <a:cubicBezTo>
                    <a:pt x="55118" y="0"/>
                    <a:pt x="0" y="39878"/>
                    <a:pt x="0" y="89027"/>
                  </a:cubicBezTo>
                </a:path>
              </a:pathLst>
            </a:custGeom>
            <a:solidFill>
              <a:srgbClr val="586CB0"/>
            </a:solidFill>
          </p:spPr>
          <p:txBody>
            <a:bodyPr/>
            <a:lstStyle/>
            <a:p>
              <a:endParaRPr lang="lt-LT"/>
            </a:p>
          </p:txBody>
        </p:sp>
        <p:sp>
          <p:nvSpPr>
            <p:cNvPr id="70" name="Freeform 70"/>
            <p:cNvSpPr/>
            <p:nvPr/>
          </p:nvSpPr>
          <p:spPr>
            <a:xfrm>
              <a:off x="369316" y="0"/>
              <a:ext cx="2007235" cy="1349502"/>
            </a:xfrm>
            <a:custGeom>
              <a:avLst/>
              <a:gdLst/>
              <a:ahLst/>
              <a:cxnLst/>
              <a:rect l="l" t="t" r="r" b="b"/>
              <a:pathLst>
                <a:path w="2007235" h="1349502">
                  <a:moveTo>
                    <a:pt x="596138" y="508762"/>
                  </a:moveTo>
                  <a:cubicBezTo>
                    <a:pt x="453136" y="782447"/>
                    <a:pt x="310134" y="1056132"/>
                    <a:pt x="167259" y="1329817"/>
                  </a:cubicBezTo>
                  <a:cubicBezTo>
                    <a:pt x="148209" y="1295400"/>
                    <a:pt x="84963" y="1306068"/>
                    <a:pt x="78105" y="1344803"/>
                  </a:cubicBezTo>
                  <a:cubicBezTo>
                    <a:pt x="38989" y="1131824"/>
                    <a:pt x="0" y="912114"/>
                    <a:pt x="46482" y="700659"/>
                  </a:cubicBezTo>
                  <a:cubicBezTo>
                    <a:pt x="92964" y="489204"/>
                    <a:pt x="247396" y="286004"/>
                    <a:pt x="461137" y="251333"/>
                  </a:cubicBezTo>
                  <a:cubicBezTo>
                    <a:pt x="765302" y="12827"/>
                    <a:pt x="1226439" y="0"/>
                    <a:pt x="1543431" y="221234"/>
                  </a:cubicBezTo>
                  <a:cubicBezTo>
                    <a:pt x="1860423" y="442468"/>
                    <a:pt x="2007235" y="879856"/>
                    <a:pt x="1888236" y="1247648"/>
                  </a:cubicBezTo>
                  <a:cubicBezTo>
                    <a:pt x="1868551" y="1308354"/>
                    <a:pt x="1801114" y="1349502"/>
                    <a:pt x="1738122" y="1339088"/>
                  </a:cubicBezTo>
                  <a:cubicBezTo>
                    <a:pt x="1733677" y="1268730"/>
                    <a:pt x="1714119" y="1129538"/>
                    <a:pt x="1709674" y="1059053"/>
                  </a:cubicBezTo>
                  <a:cubicBezTo>
                    <a:pt x="927481" y="967486"/>
                    <a:pt x="809752" y="697230"/>
                    <a:pt x="596265" y="508762"/>
                  </a:cubicBezTo>
                </a:path>
              </a:pathLst>
            </a:custGeom>
            <a:solidFill>
              <a:srgbClr val="EEBF2E"/>
            </a:solidFill>
          </p:spPr>
          <p:txBody>
            <a:bodyPr/>
            <a:lstStyle/>
            <a:p>
              <a:endParaRPr lang="lt-LT"/>
            </a:p>
          </p:txBody>
        </p:sp>
        <p:sp>
          <p:nvSpPr>
            <p:cNvPr id="71" name="Freeform 71"/>
            <p:cNvSpPr/>
            <p:nvPr/>
          </p:nvSpPr>
          <p:spPr>
            <a:xfrm>
              <a:off x="1056005" y="1767713"/>
              <a:ext cx="553212" cy="260985"/>
            </a:xfrm>
            <a:custGeom>
              <a:avLst/>
              <a:gdLst/>
              <a:ahLst/>
              <a:cxnLst/>
              <a:rect l="l" t="t" r="r" b="b"/>
              <a:pathLst>
                <a:path w="553212" h="260985">
                  <a:moveTo>
                    <a:pt x="0" y="0"/>
                  </a:moveTo>
                  <a:cubicBezTo>
                    <a:pt x="205867" y="115824"/>
                    <a:pt x="360680" y="180594"/>
                    <a:pt x="553212" y="0"/>
                  </a:cubicBezTo>
                  <a:cubicBezTo>
                    <a:pt x="444373" y="260985"/>
                    <a:pt x="136652" y="204724"/>
                    <a:pt x="0" y="0"/>
                  </a:cubicBezTo>
                </a:path>
              </a:pathLst>
            </a:custGeom>
            <a:solidFill>
              <a:srgbClr val="D24728"/>
            </a:solidFill>
          </p:spPr>
          <p:txBody>
            <a:bodyPr/>
            <a:lstStyle/>
            <a:p>
              <a:endParaRPr lang="lt-LT"/>
            </a:p>
          </p:txBody>
        </p:sp>
        <p:sp>
          <p:nvSpPr>
            <p:cNvPr id="72" name="Freeform 72"/>
            <p:cNvSpPr/>
            <p:nvPr/>
          </p:nvSpPr>
          <p:spPr>
            <a:xfrm>
              <a:off x="592455" y="1242441"/>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73" name="Freeform 73"/>
            <p:cNvSpPr/>
            <p:nvPr/>
          </p:nvSpPr>
          <p:spPr>
            <a:xfrm>
              <a:off x="913257" y="638937"/>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74" name="Freeform 74"/>
            <p:cNvSpPr/>
            <p:nvPr/>
          </p:nvSpPr>
          <p:spPr>
            <a:xfrm>
              <a:off x="1977136" y="1341882"/>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75" name="Freeform 75"/>
            <p:cNvSpPr/>
            <p:nvPr/>
          </p:nvSpPr>
          <p:spPr>
            <a:xfrm>
              <a:off x="824611" y="1244219"/>
              <a:ext cx="389890" cy="202946"/>
            </a:xfrm>
            <a:custGeom>
              <a:avLst/>
              <a:gdLst/>
              <a:ahLst/>
              <a:cxnLst/>
              <a:rect l="l" t="t" r="r" b="b"/>
              <a:pathLst>
                <a:path w="389890" h="202946">
                  <a:moveTo>
                    <a:pt x="223393" y="156972"/>
                  </a:moveTo>
                  <a:cubicBezTo>
                    <a:pt x="153035" y="189611"/>
                    <a:pt x="66675" y="185039"/>
                    <a:pt x="0" y="145288"/>
                  </a:cubicBezTo>
                  <a:cubicBezTo>
                    <a:pt x="54356" y="186309"/>
                    <a:pt x="126238" y="202946"/>
                    <a:pt x="193040" y="190119"/>
                  </a:cubicBezTo>
                  <a:cubicBezTo>
                    <a:pt x="259842" y="177292"/>
                    <a:pt x="320421" y="135001"/>
                    <a:pt x="355600" y="76708"/>
                  </a:cubicBezTo>
                  <a:cubicBezTo>
                    <a:pt x="363347" y="63754"/>
                    <a:pt x="389890" y="17526"/>
                    <a:pt x="367411" y="8255"/>
                  </a:cubicBezTo>
                  <a:cubicBezTo>
                    <a:pt x="347091" y="0"/>
                    <a:pt x="339217" y="41910"/>
                    <a:pt x="332359" y="54229"/>
                  </a:cubicBezTo>
                  <a:cubicBezTo>
                    <a:pt x="307848" y="98679"/>
                    <a:pt x="269367" y="135509"/>
                    <a:pt x="223266" y="156972"/>
                  </a:cubicBezTo>
                </a:path>
              </a:pathLst>
            </a:custGeom>
            <a:solidFill>
              <a:srgbClr val="F9DDDA"/>
            </a:solidFill>
          </p:spPr>
          <p:txBody>
            <a:bodyPr/>
            <a:lstStyle/>
            <a:p>
              <a:endParaRPr lang="lt-LT"/>
            </a:p>
          </p:txBody>
        </p:sp>
        <p:sp>
          <p:nvSpPr>
            <p:cNvPr id="76" name="Freeform 76"/>
            <p:cNvSpPr/>
            <p:nvPr/>
          </p:nvSpPr>
          <p:spPr>
            <a:xfrm>
              <a:off x="1478788" y="1237869"/>
              <a:ext cx="389890" cy="202946"/>
            </a:xfrm>
            <a:custGeom>
              <a:avLst/>
              <a:gdLst/>
              <a:ahLst/>
              <a:cxnLst/>
              <a:rect l="l" t="t" r="r" b="b"/>
              <a:pathLst>
                <a:path w="389890" h="202946">
                  <a:moveTo>
                    <a:pt x="166497" y="156972"/>
                  </a:moveTo>
                  <a:cubicBezTo>
                    <a:pt x="236855" y="189611"/>
                    <a:pt x="323215" y="185039"/>
                    <a:pt x="389890" y="145288"/>
                  </a:cubicBezTo>
                  <a:cubicBezTo>
                    <a:pt x="335534" y="186309"/>
                    <a:pt x="263652" y="202946"/>
                    <a:pt x="196850" y="190119"/>
                  </a:cubicBezTo>
                  <a:cubicBezTo>
                    <a:pt x="130048" y="177292"/>
                    <a:pt x="69469" y="135001"/>
                    <a:pt x="34290" y="76708"/>
                  </a:cubicBezTo>
                  <a:cubicBezTo>
                    <a:pt x="26543" y="63754"/>
                    <a:pt x="0" y="17526"/>
                    <a:pt x="22479" y="8255"/>
                  </a:cubicBezTo>
                  <a:cubicBezTo>
                    <a:pt x="42799" y="0"/>
                    <a:pt x="50673" y="41910"/>
                    <a:pt x="57531" y="54229"/>
                  </a:cubicBezTo>
                  <a:cubicBezTo>
                    <a:pt x="82042" y="98679"/>
                    <a:pt x="120523" y="135509"/>
                    <a:pt x="166624" y="156972"/>
                  </a:cubicBezTo>
                </a:path>
              </a:pathLst>
            </a:custGeom>
            <a:solidFill>
              <a:srgbClr val="F9DDDA"/>
            </a:solidFill>
          </p:spPr>
          <p:txBody>
            <a:bodyPr/>
            <a:lstStyle/>
            <a:p>
              <a:endParaRPr lang="lt-LT"/>
            </a:p>
          </p:txBody>
        </p:sp>
      </p:grpSp>
      <p:grpSp>
        <p:nvGrpSpPr>
          <p:cNvPr id="77" name="Group 77"/>
          <p:cNvGrpSpPr>
            <a:grpSpLocks noChangeAspect="1"/>
          </p:cNvGrpSpPr>
          <p:nvPr/>
        </p:nvGrpSpPr>
        <p:grpSpPr>
          <a:xfrm>
            <a:off x="10897459" y="6090094"/>
            <a:ext cx="1882641" cy="2644223"/>
            <a:chOff x="0" y="0"/>
            <a:chExt cx="2670137" cy="3750285"/>
          </a:xfrm>
        </p:grpSpPr>
        <p:sp>
          <p:nvSpPr>
            <p:cNvPr id="78" name="Freeform 78"/>
            <p:cNvSpPr/>
            <p:nvPr/>
          </p:nvSpPr>
          <p:spPr>
            <a:xfrm>
              <a:off x="46863" y="2470531"/>
              <a:ext cx="2568702" cy="1228725"/>
            </a:xfrm>
            <a:custGeom>
              <a:avLst/>
              <a:gdLst/>
              <a:ahLst/>
              <a:cxnLst/>
              <a:rect l="l" t="t" r="r" b="b"/>
              <a:pathLst>
                <a:path w="2568702" h="1228725">
                  <a:moveTo>
                    <a:pt x="927608" y="7112"/>
                  </a:moveTo>
                  <a:cubicBezTo>
                    <a:pt x="978789" y="152527"/>
                    <a:pt x="1120902" y="237109"/>
                    <a:pt x="1274699" y="226695"/>
                  </a:cubicBezTo>
                  <a:cubicBezTo>
                    <a:pt x="1428496" y="216281"/>
                    <a:pt x="1568069" y="122301"/>
                    <a:pt x="1661922" y="0"/>
                  </a:cubicBezTo>
                  <a:cubicBezTo>
                    <a:pt x="1874647" y="72009"/>
                    <a:pt x="2095119" y="151130"/>
                    <a:pt x="2250821" y="313055"/>
                  </a:cubicBezTo>
                  <a:cubicBezTo>
                    <a:pt x="2412746" y="481584"/>
                    <a:pt x="2481961" y="716153"/>
                    <a:pt x="2545715" y="941070"/>
                  </a:cubicBezTo>
                  <a:cubicBezTo>
                    <a:pt x="2557399" y="982345"/>
                    <a:pt x="2568702" y="1028573"/>
                    <a:pt x="2548763" y="1066546"/>
                  </a:cubicBezTo>
                  <a:cubicBezTo>
                    <a:pt x="2528697" y="1104900"/>
                    <a:pt x="2483612" y="1121791"/>
                    <a:pt x="2441956" y="1133729"/>
                  </a:cubicBezTo>
                  <a:cubicBezTo>
                    <a:pt x="2114042" y="1228725"/>
                    <a:pt x="1766316" y="1219962"/>
                    <a:pt x="1425067" y="1210564"/>
                  </a:cubicBezTo>
                  <a:cubicBezTo>
                    <a:pt x="1186180" y="1203960"/>
                    <a:pt x="947293" y="1197356"/>
                    <a:pt x="708279" y="1190752"/>
                  </a:cubicBezTo>
                  <a:cubicBezTo>
                    <a:pt x="559562" y="1186688"/>
                    <a:pt x="410972" y="1182497"/>
                    <a:pt x="262255" y="1178433"/>
                  </a:cubicBezTo>
                  <a:cubicBezTo>
                    <a:pt x="177165" y="1176147"/>
                    <a:pt x="76962" y="1165098"/>
                    <a:pt x="34798" y="1091184"/>
                  </a:cubicBezTo>
                  <a:cubicBezTo>
                    <a:pt x="0" y="1030224"/>
                    <a:pt x="21717" y="954024"/>
                    <a:pt x="44196" y="887603"/>
                  </a:cubicBezTo>
                  <a:cubicBezTo>
                    <a:pt x="117729" y="670052"/>
                    <a:pt x="196850" y="443484"/>
                    <a:pt x="363220" y="285242"/>
                  </a:cubicBezTo>
                  <a:cubicBezTo>
                    <a:pt x="512699" y="143002"/>
                    <a:pt x="736092" y="76454"/>
                    <a:pt x="927608" y="7112"/>
                  </a:cubicBezTo>
                </a:path>
              </a:pathLst>
            </a:custGeom>
            <a:solidFill>
              <a:srgbClr val="7884C4"/>
            </a:solidFill>
          </p:spPr>
          <p:txBody>
            <a:bodyPr/>
            <a:lstStyle/>
            <a:p>
              <a:endParaRPr lang="lt-LT"/>
            </a:p>
          </p:txBody>
        </p:sp>
        <p:sp>
          <p:nvSpPr>
            <p:cNvPr id="79" name="Freeform 79"/>
            <p:cNvSpPr/>
            <p:nvPr/>
          </p:nvSpPr>
          <p:spPr>
            <a:xfrm>
              <a:off x="264033" y="360299"/>
              <a:ext cx="2153539" cy="1837944"/>
            </a:xfrm>
            <a:custGeom>
              <a:avLst/>
              <a:gdLst/>
              <a:ahLst/>
              <a:cxnLst/>
              <a:rect l="l" t="t" r="r" b="b"/>
              <a:pathLst>
                <a:path w="2153539" h="1837944">
                  <a:moveTo>
                    <a:pt x="313436" y="965708"/>
                  </a:moveTo>
                  <a:cubicBezTo>
                    <a:pt x="169672" y="917956"/>
                    <a:pt x="0" y="1057910"/>
                    <a:pt x="19558" y="1208151"/>
                  </a:cubicBezTo>
                  <a:cubicBezTo>
                    <a:pt x="39116" y="1358392"/>
                    <a:pt x="239141" y="1450086"/>
                    <a:pt x="365760" y="1367028"/>
                  </a:cubicBezTo>
                  <a:cubicBezTo>
                    <a:pt x="478282" y="1637411"/>
                    <a:pt x="759968" y="1828546"/>
                    <a:pt x="1052830" y="1833245"/>
                  </a:cubicBezTo>
                  <a:cubicBezTo>
                    <a:pt x="1345692" y="1837944"/>
                    <a:pt x="1633347" y="1655953"/>
                    <a:pt x="1754505" y="1389253"/>
                  </a:cubicBezTo>
                  <a:cubicBezTo>
                    <a:pt x="1883537" y="1475613"/>
                    <a:pt x="2088515" y="1392555"/>
                    <a:pt x="2121027" y="1240790"/>
                  </a:cubicBezTo>
                  <a:cubicBezTo>
                    <a:pt x="2153539" y="1089025"/>
                    <a:pt x="2000758" y="929259"/>
                    <a:pt x="1847596" y="955167"/>
                  </a:cubicBezTo>
                  <a:cubicBezTo>
                    <a:pt x="1927987" y="801751"/>
                    <a:pt x="1786509" y="585343"/>
                    <a:pt x="1613662" y="597535"/>
                  </a:cubicBezTo>
                  <a:cubicBezTo>
                    <a:pt x="1221867" y="625221"/>
                    <a:pt x="827024" y="369062"/>
                    <a:pt x="692658" y="0"/>
                  </a:cubicBezTo>
                  <a:cubicBezTo>
                    <a:pt x="471170" y="259588"/>
                    <a:pt x="307594" y="568325"/>
                    <a:pt x="217297" y="897382"/>
                  </a:cubicBezTo>
                  <a:cubicBezTo>
                    <a:pt x="213487" y="931799"/>
                    <a:pt x="209550" y="966343"/>
                    <a:pt x="313436" y="965708"/>
                  </a:cubicBezTo>
                </a:path>
              </a:pathLst>
            </a:custGeom>
            <a:solidFill>
              <a:srgbClr val="F7EAE7"/>
            </a:solidFill>
          </p:spPr>
          <p:txBody>
            <a:bodyPr/>
            <a:lstStyle/>
            <a:p>
              <a:endParaRPr lang="lt-LT"/>
            </a:p>
          </p:txBody>
        </p:sp>
        <p:sp>
          <p:nvSpPr>
            <p:cNvPr id="80" name="Freeform 80"/>
            <p:cNvSpPr/>
            <p:nvPr/>
          </p:nvSpPr>
          <p:spPr>
            <a:xfrm>
              <a:off x="345440" y="1412113"/>
              <a:ext cx="235204" cy="303530"/>
            </a:xfrm>
            <a:custGeom>
              <a:avLst/>
              <a:gdLst/>
              <a:ahLst/>
              <a:cxnLst/>
              <a:rect l="l" t="t" r="r" b="b"/>
              <a:pathLst>
                <a:path w="235204" h="303530">
                  <a:moveTo>
                    <a:pt x="163957" y="128905"/>
                  </a:moveTo>
                  <a:cubicBezTo>
                    <a:pt x="204597" y="75057"/>
                    <a:pt x="109982" y="0"/>
                    <a:pt x="54991" y="39243"/>
                  </a:cubicBezTo>
                  <a:cubicBezTo>
                    <a:pt x="0" y="78486"/>
                    <a:pt x="8636" y="168656"/>
                    <a:pt x="54737" y="218059"/>
                  </a:cubicBezTo>
                  <a:cubicBezTo>
                    <a:pt x="100838" y="267462"/>
                    <a:pt x="169799" y="286639"/>
                    <a:pt x="235204" y="303530"/>
                  </a:cubicBezTo>
                  <a:cubicBezTo>
                    <a:pt x="211963" y="235966"/>
                    <a:pt x="188722" y="168529"/>
                    <a:pt x="163957" y="128905"/>
                  </a:cubicBezTo>
                </a:path>
              </a:pathLst>
            </a:custGeom>
            <a:solidFill>
              <a:srgbClr val="F9DDDA"/>
            </a:solidFill>
          </p:spPr>
          <p:txBody>
            <a:bodyPr/>
            <a:lstStyle/>
            <a:p>
              <a:endParaRPr lang="lt-LT"/>
            </a:p>
          </p:txBody>
        </p:sp>
        <p:sp>
          <p:nvSpPr>
            <p:cNvPr id="81" name="Freeform 81"/>
            <p:cNvSpPr/>
            <p:nvPr/>
          </p:nvSpPr>
          <p:spPr>
            <a:xfrm>
              <a:off x="2080260" y="1412113"/>
              <a:ext cx="235204" cy="303530"/>
            </a:xfrm>
            <a:custGeom>
              <a:avLst/>
              <a:gdLst/>
              <a:ahLst/>
              <a:cxnLst/>
              <a:rect l="l" t="t" r="r" b="b"/>
              <a:pathLst>
                <a:path w="235204" h="303530">
                  <a:moveTo>
                    <a:pt x="71247" y="128905"/>
                  </a:moveTo>
                  <a:cubicBezTo>
                    <a:pt x="30607" y="75057"/>
                    <a:pt x="125222" y="0"/>
                    <a:pt x="180213" y="39243"/>
                  </a:cubicBezTo>
                  <a:cubicBezTo>
                    <a:pt x="235204" y="78486"/>
                    <a:pt x="226568" y="168656"/>
                    <a:pt x="180467" y="218059"/>
                  </a:cubicBezTo>
                  <a:cubicBezTo>
                    <a:pt x="134366" y="267462"/>
                    <a:pt x="65405" y="286639"/>
                    <a:pt x="0" y="303530"/>
                  </a:cubicBezTo>
                  <a:cubicBezTo>
                    <a:pt x="23241" y="235966"/>
                    <a:pt x="46482" y="168529"/>
                    <a:pt x="71247" y="128905"/>
                  </a:cubicBezTo>
                </a:path>
              </a:pathLst>
            </a:custGeom>
            <a:solidFill>
              <a:srgbClr val="F9DDDA"/>
            </a:solidFill>
          </p:spPr>
          <p:txBody>
            <a:bodyPr/>
            <a:lstStyle/>
            <a:p>
              <a:endParaRPr lang="lt-LT"/>
            </a:p>
          </p:txBody>
        </p:sp>
        <p:sp>
          <p:nvSpPr>
            <p:cNvPr id="82" name="Freeform 82"/>
            <p:cNvSpPr/>
            <p:nvPr/>
          </p:nvSpPr>
          <p:spPr>
            <a:xfrm>
              <a:off x="970915" y="2039239"/>
              <a:ext cx="744347" cy="664591"/>
            </a:xfrm>
            <a:custGeom>
              <a:avLst/>
              <a:gdLst/>
              <a:ahLst/>
              <a:cxnLst/>
              <a:rect l="l" t="t" r="r" b="b"/>
              <a:pathLst>
                <a:path w="744347" h="664591">
                  <a:moveTo>
                    <a:pt x="100330" y="96393"/>
                  </a:moveTo>
                  <a:cubicBezTo>
                    <a:pt x="138303" y="152908"/>
                    <a:pt x="149733" y="226441"/>
                    <a:pt x="130683" y="291719"/>
                  </a:cubicBezTo>
                  <a:cubicBezTo>
                    <a:pt x="111633" y="356997"/>
                    <a:pt x="62484" y="412877"/>
                    <a:pt x="0" y="440055"/>
                  </a:cubicBezTo>
                  <a:cubicBezTo>
                    <a:pt x="67564" y="574421"/>
                    <a:pt x="215265" y="664591"/>
                    <a:pt x="365633" y="663321"/>
                  </a:cubicBezTo>
                  <a:cubicBezTo>
                    <a:pt x="516001" y="662051"/>
                    <a:pt x="678942" y="566928"/>
                    <a:pt x="744347" y="431419"/>
                  </a:cubicBezTo>
                  <a:cubicBezTo>
                    <a:pt x="688340" y="433451"/>
                    <a:pt x="623570" y="387477"/>
                    <a:pt x="607314" y="333756"/>
                  </a:cubicBezTo>
                  <a:cubicBezTo>
                    <a:pt x="591058" y="280035"/>
                    <a:pt x="599313" y="222377"/>
                    <a:pt x="608330" y="167005"/>
                  </a:cubicBezTo>
                  <a:cubicBezTo>
                    <a:pt x="617347" y="111633"/>
                    <a:pt x="627126" y="54483"/>
                    <a:pt x="613664" y="0"/>
                  </a:cubicBezTo>
                </a:path>
              </a:pathLst>
            </a:custGeom>
            <a:solidFill>
              <a:srgbClr val="F7EAE7"/>
            </a:solidFill>
          </p:spPr>
          <p:txBody>
            <a:bodyPr/>
            <a:lstStyle/>
            <a:p>
              <a:endParaRPr lang="lt-LT"/>
            </a:p>
          </p:txBody>
        </p:sp>
        <p:sp>
          <p:nvSpPr>
            <p:cNvPr id="83" name="Freeform 83"/>
            <p:cNvSpPr/>
            <p:nvPr/>
          </p:nvSpPr>
          <p:spPr>
            <a:xfrm>
              <a:off x="1265301" y="1420749"/>
              <a:ext cx="162560" cy="99568"/>
            </a:xfrm>
            <a:custGeom>
              <a:avLst/>
              <a:gdLst/>
              <a:ahLst/>
              <a:cxnLst/>
              <a:rect l="l" t="t" r="r" b="b"/>
              <a:pathLst>
                <a:path w="162560" h="99568">
                  <a:moveTo>
                    <a:pt x="0" y="99568"/>
                  </a:moveTo>
                  <a:cubicBezTo>
                    <a:pt x="0" y="99568"/>
                    <a:pt x="74422" y="0"/>
                    <a:pt x="162560" y="97790"/>
                  </a:cubicBezTo>
                </a:path>
              </a:pathLst>
            </a:custGeom>
            <a:solidFill>
              <a:srgbClr val="F9DDDA"/>
            </a:solidFill>
          </p:spPr>
          <p:txBody>
            <a:bodyPr/>
            <a:lstStyle/>
            <a:p>
              <a:endParaRPr lang="lt-LT"/>
            </a:p>
          </p:txBody>
        </p:sp>
        <p:sp>
          <p:nvSpPr>
            <p:cNvPr id="84" name="Freeform 84"/>
            <p:cNvSpPr/>
            <p:nvPr/>
          </p:nvSpPr>
          <p:spPr>
            <a:xfrm>
              <a:off x="803910" y="2456815"/>
              <a:ext cx="1054989" cy="395351"/>
            </a:xfrm>
            <a:custGeom>
              <a:avLst/>
              <a:gdLst/>
              <a:ahLst/>
              <a:cxnLst/>
              <a:rect l="l" t="t" r="r" b="b"/>
              <a:pathLst>
                <a:path w="1054989" h="395351">
                  <a:moveTo>
                    <a:pt x="167132" y="22479"/>
                  </a:moveTo>
                  <a:cubicBezTo>
                    <a:pt x="232156" y="141097"/>
                    <a:pt x="360299" y="216154"/>
                    <a:pt x="495173" y="225933"/>
                  </a:cubicBezTo>
                  <a:cubicBezTo>
                    <a:pt x="630047" y="235712"/>
                    <a:pt x="768096" y="173101"/>
                    <a:pt x="849503" y="65151"/>
                  </a:cubicBezTo>
                  <a:cubicBezTo>
                    <a:pt x="864362" y="45466"/>
                    <a:pt x="879348" y="22860"/>
                    <a:pt x="902970" y="15748"/>
                  </a:cubicBezTo>
                  <a:cubicBezTo>
                    <a:pt x="954659" y="0"/>
                    <a:pt x="1025017" y="48768"/>
                    <a:pt x="1054989" y="66802"/>
                  </a:cubicBezTo>
                  <a:cubicBezTo>
                    <a:pt x="986663" y="192024"/>
                    <a:pt x="866394" y="297561"/>
                    <a:pt x="732409" y="346456"/>
                  </a:cubicBezTo>
                  <a:cubicBezTo>
                    <a:pt x="598424" y="395351"/>
                    <a:pt x="446659" y="393827"/>
                    <a:pt x="313690" y="342138"/>
                  </a:cubicBezTo>
                  <a:cubicBezTo>
                    <a:pt x="242189" y="314325"/>
                    <a:pt x="176784" y="272923"/>
                    <a:pt x="115316" y="226949"/>
                  </a:cubicBezTo>
                  <a:cubicBezTo>
                    <a:pt x="85090" y="204343"/>
                    <a:pt x="55118" y="179959"/>
                    <a:pt x="35560" y="147828"/>
                  </a:cubicBezTo>
                  <a:cubicBezTo>
                    <a:pt x="16002" y="115697"/>
                    <a:pt x="0" y="109855"/>
                    <a:pt x="16510" y="75946"/>
                  </a:cubicBezTo>
                  <a:cubicBezTo>
                    <a:pt x="61468" y="64897"/>
                    <a:pt x="119507" y="31750"/>
                    <a:pt x="167005" y="22606"/>
                  </a:cubicBezTo>
                </a:path>
              </a:pathLst>
            </a:custGeom>
            <a:solidFill>
              <a:srgbClr val="5D70BB"/>
            </a:solidFill>
          </p:spPr>
          <p:txBody>
            <a:bodyPr/>
            <a:lstStyle/>
            <a:p>
              <a:endParaRPr lang="lt-LT"/>
            </a:p>
          </p:txBody>
        </p:sp>
        <p:sp>
          <p:nvSpPr>
            <p:cNvPr id="85" name="Freeform 85"/>
            <p:cNvSpPr/>
            <p:nvPr/>
          </p:nvSpPr>
          <p:spPr>
            <a:xfrm>
              <a:off x="669417"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86" name="Freeform 86"/>
            <p:cNvSpPr/>
            <p:nvPr/>
          </p:nvSpPr>
          <p:spPr>
            <a:xfrm>
              <a:off x="1705483"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87" name="Freeform 87"/>
            <p:cNvSpPr/>
            <p:nvPr/>
          </p:nvSpPr>
          <p:spPr>
            <a:xfrm>
              <a:off x="592455" y="1242441"/>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88" name="Freeform 88"/>
            <p:cNvSpPr/>
            <p:nvPr/>
          </p:nvSpPr>
          <p:spPr>
            <a:xfrm>
              <a:off x="913257" y="638937"/>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89" name="Freeform 89"/>
            <p:cNvSpPr/>
            <p:nvPr/>
          </p:nvSpPr>
          <p:spPr>
            <a:xfrm>
              <a:off x="1977136" y="1341882"/>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90" name="Freeform 90"/>
            <p:cNvSpPr/>
            <p:nvPr/>
          </p:nvSpPr>
          <p:spPr>
            <a:xfrm>
              <a:off x="714121" y="932053"/>
              <a:ext cx="485902" cy="224663"/>
            </a:xfrm>
            <a:custGeom>
              <a:avLst/>
              <a:gdLst/>
              <a:ahLst/>
              <a:cxnLst/>
              <a:rect l="l" t="t" r="r" b="b"/>
              <a:pathLst>
                <a:path w="485902" h="224663">
                  <a:moveTo>
                    <a:pt x="261239" y="16637"/>
                  </a:moveTo>
                  <a:cubicBezTo>
                    <a:pt x="153543" y="43942"/>
                    <a:pt x="38227" y="116078"/>
                    <a:pt x="0" y="224663"/>
                  </a:cubicBezTo>
                  <a:cubicBezTo>
                    <a:pt x="26670" y="178054"/>
                    <a:pt x="111633" y="142240"/>
                    <a:pt x="141859" y="129667"/>
                  </a:cubicBezTo>
                  <a:cubicBezTo>
                    <a:pt x="220726" y="99822"/>
                    <a:pt x="329311" y="54737"/>
                    <a:pt x="430784" y="44323"/>
                  </a:cubicBezTo>
                  <a:cubicBezTo>
                    <a:pt x="449199" y="41783"/>
                    <a:pt x="467487" y="39624"/>
                    <a:pt x="485902" y="37338"/>
                  </a:cubicBezTo>
                  <a:cubicBezTo>
                    <a:pt x="414147" y="12446"/>
                    <a:pt x="336169" y="0"/>
                    <a:pt x="261239" y="16764"/>
                  </a:cubicBezTo>
                </a:path>
              </a:pathLst>
            </a:custGeom>
            <a:solidFill>
              <a:srgbClr val="5D70BB"/>
            </a:solidFill>
          </p:spPr>
          <p:txBody>
            <a:bodyPr/>
            <a:lstStyle/>
            <a:p>
              <a:endParaRPr lang="lt-LT"/>
            </a:p>
          </p:txBody>
        </p:sp>
        <p:sp>
          <p:nvSpPr>
            <p:cNvPr id="91" name="Freeform 91"/>
            <p:cNvSpPr/>
            <p:nvPr/>
          </p:nvSpPr>
          <p:spPr>
            <a:xfrm>
              <a:off x="782574" y="1084834"/>
              <a:ext cx="428752" cy="300355"/>
            </a:xfrm>
            <a:custGeom>
              <a:avLst/>
              <a:gdLst/>
              <a:ahLst/>
              <a:cxnLst/>
              <a:rect l="l" t="t" r="r" b="b"/>
              <a:pathLst>
                <a:path w="428752" h="300355">
                  <a:moveTo>
                    <a:pt x="0" y="94488"/>
                  </a:moveTo>
                  <a:lnTo>
                    <a:pt x="382397" y="0"/>
                  </a:lnTo>
                  <a:cubicBezTo>
                    <a:pt x="382397" y="0"/>
                    <a:pt x="428752" y="202311"/>
                    <a:pt x="230632" y="251333"/>
                  </a:cubicBezTo>
                  <a:cubicBezTo>
                    <a:pt x="32512" y="300355"/>
                    <a:pt x="0" y="94488"/>
                    <a:pt x="0" y="94488"/>
                  </a:cubicBezTo>
                </a:path>
              </a:pathLst>
            </a:custGeom>
            <a:solidFill>
              <a:srgbClr val="FFFFFF"/>
            </a:solidFill>
          </p:spPr>
          <p:txBody>
            <a:bodyPr/>
            <a:lstStyle/>
            <a:p>
              <a:endParaRPr lang="lt-LT"/>
            </a:p>
          </p:txBody>
        </p:sp>
        <p:sp>
          <p:nvSpPr>
            <p:cNvPr id="92" name="Freeform 92"/>
            <p:cNvSpPr/>
            <p:nvPr/>
          </p:nvSpPr>
          <p:spPr>
            <a:xfrm>
              <a:off x="885317" y="1108710"/>
              <a:ext cx="200914" cy="140589"/>
            </a:xfrm>
            <a:custGeom>
              <a:avLst/>
              <a:gdLst/>
              <a:ahLst/>
              <a:cxnLst/>
              <a:rect l="l" t="t" r="r" b="b"/>
              <a:pathLst>
                <a:path w="200914" h="140589">
                  <a:moveTo>
                    <a:pt x="0" y="44323"/>
                  </a:moveTo>
                  <a:lnTo>
                    <a:pt x="179197" y="0"/>
                  </a:lnTo>
                  <a:cubicBezTo>
                    <a:pt x="179197" y="0"/>
                    <a:pt x="200914" y="94869"/>
                    <a:pt x="108077" y="117729"/>
                  </a:cubicBezTo>
                  <a:cubicBezTo>
                    <a:pt x="15240" y="140589"/>
                    <a:pt x="0" y="44196"/>
                    <a:pt x="0" y="44196"/>
                  </a:cubicBezTo>
                </a:path>
              </a:pathLst>
            </a:custGeom>
            <a:solidFill>
              <a:srgbClr val="5D70BB"/>
            </a:solidFill>
          </p:spPr>
          <p:txBody>
            <a:bodyPr/>
            <a:lstStyle/>
            <a:p>
              <a:endParaRPr lang="lt-LT"/>
            </a:p>
          </p:txBody>
        </p:sp>
        <p:sp>
          <p:nvSpPr>
            <p:cNvPr id="93" name="Freeform 93"/>
            <p:cNvSpPr/>
            <p:nvPr/>
          </p:nvSpPr>
          <p:spPr>
            <a:xfrm>
              <a:off x="1493139" y="933577"/>
              <a:ext cx="485902" cy="224790"/>
            </a:xfrm>
            <a:custGeom>
              <a:avLst/>
              <a:gdLst/>
              <a:ahLst/>
              <a:cxnLst/>
              <a:rect l="l" t="t" r="r" b="b"/>
              <a:pathLst>
                <a:path w="485902" h="224790">
                  <a:moveTo>
                    <a:pt x="224663" y="16764"/>
                  </a:moveTo>
                  <a:cubicBezTo>
                    <a:pt x="332359" y="44069"/>
                    <a:pt x="447675" y="116205"/>
                    <a:pt x="485902" y="224790"/>
                  </a:cubicBezTo>
                  <a:cubicBezTo>
                    <a:pt x="459232" y="178181"/>
                    <a:pt x="374269" y="142367"/>
                    <a:pt x="344043" y="129667"/>
                  </a:cubicBezTo>
                  <a:cubicBezTo>
                    <a:pt x="265176" y="99822"/>
                    <a:pt x="156591" y="54737"/>
                    <a:pt x="55118" y="44323"/>
                  </a:cubicBezTo>
                  <a:cubicBezTo>
                    <a:pt x="36703" y="41783"/>
                    <a:pt x="18415" y="39624"/>
                    <a:pt x="0" y="37338"/>
                  </a:cubicBezTo>
                  <a:cubicBezTo>
                    <a:pt x="71755" y="12446"/>
                    <a:pt x="149733" y="0"/>
                    <a:pt x="224663" y="16764"/>
                  </a:cubicBezTo>
                </a:path>
              </a:pathLst>
            </a:custGeom>
            <a:solidFill>
              <a:srgbClr val="5D70BB"/>
            </a:solidFill>
          </p:spPr>
          <p:txBody>
            <a:bodyPr/>
            <a:lstStyle/>
            <a:p>
              <a:endParaRPr lang="lt-LT"/>
            </a:p>
          </p:txBody>
        </p:sp>
        <p:sp>
          <p:nvSpPr>
            <p:cNvPr id="94" name="Freeform 94"/>
            <p:cNvSpPr/>
            <p:nvPr/>
          </p:nvSpPr>
          <p:spPr>
            <a:xfrm>
              <a:off x="1489456" y="1073785"/>
              <a:ext cx="428752" cy="300355"/>
            </a:xfrm>
            <a:custGeom>
              <a:avLst/>
              <a:gdLst/>
              <a:ahLst/>
              <a:cxnLst/>
              <a:rect l="l" t="t" r="r" b="b"/>
              <a:pathLst>
                <a:path w="428752" h="300355">
                  <a:moveTo>
                    <a:pt x="428752" y="94488"/>
                  </a:moveTo>
                  <a:lnTo>
                    <a:pt x="46355" y="0"/>
                  </a:lnTo>
                  <a:cubicBezTo>
                    <a:pt x="46355" y="0"/>
                    <a:pt x="0" y="202311"/>
                    <a:pt x="198120" y="251333"/>
                  </a:cubicBezTo>
                  <a:cubicBezTo>
                    <a:pt x="396240" y="300355"/>
                    <a:pt x="428752" y="94488"/>
                    <a:pt x="428752" y="94488"/>
                  </a:cubicBezTo>
                </a:path>
              </a:pathLst>
            </a:custGeom>
            <a:solidFill>
              <a:srgbClr val="FFFFFF"/>
            </a:solidFill>
          </p:spPr>
          <p:txBody>
            <a:bodyPr/>
            <a:lstStyle/>
            <a:p>
              <a:endParaRPr lang="lt-LT"/>
            </a:p>
          </p:txBody>
        </p:sp>
        <p:sp>
          <p:nvSpPr>
            <p:cNvPr id="95" name="Freeform 95"/>
            <p:cNvSpPr/>
            <p:nvPr/>
          </p:nvSpPr>
          <p:spPr>
            <a:xfrm>
              <a:off x="1614551" y="1097661"/>
              <a:ext cx="200914" cy="140589"/>
            </a:xfrm>
            <a:custGeom>
              <a:avLst/>
              <a:gdLst/>
              <a:ahLst/>
              <a:cxnLst/>
              <a:rect l="l" t="t" r="r" b="b"/>
              <a:pathLst>
                <a:path w="200914" h="140589">
                  <a:moveTo>
                    <a:pt x="200914" y="44323"/>
                  </a:moveTo>
                  <a:lnTo>
                    <a:pt x="21717" y="0"/>
                  </a:lnTo>
                  <a:cubicBezTo>
                    <a:pt x="21717" y="0"/>
                    <a:pt x="0" y="94869"/>
                    <a:pt x="92837" y="117729"/>
                  </a:cubicBezTo>
                  <a:cubicBezTo>
                    <a:pt x="185674" y="140589"/>
                    <a:pt x="200914" y="44196"/>
                    <a:pt x="200914" y="44196"/>
                  </a:cubicBezTo>
                </a:path>
              </a:pathLst>
            </a:custGeom>
            <a:solidFill>
              <a:srgbClr val="5D70BB"/>
            </a:solidFill>
          </p:spPr>
          <p:txBody>
            <a:bodyPr/>
            <a:lstStyle/>
            <a:p>
              <a:endParaRPr lang="lt-LT"/>
            </a:p>
          </p:txBody>
        </p:sp>
        <p:sp>
          <p:nvSpPr>
            <p:cNvPr id="96" name="Freeform 96"/>
            <p:cNvSpPr/>
            <p:nvPr/>
          </p:nvSpPr>
          <p:spPr>
            <a:xfrm>
              <a:off x="832993" y="1212723"/>
              <a:ext cx="389890" cy="202946"/>
            </a:xfrm>
            <a:custGeom>
              <a:avLst/>
              <a:gdLst/>
              <a:ahLst/>
              <a:cxnLst/>
              <a:rect l="l" t="t" r="r" b="b"/>
              <a:pathLst>
                <a:path w="389890" h="202946">
                  <a:moveTo>
                    <a:pt x="223393" y="156972"/>
                  </a:moveTo>
                  <a:cubicBezTo>
                    <a:pt x="153035" y="189611"/>
                    <a:pt x="66675" y="185039"/>
                    <a:pt x="0" y="145288"/>
                  </a:cubicBezTo>
                  <a:cubicBezTo>
                    <a:pt x="54356" y="186309"/>
                    <a:pt x="126238" y="202946"/>
                    <a:pt x="193040" y="190119"/>
                  </a:cubicBezTo>
                  <a:cubicBezTo>
                    <a:pt x="259842" y="177292"/>
                    <a:pt x="320421" y="135001"/>
                    <a:pt x="355600" y="76708"/>
                  </a:cubicBezTo>
                  <a:cubicBezTo>
                    <a:pt x="363347" y="63754"/>
                    <a:pt x="389890" y="17526"/>
                    <a:pt x="367411" y="8255"/>
                  </a:cubicBezTo>
                  <a:cubicBezTo>
                    <a:pt x="347091" y="0"/>
                    <a:pt x="339217" y="41910"/>
                    <a:pt x="332359" y="54229"/>
                  </a:cubicBezTo>
                  <a:cubicBezTo>
                    <a:pt x="307848" y="98679"/>
                    <a:pt x="269367" y="135509"/>
                    <a:pt x="223266" y="156972"/>
                  </a:cubicBezTo>
                </a:path>
              </a:pathLst>
            </a:custGeom>
            <a:solidFill>
              <a:srgbClr val="F9DDDA"/>
            </a:solidFill>
          </p:spPr>
          <p:txBody>
            <a:bodyPr/>
            <a:lstStyle/>
            <a:p>
              <a:endParaRPr lang="lt-LT"/>
            </a:p>
          </p:txBody>
        </p:sp>
        <p:sp>
          <p:nvSpPr>
            <p:cNvPr id="97" name="Freeform 97"/>
            <p:cNvSpPr/>
            <p:nvPr/>
          </p:nvSpPr>
          <p:spPr>
            <a:xfrm>
              <a:off x="1487170" y="1206373"/>
              <a:ext cx="389890" cy="202946"/>
            </a:xfrm>
            <a:custGeom>
              <a:avLst/>
              <a:gdLst/>
              <a:ahLst/>
              <a:cxnLst/>
              <a:rect l="l" t="t" r="r" b="b"/>
              <a:pathLst>
                <a:path w="389890" h="202946">
                  <a:moveTo>
                    <a:pt x="166497" y="156972"/>
                  </a:moveTo>
                  <a:cubicBezTo>
                    <a:pt x="236855" y="189611"/>
                    <a:pt x="323215" y="185039"/>
                    <a:pt x="389890" y="145288"/>
                  </a:cubicBezTo>
                  <a:cubicBezTo>
                    <a:pt x="335534" y="186309"/>
                    <a:pt x="263652" y="202946"/>
                    <a:pt x="196850" y="190119"/>
                  </a:cubicBezTo>
                  <a:cubicBezTo>
                    <a:pt x="130048" y="177292"/>
                    <a:pt x="69469" y="135001"/>
                    <a:pt x="34290" y="76708"/>
                  </a:cubicBezTo>
                  <a:cubicBezTo>
                    <a:pt x="26543" y="63754"/>
                    <a:pt x="0" y="17526"/>
                    <a:pt x="22479" y="8255"/>
                  </a:cubicBezTo>
                  <a:cubicBezTo>
                    <a:pt x="42799" y="0"/>
                    <a:pt x="50673" y="41910"/>
                    <a:pt x="57531" y="54229"/>
                  </a:cubicBezTo>
                  <a:cubicBezTo>
                    <a:pt x="82042" y="98679"/>
                    <a:pt x="120523" y="135509"/>
                    <a:pt x="166624" y="156972"/>
                  </a:cubicBezTo>
                </a:path>
              </a:pathLst>
            </a:custGeom>
            <a:solidFill>
              <a:srgbClr val="F9DDDA"/>
            </a:solidFill>
          </p:spPr>
          <p:txBody>
            <a:bodyPr/>
            <a:lstStyle/>
            <a:p>
              <a:endParaRPr lang="lt-LT"/>
            </a:p>
          </p:txBody>
        </p:sp>
        <p:sp>
          <p:nvSpPr>
            <p:cNvPr id="98" name="Freeform 98"/>
            <p:cNvSpPr/>
            <p:nvPr/>
          </p:nvSpPr>
          <p:spPr>
            <a:xfrm>
              <a:off x="369316" y="0"/>
              <a:ext cx="2007235" cy="1349502"/>
            </a:xfrm>
            <a:custGeom>
              <a:avLst/>
              <a:gdLst/>
              <a:ahLst/>
              <a:cxnLst/>
              <a:rect l="l" t="t" r="r" b="b"/>
              <a:pathLst>
                <a:path w="2007235" h="1349502">
                  <a:moveTo>
                    <a:pt x="596138" y="508762"/>
                  </a:moveTo>
                  <a:cubicBezTo>
                    <a:pt x="453136" y="782447"/>
                    <a:pt x="310134" y="1056132"/>
                    <a:pt x="167259" y="1329817"/>
                  </a:cubicBezTo>
                  <a:cubicBezTo>
                    <a:pt x="148209" y="1295400"/>
                    <a:pt x="84963" y="1306068"/>
                    <a:pt x="78105" y="1344803"/>
                  </a:cubicBezTo>
                  <a:cubicBezTo>
                    <a:pt x="38989" y="1131824"/>
                    <a:pt x="0" y="912114"/>
                    <a:pt x="46482" y="700659"/>
                  </a:cubicBezTo>
                  <a:cubicBezTo>
                    <a:pt x="92964" y="489204"/>
                    <a:pt x="247396" y="286004"/>
                    <a:pt x="461137" y="251333"/>
                  </a:cubicBezTo>
                  <a:cubicBezTo>
                    <a:pt x="765302" y="12827"/>
                    <a:pt x="1226439" y="0"/>
                    <a:pt x="1543431" y="221234"/>
                  </a:cubicBezTo>
                  <a:cubicBezTo>
                    <a:pt x="1860423" y="442468"/>
                    <a:pt x="2007235" y="879856"/>
                    <a:pt x="1888236" y="1247648"/>
                  </a:cubicBezTo>
                  <a:cubicBezTo>
                    <a:pt x="1868551" y="1308354"/>
                    <a:pt x="1800987" y="1349502"/>
                    <a:pt x="1738122" y="1339088"/>
                  </a:cubicBezTo>
                  <a:cubicBezTo>
                    <a:pt x="1733677" y="1268730"/>
                    <a:pt x="1714119" y="1129538"/>
                    <a:pt x="1709674" y="1059053"/>
                  </a:cubicBezTo>
                  <a:cubicBezTo>
                    <a:pt x="927481" y="967486"/>
                    <a:pt x="809752" y="697230"/>
                    <a:pt x="596265" y="508762"/>
                  </a:cubicBezTo>
                </a:path>
              </a:pathLst>
            </a:custGeom>
            <a:solidFill>
              <a:srgbClr val="EEBF2E"/>
            </a:solidFill>
          </p:spPr>
          <p:txBody>
            <a:bodyPr/>
            <a:lstStyle/>
            <a:p>
              <a:endParaRPr lang="lt-LT"/>
            </a:p>
          </p:txBody>
        </p:sp>
        <p:sp>
          <p:nvSpPr>
            <p:cNvPr id="99" name="Freeform 99"/>
            <p:cNvSpPr/>
            <p:nvPr/>
          </p:nvSpPr>
          <p:spPr>
            <a:xfrm>
              <a:off x="1069975" y="1691132"/>
              <a:ext cx="553212" cy="260985"/>
            </a:xfrm>
            <a:custGeom>
              <a:avLst/>
              <a:gdLst/>
              <a:ahLst/>
              <a:cxnLst/>
              <a:rect l="l" t="t" r="r" b="b"/>
              <a:pathLst>
                <a:path w="553212" h="260985">
                  <a:moveTo>
                    <a:pt x="0" y="0"/>
                  </a:moveTo>
                  <a:cubicBezTo>
                    <a:pt x="205867" y="115824"/>
                    <a:pt x="360680" y="180594"/>
                    <a:pt x="553212" y="0"/>
                  </a:cubicBezTo>
                  <a:cubicBezTo>
                    <a:pt x="444373" y="260985"/>
                    <a:pt x="136652" y="204724"/>
                    <a:pt x="0" y="0"/>
                  </a:cubicBezTo>
                </a:path>
              </a:pathLst>
            </a:custGeom>
            <a:solidFill>
              <a:srgbClr val="D24728"/>
            </a:solidFill>
          </p:spPr>
          <p:txBody>
            <a:bodyPr/>
            <a:lstStyle/>
            <a:p>
              <a:endParaRPr lang="lt-LT"/>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2124913" y="966032"/>
            <a:ext cx="14038175" cy="2592707"/>
          </a:xfrm>
          <a:prstGeom prst="rect">
            <a:avLst/>
          </a:prstGeom>
        </p:spPr>
        <p:txBody>
          <a:bodyPr lIns="0" tIns="0" rIns="0" bIns="0" rtlCol="0" anchor="t">
            <a:spAutoFit/>
          </a:bodyPr>
          <a:lstStyle/>
          <a:p>
            <a:pPr algn="ctr">
              <a:lnSpc>
                <a:spcPts val="9869"/>
              </a:lnSpc>
            </a:pPr>
            <a:r>
              <a:rPr lang="en-US" sz="7049">
                <a:solidFill>
                  <a:srgbClr val="DB6C46"/>
                </a:solidFill>
                <a:latin typeface="Blodders"/>
                <a:ea typeface="Blodders"/>
                <a:cs typeface="Blodders"/>
                <a:sym typeface="Blodders"/>
              </a:rPr>
              <a:t>Naujos psichoaktyvios medžiagos (NPS) – kas tai?</a:t>
            </a:r>
          </a:p>
        </p:txBody>
      </p:sp>
      <p:sp>
        <p:nvSpPr>
          <p:cNvPr id="4" name="Freeform 4"/>
          <p:cNvSpPr/>
          <p:nvPr/>
        </p:nvSpPr>
        <p:spPr>
          <a:xfrm>
            <a:off x="6442053" y="3854406"/>
            <a:ext cx="5403894" cy="5403894"/>
          </a:xfrm>
          <a:custGeom>
            <a:avLst/>
            <a:gdLst/>
            <a:ahLst/>
            <a:cxnLst/>
            <a:rect l="l" t="t" r="r" b="b"/>
            <a:pathLst>
              <a:path w="5403894" h="5403894">
                <a:moveTo>
                  <a:pt x="0" y="0"/>
                </a:moveTo>
                <a:lnTo>
                  <a:pt x="5403894" y="0"/>
                </a:lnTo>
                <a:lnTo>
                  <a:pt x="5403894" y="5403894"/>
                </a:lnTo>
                <a:lnTo>
                  <a:pt x="0" y="5403894"/>
                </a:lnTo>
                <a:lnTo>
                  <a:pt x="0" y="0"/>
                </a:lnTo>
                <a:close/>
              </a:path>
            </a:pathLst>
          </a:custGeom>
          <a:blipFill>
            <a:blip r:embed="rId3"/>
            <a:stretch>
              <a:fillRect/>
            </a:stretch>
          </a:blipFill>
        </p:spPr>
        <p:txBody>
          <a:bodyPr/>
          <a:lstStyle/>
          <a:p>
            <a:endParaRPr lang="lt-L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3242923" y="819150"/>
            <a:ext cx="13211388" cy="1024889"/>
          </a:xfrm>
          <a:prstGeom prst="rect">
            <a:avLst/>
          </a:prstGeom>
        </p:spPr>
        <p:txBody>
          <a:bodyPr lIns="0" tIns="0" rIns="0" bIns="0" rtlCol="0" anchor="t">
            <a:spAutoFit/>
          </a:bodyPr>
          <a:lstStyle/>
          <a:p>
            <a:pPr algn="ctr">
              <a:lnSpc>
                <a:spcPts val="7560"/>
              </a:lnSpc>
            </a:pPr>
            <a:r>
              <a:rPr lang="en-US" sz="5400">
                <a:solidFill>
                  <a:srgbClr val="DB6C46"/>
                </a:solidFill>
                <a:latin typeface="Blodders"/>
                <a:ea typeface="Blodders"/>
                <a:cs typeface="Blodders"/>
                <a:sym typeface="Blodders"/>
              </a:rPr>
              <a:t>Naujos PSichoaktyviosios medžiagos (NPS) </a:t>
            </a:r>
          </a:p>
        </p:txBody>
      </p:sp>
      <p:sp>
        <p:nvSpPr>
          <p:cNvPr id="4" name="TextBox 4"/>
          <p:cNvSpPr txBox="1"/>
          <p:nvPr/>
        </p:nvSpPr>
        <p:spPr>
          <a:xfrm>
            <a:off x="1028700" y="2634910"/>
            <a:ext cx="9609707" cy="6459460"/>
          </a:xfrm>
          <a:prstGeom prst="rect">
            <a:avLst/>
          </a:prstGeom>
        </p:spPr>
        <p:txBody>
          <a:bodyPr lIns="0" tIns="0" rIns="0" bIns="0" rtlCol="0" anchor="t">
            <a:spAutoFit/>
          </a:bodyPr>
          <a:lstStyle/>
          <a:p>
            <a:pPr algn="just">
              <a:lnSpc>
                <a:spcPts val="5166"/>
              </a:lnSpc>
            </a:pPr>
            <a:r>
              <a:rPr lang="en-US" sz="3690">
                <a:solidFill>
                  <a:srgbClr val="566FB5"/>
                </a:solidFill>
                <a:latin typeface="Rubik 1"/>
                <a:ea typeface="Rubik 1"/>
                <a:cs typeface="Rubik 1"/>
                <a:sym typeface="Rubik 1"/>
              </a:rPr>
              <a:t>Nauji cheminiai junginiai, kurie imituoja įprastas psichoaktyvias medžiagas, bet jų poveikis gali būti nenuspėjamas. </a:t>
            </a:r>
          </a:p>
          <a:p>
            <a:pPr algn="just">
              <a:lnSpc>
                <a:spcPts val="5166"/>
              </a:lnSpc>
            </a:pPr>
            <a:endParaRPr lang="en-US" sz="3690">
              <a:solidFill>
                <a:srgbClr val="566FB5"/>
              </a:solidFill>
              <a:latin typeface="Rubik 1"/>
              <a:ea typeface="Rubik 1"/>
              <a:cs typeface="Rubik 1"/>
              <a:sym typeface="Rubik 1"/>
            </a:endParaRPr>
          </a:p>
          <a:p>
            <a:pPr algn="just">
              <a:lnSpc>
                <a:spcPts val="5166"/>
              </a:lnSpc>
            </a:pPr>
            <a:r>
              <a:rPr lang="en-US" sz="3690">
                <a:solidFill>
                  <a:srgbClr val="566FB5"/>
                </a:solidFill>
                <a:latin typeface="Rubik 1 Light"/>
                <a:ea typeface="Rubik 1 Light"/>
                <a:cs typeface="Rubik 1 Light"/>
                <a:sym typeface="Rubik 1 Light"/>
              </a:rPr>
              <a:t>Dažniausiai parduodamos kaip seniai žinomų narkotikų pakaitalas, tačiau kitomis formomis, kaip: maisto papildai, vaistai, buitinės priemonės, cheminiai reagentai moksliniams tyrimams, augalų trąšos, tikslingai nurodant, kad produktas neskirtas žmonėms vartoti. </a:t>
            </a:r>
          </a:p>
        </p:txBody>
      </p:sp>
      <p:sp>
        <p:nvSpPr>
          <p:cNvPr id="5" name="Freeform 5"/>
          <p:cNvSpPr/>
          <p:nvPr/>
        </p:nvSpPr>
        <p:spPr>
          <a:xfrm>
            <a:off x="10876116" y="5143500"/>
            <a:ext cx="6383184" cy="3950870"/>
          </a:xfrm>
          <a:custGeom>
            <a:avLst/>
            <a:gdLst/>
            <a:ahLst/>
            <a:cxnLst/>
            <a:rect l="l" t="t" r="r" b="b"/>
            <a:pathLst>
              <a:path w="6383184" h="3950870">
                <a:moveTo>
                  <a:pt x="0" y="0"/>
                </a:moveTo>
                <a:lnTo>
                  <a:pt x="6383184" y="0"/>
                </a:lnTo>
                <a:lnTo>
                  <a:pt x="6383184" y="3950870"/>
                </a:lnTo>
                <a:lnTo>
                  <a:pt x="0" y="39508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39401" y="4358991"/>
            <a:ext cx="5432820" cy="1118871"/>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Kontroliuojamos tarptautiniu mastu</a:t>
            </a:r>
          </a:p>
        </p:txBody>
      </p:sp>
      <p:sp>
        <p:nvSpPr>
          <p:cNvPr id="3" name="TextBox 3"/>
          <p:cNvSpPr txBox="1"/>
          <p:nvPr/>
        </p:nvSpPr>
        <p:spPr>
          <a:xfrm>
            <a:off x="11189628" y="4171086"/>
            <a:ext cx="5954000" cy="1118871"/>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Nekontroliuojamos tarptautiniu mastu</a:t>
            </a:r>
          </a:p>
        </p:txBody>
      </p:sp>
      <p:sp>
        <p:nvSpPr>
          <p:cNvPr id="4" name="TextBox 4"/>
          <p:cNvSpPr txBox="1"/>
          <p:nvPr/>
        </p:nvSpPr>
        <p:spPr>
          <a:xfrm>
            <a:off x="11189628" y="1323111"/>
            <a:ext cx="5570549" cy="2428875"/>
          </a:xfrm>
          <a:prstGeom prst="rect">
            <a:avLst/>
          </a:prstGeom>
        </p:spPr>
        <p:txBody>
          <a:bodyPr lIns="0" tIns="0" rIns="0" bIns="0" rtlCol="0" anchor="t">
            <a:spAutoFit/>
          </a:bodyPr>
          <a:lstStyle/>
          <a:p>
            <a:pPr algn="ctr">
              <a:lnSpc>
                <a:spcPts val="6299"/>
              </a:lnSpc>
            </a:pPr>
            <a:r>
              <a:rPr lang="en-US" sz="4499">
                <a:solidFill>
                  <a:srgbClr val="DB6C46"/>
                </a:solidFill>
                <a:latin typeface="Blodders"/>
                <a:ea typeface="Blodders"/>
                <a:cs typeface="Blodders"/>
                <a:sym typeface="Blodders"/>
              </a:rPr>
              <a:t>Naujos PSichoaktyviosios medžiagos (NPS) </a:t>
            </a:r>
          </a:p>
        </p:txBody>
      </p:sp>
      <p:sp>
        <p:nvSpPr>
          <p:cNvPr id="5" name="TextBox 5"/>
          <p:cNvSpPr txBox="1"/>
          <p:nvPr/>
        </p:nvSpPr>
        <p:spPr>
          <a:xfrm>
            <a:off x="2239401" y="5860875"/>
            <a:ext cx="6472586" cy="1118871"/>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Gali būti natūralios (pvz., kanapės) arba sintetinės (pvz., LSD)</a:t>
            </a:r>
          </a:p>
        </p:txBody>
      </p:sp>
      <p:sp>
        <p:nvSpPr>
          <p:cNvPr id="6" name="TextBox 6"/>
          <p:cNvSpPr txBox="1"/>
          <p:nvPr/>
        </p:nvSpPr>
        <p:spPr>
          <a:xfrm>
            <a:off x="2239401" y="7517618"/>
            <a:ext cx="6472586" cy="1118871"/>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Dauguma gerai ištirtos moksliškai; žinomas poveikis organizmui.</a:t>
            </a:r>
          </a:p>
        </p:txBody>
      </p:sp>
      <p:sp>
        <p:nvSpPr>
          <p:cNvPr id="7" name="TextBox 7"/>
          <p:cNvSpPr txBox="1"/>
          <p:nvPr/>
        </p:nvSpPr>
        <p:spPr>
          <a:xfrm>
            <a:off x="11189628" y="5713609"/>
            <a:ext cx="4658525" cy="556896"/>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Dažnu atveju sintetinės</a:t>
            </a:r>
          </a:p>
        </p:txBody>
      </p:sp>
      <p:sp>
        <p:nvSpPr>
          <p:cNvPr id="8" name="TextBox 8"/>
          <p:cNvSpPr txBox="1"/>
          <p:nvPr/>
        </p:nvSpPr>
        <p:spPr>
          <a:xfrm>
            <a:off x="11189628" y="7329713"/>
            <a:ext cx="5954000" cy="1680846"/>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Dažnai nepakankamai ištirtos, trūksta klinikinių duomenų, neaiškus poveikis.</a:t>
            </a:r>
          </a:p>
        </p:txBody>
      </p:sp>
      <p:sp>
        <p:nvSpPr>
          <p:cNvPr id="9" name="TextBox 9"/>
          <p:cNvSpPr txBox="1"/>
          <p:nvPr/>
        </p:nvSpPr>
        <p:spPr>
          <a:xfrm>
            <a:off x="2239401" y="1574274"/>
            <a:ext cx="5851151" cy="1638300"/>
          </a:xfrm>
          <a:prstGeom prst="rect">
            <a:avLst/>
          </a:prstGeom>
        </p:spPr>
        <p:txBody>
          <a:bodyPr lIns="0" tIns="0" rIns="0" bIns="0" rtlCol="0" anchor="t">
            <a:spAutoFit/>
          </a:bodyPr>
          <a:lstStyle/>
          <a:p>
            <a:pPr algn="ctr">
              <a:lnSpc>
                <a:spcPts val="6299"/>
              </a:lnSpc>
            </a:pPr>
            <a:r>
              <a:rPr lang="en-US" sz="4499">
                <a:solidFill>
                  <a:srgbClr val="DB6C46"/>
                </a:solidFill>
                <a:latin typeface="Blodders"/>
                <a:ea typeface="Blodders"/>
                <a:cs typeface="Blodders"/>
                <a:sym typeface="Blodders"/>
              </a:rPr>
              <a:t>PSichoaktyvios medžiagos  </a:t>
            </a:r>
          </a:p>
        </p:txBody>
      </p:sp>
      <p:sp>
        <p:nvSpPr>
          <p:cNvPr id="10" name="Freeform 10"/>
          <p:cNvSpPr/>
          <p:nvPr/>
        </p:nvSpPr>
        <p:spPr>
          <a:xfrm>
            <a:off x="7672221" y="1135199"/>
            <a:ext cx="3780214" cy="2077375"/>
          </a:xfrm>
          <a:custGeom>
            <a:avLst/>
            <a:gdLst/>
            <a:ahLst/>
            <a:cxnLst/>
            <a:rect l="l" t="t" r="r" b="b"/>
            <a:pathLst>
              <a:path w="3780214" h="2077375">
                <a:moveTo>
                  <a:pt x="0" y="0"/>
                </a:moveTo>
                <a:lnTo>
                  <a:pt x="3780213" y="0"/>
                </a:lnTo>
                <a:lnTo>
                  <a:pt x="3780213" y="2077375"/>
                </a:lnTo>
                <a:lnTo>
                  <a:pt x="0" y="2077375"/>
                </a:lnTo>
                <a:lnTo>
                  <a:pt x="0" y="0"/>
                </a:lnTo>
                <a:close/>
              </a:path>
            </a:pathLst>
          </a:custGeom>
          <a:blipFill>
            <a:blip r:embed="rId2"/>
            <a:stretch>
              <a:fillRect b="-45084"/>
            </a:stretch>
          </a:blipFill>
        </p:spPr>
        <p:txBody>
          <a:bodyPr/>
          <a:lstStyle/>
          <a:p>
            <a:endParaRPr lang="lt-L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3"/>
          <a:stretch>
            <a:fillRect/>
          </a:stretch>
        </p:blipFill>
        <p:spPr>
          <a:xfrm>
            <a:off x="3588909" y="2331807"/>
            <a:ext cx="10981372" cy="6172200"/>
          </a:xfrm>
          <a:prstGeom prst="rect">
            <a:avLst/>
          </a:prstGeom>
        </p:spPr>
      </p:pic>
      <p:sp>
        <p:nvSpPr>
          <p:cNvPr id="3" name="Freeform 3"/>
          <p:cNvSpPr/>
          <p:nvPr/>
        </p:nvSpPr>
        <p:spPr>
          <a:xfrm>
            <a:off x="14570282" y="6645148"/>
            <a:ext cx="3717718" cy="3717718"/>
          </a:xfrm>
          <a:custGeom>
            <a:avLst/>
            <a:gdLst/>
            <a:ahLst/>
            <a:cxnLst/>
            <a:rect l="l" t="t" r="r" b="b"/>
            <a:pathLst>
              <a:path w="3717718" h="3717718">
                <a:moveTo>
                  <a:pt x="0" y="0"/>
                </a:moveTo>
                <a:lnTo>
                  <a:pt x="3717718" y="0"/>
                </a:lnTo>
                <a:lnTo>
                  <a:pt x="3717718" y="3717718"/>
                </a:lnTo>
                <a:lnTo>
                  <a:pt x="0" y="3717718"/>
                </a:lnTo>
                <a:lnTo>
                  <a:pt x="0" y="0"/>
                </a:lnTo>
                <a:close/>
              </a:path>
            </a:pathLst>
          </a:custGeom>
          <a:blipFill>
            <a:blip r:embed="rId4"/>
            <a:stretch>
              <a:fillRect/>
            </a:stretch>
          </a:blipFill>
        </p:spPr>
        <p:txBody>
          <a:bodyPr/>
          <a:lstStyle/>
          <a:p>
            <a:endParaRPr lang="lt-LT"/>
          </a:p>
        </p:txBody>
      </p:sp>
      <p:sp>
        <p:nvSpPr>
          <p:cNvPr id="4" name="TextBox 4"/>
          <p:cNvSpPr txBox="1"/>
          <p:nvPr/>
        </p:nvSpPr>
        <p:spPr>
          <a:xfrm>
            <a:off x="3811361" y="866775"/>
            <a:ext cx="10040961" cy="798195"/>
          </a:xfrm>
          <a:prstGeom prst="rect">
            <a:avLst/>
          </a:prstGeom>
        </p:spPr>
        <p:txBody>
          <a:bodyPr lIns="0" tIns="0" rIns="0" bIns="0" rtlCol="0" anchor="t">
            <a:spAutoFit/>
          </a:bodyPr>
          <a:lstStyle/>
          <a:p>
            <a:pPr algn="ctr">
              <a:lnSpc>
                <a:spcPts val="5880"/>
              </a:lnSpc>
              <a:spcBef>
                <a:spcPct val="0"/>
              </a:spcBef>
            </a:pPr>
            <a:r>
              <a:rPr lang="en-US" sz="4200">
                <a:solidFill>
                  <a:srgbClr val="566FB5"/>
                </a:solidFill>
                <a:latin typeface="Blodders"/>
                <a:ea typeface="Blodders"/>
                <a:cs typeface="Blodders"/>
                <a:sym typeface="Blodders"/>
              </a:rPr>
              <a:t>Naujosios psichoaktyviosios medžiagos (NPS)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5446428" y="1640465"/>
            <a:ext cx="6655153" cy="1530353"/>
          </a:xfrm>
          <a:prstGeom prst="rect">
            <a:avLst/>
          </a:prstGeom>
        </p:spPr>
        <p:txBody>
          <a:bodyPr lIns="0" tIns="0" rIns="0" bIns="0" rtlCol="0" anchor="t">
            <a:spAutoFit/>
          </a:bodyPr>
          <a:lstStyle/>
          <a:p>
            <a:pPr algn="ctr">
              <a:lnSpc>
                <a:spcPts val="11199"/>
              </a:lnSpc>
            </a:pPr>
            <a:r>
              <a:rPr lang="en-US" sz="7999">
                <a:solidFill>
                  <a:srgbClr val="566FB5"/>
                </a:solidFill>
                <a:latin typeface="Blodders"/>
                <a:ea typeface="Blodders"/>
                <a:cs typeface="Blodders"/>
                <a:sym typeface="Blodders"/>
              </a:rPr>
              <a:t>Minčių lietus</a:t>
            </a:r>
          </a:p>
        </p:txBody>
      </p:sp>
      <p:sp>
        <p:nvSpPr>
          <p:cNvPr id="4" name="TextBox 4"/>
          <p:cNvSpPr txBox="1"/>
          <p:nvPr/>
        </p:nvSpPr>
        <p:spPr>
          <a:xfrm>
            <a:off x="3056119" y="3700651"/>
            <a:ext cx="11727370" cy="3226436"/>
          </a:xfrm>
          <a:prstGeom prst="rect">
            <a:avLst/>
          </a:prstGeom>
        </p:spPr>
        <p:txBody>
          <a:bodyPr lIns="0" tIns="0" rIns="0" bIns="0" rtlCol="0" anchor="t">
            <a:spAutoFit/>
          </a:bodyPr>
          <a:lstStyle/>
          <a:p>
            <a:pPr algn="ctr">
              <a:lnSpc>
                <a:spcPts val="6439"/>
              </a:lnSpc>
              <a:spcBef>
                <a:spcPct val="0"/>
              </a:spcBef>
            </a:pPr>
            <a:r>
              <a:rPr lang="en-US" sz="4599">
                <a:solidFill>
                  <a:srgbClr val="7383C1"/>
                </a:solidFill>
                <a:latin typeface="Rubik 1"/>
                <a:ea typeface="Rubik 1"/>
                <a:cs typeface="Rubik 1"/>
                <a:sym typeface="Rubik 1"/>
              </a:rPr>
              <a:t>Kokia, tavo nuomone, </a:t>
            </a:r>
            <a:r>
              <a:rPr lang="en-US" sz="4599">
                <a:solidFill>
                  <a:srgbClr val="DB6C46"/>
                </a:solidFill>
                <a:latin typeface="Rubik 1"/>
                <a:ea typeface="Rubik 1"/>
                <a:cs typeface="Rubik 1"/>
                <a:sym typeface="Rubik 1"/>
              </a:rPr>
              <a:t>pagalba</a:t>
            </a:r>
            <a:r>
              <a:rPr lang="en-US" sz="4599">
                <a:solidFill>
                  <a:srgbClr val="D34729"/>
                </a:solidFill>
                <a:latin typeface="Rubik 1"/>
                <a:ea typeface="Rubik 1"/>
                <a:cs typeface="Rubik 1"/>
                <a:sym typeface="Rubik 1"/>
              </a:rPr>
              <a:t> </a:t>
            </a:r>
            <a:r>
              <a:rPr lang="en-US" sz="4599">
                <a:solidFill>
                  <a:srgbClr val="7383C1"/>
                </a:solidFill>
                <a:latin typeface="Rubik 1"/>
                <a:ea typeface="Rubik 1"/>
                <a:cs typeface="Rubik 1"/>
                <a:sym typeface="Rubik 1"/>
              </a:rPr>
              <a:t>yra</a:t>
            </a:r>
          </a:p>
          <a:p>
            <a:pPr algn="ctr">
              <a:lnSpc>
                <a:spcPts val="6439"/>
              </a:lnSpc>
              <a:spcBef>
                <a:spcPct val="0"/>
              </a:spcBef>
            </a:pPr>
            <a:r>
              <a:rPr lang="en-US" sz="4599">
                <a:solidFill>
                  <a:srgbClr val="DB6C46"/>
                </a:solidFill>
                <a:latin typeface="Rubik 1"/>
                <a:ea typeface="Rubik 1"/>
                <a:cs typeface="Rubik 1"/>
                <a:sym typeface="Rubik 1"/>
              </a:rPr>
              <a:t> veiksmingiausia</a:t>
            </a:r>
            <a:r>
              <a:rPr lang="en-US" sz="4599">
                <a:solidFill>
                  <a:srgbClr val="D34729"/>
                </a:solidFill>
                <a:latin typeface="Rubik 1"/>
                <a:ea typeface="Rubik 1"/>
                <a:cs typeface="Rubik 1"/>
                <a:sym typeface="Rubik 1"/>
              </a:rPr>
              <a:t> </a:t>
            </a:r>
            <a:r>
              <a:rPr lang="en-US" sz="4599">
                <a:solidFill>
                  <a:srgbClr val="7383C1"/>
                </a:solidFill>
                <a:latin typeface="Rubik 1"/>
                <a:ea typeface="Rubik 1"/>
                <a:cs typeface="Rubik 1"/>
                <a:sym typeface="Rubik 1"/>
              </a:rPr>
              <a:t>žmogui, susiduriančiam su psichoaktyviųjų medžiagų vartojimo rizika?</a:t>
            </a:r>
          </a:p>
        </p:txBody>
      </p:sp>
      <p:sp>
        <p:nvSpPr>
          <p:cNvPr id="5" name="Freeform 5"/>
          <p:cNvSpPr/>
          <p:nvPr/>
        </p:nvSpPr>
        <p:spPr>
          <a:xfrm>
            <a:off x="15052057" y="264567"/>
            <a:ext cx="2784208" cy="2298237"/>
          </a:xfrm>
          <a:custGeom>
            <a:avLst/>
            <a:gdLst/>
            <a:ahLst/>
            <a:cxnLst/>
            <a:rect l="l" t="t" r="r" b="b"/>
            <a:pathLst>
              <a:path w="2784208" h="2298237">
                <a:moveTo>
                  <a:pt x="0" y="0"/>
                </a:moveTo>
                <a:lnTo>
                  <a:pt x="2784208" y="0"/>
                </a:lnTo>
                <a:lnTo>
                  <a:pt x="2784208" y="2298237"/>
                </a:lnTo>
                <a:lnTo>
                  <a:pt x="0" y="22982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6" name="Freeform 6"/>
          <p:cNvSpPr/>
          <p:nvPr/>
        </p:nvSpPr>
        <p:spPr>
          <a:xfrm>
            <a:off x="0" y="0"/>
            <a:ext cx="3885009" cy="4365041"/>
          </a:xfrm>
          <a:custGeom>
            <a:avLst/>
            <a:gdLst/>
            <a:ahLst/>
            <a:cxnLst/>
            <a:rect l="l" t="t" r="r" b="b"/>
            <a:pathLst>
              <a:path w="3885009" h="4365041">
                <a:moveTo>
                  <a:pt x="0" y="0"/>
                </a:moveTo>
                <a:lnTo>
                  <a:pt x="3885009" y="0"/>
                </a:lnTo>
                <a:lnTo>
                  <a:pt x="3885009" y="4365041"/>
                </a:lnTo>
                <a:lnTo>
                  <a:pt x="0" y="4365041"/>
                </a:lnTo>
                <a:lnTo>
                  <a:pt x="0" y="0"/>
                </a:lnTo>
                <a:close/>
              </a:path>
            </a:pathLst>
          </a:custGeom>
          <a:blipFill>
            <a:blip r:embed="rId5"/>
            <a:stretch>
              <a:fillRect/>
            </a:stretch>
          </a:blipFill>
        </p:spPr>
        <p:txBody>
          <a:bodyPr/>
          <a:lstStyle/>
          <a:p>
            <a:endParaRPr lang="lt-LT"/>
          </a:p>
        </p:txBody>
      </p:sp>
      <p:sp>
        <p:nvSpPr>
          <p:cNvPr id="7" name="Freeform 7"/>
          <p:cNvSpPr/>
          <p:nvPr/>
        </p:nvSpPr>
        <p:spPr>
          <a:xfrm>
            <a:off x="0" y="6613877"/>
            <a:ext cx="5528919" cy="3498952"/>
          </a:xfrm>
          <a:custGeom>
            <a:avLst/>
            <a:gdLst/>
            <a:ahLst/>
            <a:cxnLst/>
            <a:rect l="l" t="t" r="r" b="b"/>
            <a:pathLst>
              <a:path w="5528919" h="3498952">
                <a:moveTo>
                  <a:pt x="0" y="0"/>
                </a:moveTo>
                <a:lnTo>
                  <a:pt x="5528919" y="0"/>
                </a:lnTo>
                <a:lnTo>
                  <a:pt x="5528919" y="3498952"/>
                </a:lnTo>
                <a:lnTo>
                  <a:pt x="0" y="3498952"/>
                </a:lnTo>
                <a:lnTo>
                  <a:pt x="0" y="0"/>
                </a:lnTo>
                <a:close/>
              </a:path>
            </a:pathLst>
          </a:custGeom>
          <a:blipFill>
            <a:blip r:embed="rId6"/>
            <a:stretch>
              <a:fillRect t="-35619" b="-21112"/>
            </a:stretch>
          </a:blipFill>
        </p:spPr>
        <p:txBody>
          <a:bodyPr/>
          <a:lstStyle/>
          <a:p>
            <a:endParaRPr lang="lt-LT"/>
          </a:p>
        </p:txBody>
      </p:sp>
      <p:sp>
        <p:nvSpPr>
          <p:cNvPr id="8" name="Freeform 8"/>
          <p:cNvSpPr/>
          <p:nvPr/>
        </p:nvSpPr>
        <p:spPr>
          <a:xfrm>
            <a:off x="13218204" y="5622481"/>
            <a:ext cx="4841593" cy="4838691"/>
          </a:xfrm>
          <a:custGeom>
            <a:avLst/>
            <a:gdLst/>
            <a:ahLst/>
            <a:cxnLst/>
            <a:rect l="l" t="t" r="r" b="b"/>
            <a:pathLst>
              <a:path w="4841593" h="4838691">
                <a:moveTo>
                  <a:pt x="0" y="0"/>
                </a:moveTo>
                <a:lnTo>
                  <a:pt x="4841593" y="0"/>
                </a:lnTo>
                <a:lnTo>
                  <a:pt x="4841593" y="4838690"/>
                </a:lnTo>
                <a:lnTo>
                  <a:pt x="0" y="4838690"/>
                </a:lnTo>
                <a:lnTo>
                  <a:pt x="0" y="0"/>
                </a:lnTo>
                <a:close/>
              </a:path>
            </a:pathLst>
          </a:custGeom>
          <a:blipFill>
            <a:blip r:embed="rId7"/>
            <a:stretch>
              <a:fillRect/>
            </a:stretch>
          </a:blipFill>
        </p:spPr>
        <p:txBody>
          <a:bodyPr/>
          <a:lstStyle/>
          <a:p>
            <a:endParaRPr lang="lt-L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Freeform 3"/>
          <p:cNvSpPr/>
          <p:nvPr/>
        </p:nvSpPr>
        <p:spPr>
          <a:xfrm>
            <a:off x="7357282" y="3282332"/>
            <a:ext cx="4035395" cy="4358658"/>
          </a:xfrm>
          <a:custGeom>
            <a:avLst/>
            <a:gdLst/>
            <a:ahLst/>
            <a:cxnLst/>
            <a:rect l="l" t="t" r="r" b="b"/>
            <a:pathLst>
              <a:path w="4035395" h="4358658">
                <a:moveTo>
                  <a:pt x="0" y="0"/>
                </a:moveTo>
                <a:lnTo>
                  <a:pt x="4035395" y="0"/>
                </a:lnTo>
                <a:lnTo>
                  <a:pt x="4035395" y="4358657"/>
                </a:lnTo>
                <a:lnTo>
                  <a:pt x="0" y="4358657"/>
                </a:lnTo>
                <a:lnTo>
                  <a:pt x="0" y="0"/>
                </a:lnTo>
                <a:close/>
              </a:path>
            </a:pathLst>
          </a:custGeom>
          <a:blipFill>
            <a:blip r:embed="rId3"/>
            <a:stretch>
              <a:fillRect/>
            </a:stretch>
          </a:blipFill>
        </p:spPr>
        <p:txBody>
          <a:bodyPr/>
          <a:lstStyle/>
          <a:p>
            <a:endParaRPr lang="lt-LT"/>
          </a:p>
        </p:txBody>
      </p:sp>
      <p:sp>
        <p:nvSpPr>
          <p:cNvPr id="4" name="TextBox 4"/>
          <p:cNvSpPr txBox="1"/>
          <p:nvPr/>
        </p:nvSpPr>
        <p:spPr>
          <a:xfrm>
            <a:off x="521855" y="2107592"/>
            <a:ext cx="6835427" cy="1443739"/>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Įsitraukti į mokyklos</a:t>
            </a:r>
          </a:p>
          <a:p>
            <a:pPr algn="ctr">
              <a:lnSpc>
                <a:spcPts val="3898"/>
              </a:lnSpc>
            </a:pPr>
            <a:r>
              <a:rPr lang="en-US" sz="2784">
                <a:solidFill>
                  <a:srgbClr val="566FB5"/>
                </a:solidFill>
                <a:latin typeface="Rubik 1"/>
                <a:ea typeface="Rubik 1"/>
                <a:cs typeface="Rubik 1"/>
                <a:sym typeface="Rubik 1"/>
              </a:rPr>
              <a:t> ar bendruomenės veiklas</a:t>
            </a:r>
          </a:p>
          <a:p>
            <a:pPr algn="ctr">
              <a:lnSpc>
                <a:spcPts val="3898"/>
              </a:lnSpc>
            </a:pPr>
            <a:endParaRPr lang="en-US" sz="2784">
              <a:solidFill>
                <a:srgbClr val="566FB5"/>
              </a:solidFill>
              <a:latin typeface="Rubik 1"/>
              <a:ea typeface="Rubik 1"/>
              <a:cs typeface="Rubik 1"/>
              <a:sym typeface="Rubik 1"/>
            </a:endParaRPr>
          </a:p>
        </p:txBody>
      </p:sp>
      <p:sp>
        <p:nvSpPr>
          <p:cNvPr id="5" name="TextBox 5"/>
          <p:cNvSpPr txBox="1"/>
          <p:nvPr/>
        </p:nvSpPr>
        <p:spPr>
          <a:xfrm>
            <a:off x="5628664" y="1800493"/>
            <a:ext cx="6835427" cy="957964"/>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Užsiimti konstruktyvia</a:t>
            </a:r>
          </a:p>
          <a:p>
            <a:pPr algn="ctr">
              <a:lnSpc>
                <a:spcPts val="3898"/>
              </a:lnSpc>
            </a:pPr>
            <a:r>
              <a:rPr lang="en-US" sz="2784">
                <a:solidFill>
                  <a:srgbClr val="566FB5"/>
                </a:solidFill>
                <a:latin typeface="Rubik 1"/>
                <a:ea typeface="Rubik 1"/>
                <a:cs typeface="Rubik 1"/>
                <a:sym typeface="Rubik 1"/>
              </a:rPr>
              <a:t> laisvalaikio veikla</a:t>
            </a:r>
          </a:p>
        </p:txBody>
      </p:sp>
      <p:sp>
        <p:nvSpPr>
          <p:cNvPr id="6" name="TextBox 6"/>
          <p:cNvSpPr txBox="1"/>
          <p:nvPr/>
        </p:nvSpPr>
        <p:spPr>
          <a:xfrm>
            <a:off x="11392677" y="2107592"/>
            <a:ext cx="6562189" cy="1929514"/>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Kurti ir laikytis kasdienės rutinos, kuri palaiko gerą savijautą</a:t>
            </a:r>
          </a:p>
          <a:p>
            <a:pPr algn="ctr">
              <a:lnSpc>
                <a:spcPts val="3898"/>
              </a:lnSpc>
            </a:pPr>
            <a:endParaRPr lang="en-US" sz="2784">
              <a:solidFill>
                <a:srgbClr val="566FB5"/>
              </a:solidFill>
              <a:latin typeface="Rubik 1"/>
              <a:ea typeface="Rubik 1"/>
              <a:cs typeface="Rubik 1"/>
              <a:sym typeface="Rubik 1"/>
            </a:endParaRPr>
          </a:p>
          <a:p>
            <a:pPr algn="ctr">
              <a:lnSpc>
                <a:spcPts val="3898"/>
              </a:lnSpc>
            </a:pPr>
            <a:endParaRPr lang="en-US" sz="2784">
              <a:solidFill>
                <a:srgbClr val="566FB5"/>
              </a:solidFill>
              <a:latin typeface="Rubik 1"/>
              <a:ea typeface="Rubik 1"/>
              <a:cs typeface="Rubik 1"/>
              <a:sym typeface="Rubik 1"/>
            </a:endParaRPr>
          </a:p>
        </p:txBody>
      </p:sp>
      <p:sp>
        <p:nvSpPr>
          <p:cNvPr id="7" name="TextBox 7"/>
          <p:cNvSpPr txBox="1"/>
          <p:nvPr/>
        </p:nvSpPr>
        <p:spPr>
          <a:xfrm>
            <a:off x="333133" y="3962162"/>
            <a:ext cx="6835427" cy="957964"/>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Kreiptis į savitarpio </a:t>
            </a:r>
          </a:p>
          <a:p>
            <a:pPr algn="ctr">
              <a:lnSpc>
                <a:spcPts val="3898"/>
              </a:lnSpc>
            </a:pPr>
            <a:r>
              <a:rPr lang="en-US" sz="2784">
                <a:solidFill>
                  <a:srgbClr val="566FB5"/>
                </a:solidFill>
                <a:latin typeface="Rubik 1"/>
                <a:ea typeface="Rubik 1"/>
                <a:cs typeface="Rubik 1"/>
                <a:sym typeface="Rubik 1"/>
              </a:rPr>
              <a:t>pagalbos grupes</a:t>
            </a:r>
          </a:p>
        </p:txBody>
      </p:sp>
      <p:sp>
        <p:nvSpPr>
          <p:cNvPr id="8" name="TextBox 8"/>
          <p:cNvSpPr txBox="1"/>
          <p:nvPr/>
        </p:nvSpPr>
        <p:spPr>
          <a:xfrm>
            <a:off x="11806328" y="3719275"/>
            <a:ext cx="5995649" cy="1443739"/>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Kreiptis į šeimos narius arba kitus žmones, kuriais pasitiki</a:t>
            </a:r>
          </a:p>
          <a:p>
            <a:pPr algn="ctr">
              <a:lnSpc>
                <a:spcPts val="3898"/>
              </a:lnSpc>
            </a:pPr>
            <a:endParaRPr lang="en-US" sz="2784">
              <a:solidFill>
                <a:srgbClr val="566FB5"/>
              </a:solidFill>
              <a:latin typeface="Rubik 1"/>
              <a:ea typeface="Rubik 1"/>
              <a:cs typeface="Rubik 1"/>
              <a:sym typeface="Rubik 1"/>
            </a:endParaRPr>
          </a:p>
        </p:txBody>
      </p:sp>
      <p:sp>
        <p:nvSpPr>
          <p:cNvPr id="9" name="TextBox 9"/>
          <p:cNvSpPr txBox="1"/>
          <p:nvPr/>
        </p:nvSpPr>
        <p:spPr>
          <a:xfrm>
            <a:off x="1535545" y="5732120"/>
            <a:ext cx="5633016" cy="957964"/>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Nutraukti kontaktą su neigiamą įtaką darančia aplinka</a:t>
            </a:r>
          </a:p>
        </p:txBody>
      </p:sp>
      <p:sp>
        <p:nvSpPr>
          <p:cNvPr id="10" name="TextBox 10"/>
          <p:cNvSpPr txBox="1"/>
          <p:nvPr/>
        </p:nvSpPr>
        <p:spPr>
          <a:xfrm>
            <a:off x="6235412" y="8205041"/>
            <a:ext cx="6835427" cy="1443739"/>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Praktikuoti streso </a:t>
            </a:r>
          </a:p>
          <a:p>
            <a:pPr algn="ctr">
              <a:lnSpc>
                <a:spcPts val="3898"/>
              </a:lnSpc>
            </a:pPr>
            <a:r>
              <a:rPr lang="en-US" sz="2784">
                <a:solidFill>
                  <a:srgbClr val="566FB5"/>
                </a:solidFill>
                <a:latin typeface="Rubik 1"/>
                <a:ea typeface="Rubik 1"/>
                <a:cs typeface="Rubik 1"/>
                <a:sym typeface="Rubik 1"/>
              </a:rPr>
              <a:t>valdymo technikas</a:t>
            </a:r>
          </a:p>
          <a:p>
            <a:pPr algn="ctr">
              <a:lnSpc>
                <a:spcPts val="3898"/>
              </a:lnSpc>
            </a:pPr>
            <a:endParaRPr lang="en-US" sz="2784">
              <a:solidFill>
                <a:srgbClr val="566FB5"/>
              </a:solidFill>
              <a:latin typeface="Rubik 1"/>
              <a:ea typeface="Rubik 1"/>
              <a:cs typeface="Rubik 1"/>
              <a:sym typeface="Rubik 1"/>
            </a:endParaRPr>
          </a:p>
        </p:txBody>
      </p:sp>
      <p:sp>
        <p:nvSpPr>
          <p:cNvPr id="11" name="TextBox 11"/>
          <p:cNvSpPr txBox="1"/>
          <p:nvPr/>
        </p:nvSpPr>
        <p:spPr>
          <a:xfrm>
            <a:off x="11653438" y="5629714"/>
            <a:ext cx="6301428" cy="472189"/>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Ieškoti pagalbos mokykloje</a:t>
            </a:r>
          </a:p>
        </p:txBody>
      </p:sp>
      <p:sp>
        <p:nvSpPr>
          <p:cNvPr id="12" name="TextBox 12"/>
          <p:cNvSpPr txBox="1"/>
          <p:nvPr/>
        </p:nvSpPr>
        <p:spPr>
          <a:xfrm>
            <a:off x="3557791" y="7492553"/>
            <a:ext cx="4141746" cy="967613"/>
          </a:xfrm>
          <a:prstGeom prst="rect">
            <a:avLst/>
          </a:prstGeom>
        </p:spPr>
        <p:txBody>
          <a:bodyPr lIns="0" tIns="0" rIns="0" bIns="0" rtlCol="0" anchor="t">
            <a:spAutoFit/>
          </a:bodyPr>
          <a:lstStyle/>
          <a:p>
            <a:pPr algn="ctr">
              <a:lnSpc>
                <a:spcPts val="3892"/>
              </a:lnSpc>
            </a:pPr>
            <a:r>
              <a:rPr lang="en-US" sz="2780">
                <a:solidFill>
                  <a:srgbClr val="DB6C46"/>
                </a:solidFill>
                <a:latin typeface="Rubik 1"/>
                <a:ea typeface="Rubik 1"/>
                <a:cs typeface="Rubik 1"/>
                <a:sym typeface="Rubik 1"/>
              </a:rPr>
              <a:t>Skubi medicininė pagalba </a:t>
            </a:r>
          </a:p>
        </p:txBody>
      </p:sp>
      <p:sp>
        <p:nvSpPr>
          <p:cNvPr id="13" name="TextBox 13"/>
          <p:cNvSpPr txBox="1"/>
          <p:nvPr/>
        </p:nvSpPr>
        <p:spPr>
          <a:xfrm>
            <a:off x="11361574" y="7016365"/>
            <a:ext cx="5897726" cy="957964"/>
          </a:xfrm>
          <a:prstGeom prst="rect">
            <a:avLst/>
          </a:prstGeom>
        </p:spPr>
        <p:txBody>
          <a:bodyPr lIns="0" tIns="0" rIns="0" bIns="0" rtlCol="0" anchor="t">
            <a:spAutoFit/>
          </a:bodyPr>
          <a:lstStyle/>
          <a:p>
            <a:pPr algn="ctr">
              <a:lnSpc>
                <a:spcPts val="3898"/>
              </a:lnSpc>
            </a:pPr>
            <a:r>
              <a:rPr lang="en-US" sz="2784">
                <a:solidFill>
                  <a:srgbClr val="566FB5"/>
                </a:solidFill>
                <a:latin typeface="Rubik 1"/>
                <a:ea typeface="Rubik 1"/>
                <a:cs typeface="Rubik 1"/>
                <a:sym typeface="Rubik 1"/>
              </a:rPr>
              <a:t>Kreiptis pagalbos į specialistus</a:t>
            </a:r>
          </a:p>
          <a:p>
            <a:pPr algn="ctr">
              <a:lnSpc>
                <a:spcPts val="3898"/>
              </a:lnSpc>
            </a:pPr>
            <a:endParaRPr lang="en-US" sz="2784">
              <a:solidFill>
                <a:srgbClr val="566FB5"/>
              </a:solidFill>
              <a:latin typeface="Rubik 1"/>
              <a:ea typeface="Rubik 1"/>
              <a:cs typeface="Rubik 1"/>
              <a:sym typeface="Rubik 1"/>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54097" y="2670186"/>
            <a:ext cx="6005203" cy="6001450"/>
          </a:xfrm>
          <a:custGeom>
            <a:avLst/>
            <a:gdLst/>
            <a:ahLst/>
            <a:cxnLst/>
            <a:rect l="l" t="t" r="r" b="b"/>
            <a:pathLst>
              <a:path w="6005203" h="6001450">
                <a:moveTo>
                  <a:pt x="0" y="0"/>
                </a:moveTo>
                <a:lnTo>
                  <a:pt x="6005203" y="0"/>
                </a:lnTo>
                <a:lnTo>
                  <a:pt x="6005203" y="6001449"/>
                </a:lnTo>
                <a:lnTo>
                  <a:pt x="0" y="6001449"/>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4483773" y="781050"/>
            <a:ext cx="8572300" cy="1162050"/>
          </a:xfrm>
          <a:prstGeom prst="rect">
            <a:avLst/>
          </a:prstGeom>
        </p:spPr>
        <p:txBody>
          <a:bodyPr lIns="0" tIns="0" rIns="0" bIns="0" rtlCol="0" anchor="t">
            <a:spAutoFit/>
          </a:bodyPr>
          <a:lstStyle/>
          <a:p>
            <a:pPr algn="ctr">
              <a:lnSpc>
                <a:spcPts val="8400"/>
              </a:lnSpc>
            </a:pPr>
            <a:r>
              <a:rPr lang="en-US" sz="6000">
                <a:solidFill>
                  <a:srgbClr val="566FB5"/>
                </a:solidFill>
                <a:latin typeface="Blodders"/>
                <a:ea typeface="Blodders"/>
                <a:cs typeface="Blodders"/>
                <a:sym typeface="Blodders"/>
              </a:rPr>
              <a:t>Pagalba šeimoje</a:t>
            </a:r>
          </a:p>
        </p:txBody>
      </p:sp>
      <p:sp>
        <p:nvSpPr>
          <p:cNvPr id="4" name="TextBox 4"/>
          <p:cNvSpPr txBox="1"/>
          <p:nvPr/>
        </p:nvSpPr>
        <p:spPr>
          <a:xfrm>
            <a:off x="1028700" y="3169010"/>
            <a:ext cx="9240935" cy="5179696"/>
          </a:xfrm>
          <a:prstGeom prst="rect">
            <a:avLst/>
          </a:prstGeom>
        </p:spPr>
        <p:txBody>
          <a:bodyPr lIns="0" tIns="0" rIns="0" bIns="0" rtlCol="0" anchor="t">
            <a:spAutoFit/>
          </a:bodyPr>
          <a:lstStyle/>
          <a:p>
            <a:pPr algn="just">
              <a:lnSpc>
                <a:spcPts val="5879"/>
              </a:lnSpc>
            </a:pPr>
            <a:r>
              <a:rPr lang="en-US" sz="4199" b="1">
                <a:solidFill>
                  <a:srgbClr val="566FB5"/>
                </a:solidFill>
                <a:latin typeface="Rubik 1 Bold"/>
                <a:ea typeface="Rubik 1 Bold"/>
                <a:cs typeface="Rubik 1 Bold"/>
                <a:sym typeface="Rubik 1 Bold"/>
              </a:rPr>
              <a:t>Tėvai, globėjai ar kiti artimieji, kuriais pasitiki.</a:t>
            </a:r>
          </a:p>
          <a:p>
            <a:pPr algn="just">
              <a:lnSpc>
                <a:spcPts val="5879"/>
              </a:lnSpc>
            </a:pPr>
            <a:endParaRPr lang="en-US" sz="4199" b="1">
              <a:solidFill>
                <a:srgbClr val="566FB5"/>
              </a:solidFill>
              <a:latin typeface="Rubik 1 Bold"/>
              <a:ea typeface="Rubik 1 Bold"/>
              <a:cs typeface="Rubik 1 Bold"/>
              <a:sym typeface="Rubik 1 Bold"/>
            </a:endParaRPr>
          </a:p>
          <a:p>
            <a:pPr algn="just">
              <a:lnSpc>
                <a:spcPts val="5879"/>
              </a:lnSpc>
            </a:pPr>
            <a:r>
              <a:rPr lang="en-US" sz="4199">
                <a:solidFill>
                  <a:srgbClr val="566FB5"/>
                </a:solidFill>
                <a:latin typeface="Rubik 1"/>
                <a:ea typeface="Rubik 1"/>
                <a:cs typeface="Rubik 1"/>
                <a:sym typeface="Rubik 1"/>
              </a:rPr>
              <a:t>Kartais gali atrodyti, kad tėvai supyks ar nesupras, bet jie labiausiai nori, kad jums viskas būtų gerai ir gali padėti rasti tinkamą pagalbą.</a:t>
            </a:r>
          </a:p>
        </p:txBody>
      </p:sp>
      <p:sp>
        <p:nvSpPr>
          <p:cNvPr id="5" name="Freeform 5"/>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3"/>
            <a:stretch>
              <a:fillRect/>
            </a:stretch>
          </a:blipFill>
        </p:spPr>
        <p:txBody>
          <a:bodyPr/>
          <a:lstStyle/>
          <a:p>
            <a:endParaRPr lang="lt-L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706168" y="-594210"/>
            <a:ext cx="3961744" cy="3960863"/>
          </a:xfrm>
          <a:custGeom>
            <a:avLst/>
            <a:gdLst/>
            <a:ahLst/>
            <a:cxnLst/>
            <a:rect l="l" t="t" r="r" b="b"/>
            <a:pathLst>
              <a:path w="3961744" h="3960863">
                <a:moveTo>
                  <a:pt x="0" y="0"/>
                </a:moveTo>
                <a:lnTo>
                  <a:pt x="3961744" y="0"/>
                </a:lnTo>
                <a:lnTo>
                  <a:pt x="3961744" y="3960863"/>
                </a:lnTo>
                <a:lnTo>
                  <a:pt x="0" y="3960863"/>
                </a:lnTo>
                <a:lnTo>
                  <a:pt x="0" y="0"/>
                </a:lnTo>
                <a:close/>
              </a:path>
            </a:pathLst>
          </a:custGeom>
          <a:blipFill>
            <a:blip r:embed="rId2"/>
            <a:stretch>
              <a:fillRect/>
            </a:stretch>
          </a:blipFill>
        </p:spPr>
        <p:txBody>
          <a:bodyPr/>
          <a:lstStyle/>
          <a:p>
            <a:endParaRPr lang="lt-LT"/>
          </a:p>
        </p:txBody>
      </p:sp>
      <p:sp>
        <p:nvSpPr>
          <p:cNvPr id="3" name="Freeform 3"/>
          <p:cNvSpPr/>
          <p:nvPr/>
        </p:nvSpPr>
        <p:spPr>
          <a:xfrm>
            <a:off x="13596274" y="-524153"/>
            <a:ext cx="3820749" cy="3820749"/>
          </a:xfrm>
          <a:custGeom>
            <a:avLst/>
            <a:gdLst/>
            <a:ahLst/>
            <a:cxnLst/>
            <a:rect l="l" t="t" r="r" b="b"/>
            <a:pathLst>
              <a:path w="3820749" h="3820749">
                <a:moveTo>
                  <a:pt x="0" y="0"/>
                </a:moveTo>
                <a:lnTo>
                  <a:pt x="3820748" y="0"/>
                </a:lnTo>
                <a:lnTo>
                  <a:pt x="3820748" y="3820749"/>
                </a:lnTo>
                <a:lnTo>
                  <a:pt x="0" y="3820749"/>
                </a:lnTo>
                <a:lnTo>
                  <a:pt x="0" y="0"/>
                </a:lnTo>
                <a:close/>
              </a:path>
            </a:pathLst>
          </a:custGeom>
          <a:blipFill>
            <a:blip r:embed="rId3"/>
            <a:stretch>
              <a:fillRect/>
            </a:stretch>
          </a:blipFill>
        </p:spPr>
        <p:txBody>
          <a:bodyPr/>
          <a:lstStyle/>
          <a:p>
            <a:endParaRPr lang="lt-LT"/>
          </a:p>
        </p:txBody>
      </p:sp>
      <p:sp>
        <p:nvSpPr>
          <p:cNvPr id="4" name="TextBox 4"/>
          <p:cNvSpPr txBox="1"/>
          <p:nvPr/>
        </p:nvSpPr>
        <p:spPr>
          <a:xfrm>
            <a:off x="4483773" y="781050"/>
            <a:ext cx="8572300" cy="1162050"/>
          </a:xfrm>
          <a:prstGeom prst="rect">
            <a:avLst/>
          </a:prstGeom>
        </p:spPr>
        <p:txBody>
          <a:bodyPr lIns="0" tIns="0" rIns="0" bIns="0" rtlCol="0" anchor="t">
            <a:spAutoFit/>
          </a:bodyPr>
          <a:lstStyle/>
          <a:p>
            <a:pPr algn="ctr">
              <a:lnSpc>
                <a:spcPts val="8400"/>
              </a:lnSpc>
            </a:pPr>
            <a:r>
              <a:rPr lang="en-US" sz="6000">
                <a:solidFill>
                  <a:srgbClr val="566FB5"/>
                </a:solidFill>
                <a:latin typeface="Blodders"/>
                <a:ea typeface="Blodders"/>
                <a:cs typeface="Blodders"/>
                <a:sym typeface="Blodders"/>
              </a:rPr>
              <a:t>Pagalba mokykloje</a:t>
            </a:r>
          </a:p>
        </p:txBody>
      </p:sp>
      <p:sp>
        <p:nvSpPr>
          <p:cNvPr id="5" name="Freeform 5"/>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4"/>
            <a:stretch>
              <a:fillRect/>
            </a:stretch>
          </a:blipFill>
        </p:spPr>
        <p:txBody>
          <a:bodyPr/>
          <a:lstStyle/>
          <a:p>
            <a:endParaRPr lang="lt-LT"/>
          </a:p>
        </p:txBody>
      </p:sp>
      <p:graphicFrame>
        <p:nvGraphicFramePr>
          <p:cNvPr id="6" name="Table 6"/>
          <p:cNvGraphicFramePr>
            <a:graphicFrameLocks noGrp="1"/>
          </p:cNvGraphicFramePr>
          <p:nvPr/>
        </p:nvGraphicFramePr>
        <p:xfrm>
          <a:off x="1028700" y="2275125"/>
          <a:ext cx="16230600" cy="7208177"/>
        </p:xfrm>
        <a:graphic>
          <a:graphicData uri="http://schemas.openxmlformats.org/drawingml/2006/table">
            <a:tbl>
              <a:tblPr/>
              <a:tblGrid>
                <a:gridCol w="5495601">
                  <a:extLst>
                    <a:ext uri="{9D8B030D-6E8A-4147-A177-3AD203B41FA5}">
                      <a16:colId xmlns:a16="http://schemas.microsoft.com/office/drawing/2014/main" val="20000"/>
                    </a:ext>
                  </a:extLst>
                </a:gridCol>
                <a:gridCol w="10734999">
                  <a:extLst>
                    <a:ext uri="{9D8B030D-6E8A-4147-A177-3AD203B41FA5}">
                      <a16:colId xmlns:a16="http://schemas.microsoft.com/office/drawing/2014/main" val="20001"/>
                    </a:ext>
                  </a:extLst>
                </a:gridCol>
              </a:tblGrid>
              <a:tr h="1083787">
                <a:tc>
                  <a:txBody>
                    <a:bodyPr/>
                    <a:lstStyle/>
                    <a:p>
                      <a:pPr algn="ctr">
                        <a:lnSpc>
                          <a:spcPts val="3639"/>
                        </a:lnSpc>
                        <a:defRPr/>
                      </a:pPr>
                      <a:r>
                        <a:rPr lang="en-US" sz="2599" b="1">
                          <a:solidFill>
                            <a:srgbClr val="566FB5"/>
                          </a:solidFill>
                          <a:latin typeface="Rubik 1 Bold"/>
                          <a:ea typeface="Rubik 1 Bold"/>
                          <a:cs typeface="Rubik 1 Bold"/>
                          <a:sym typeface="Rubik 1 Bold"/>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r>
                        <a:rPr lang="en-US" sz="2599" b="1">
                          <a:solidFill>
                            <a:srgbClr val="566FB5"/>
                          </a:solidFill>
                          <a:latin typeface="Rubik 1 Bold"/>
                          <a:ea typeface="Rubik 1 Bold"/>
                          <a:cs typeface="Rubik 1 Bold"/>
                          <a:sym typeface="Rubik 1 Bold"/>
                        </a:rPr>
                        <a:t>Teikiama pagalba</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1476068">
                <a:tc>
                  <a:txBody>
                    <a:bodyPr/>
                    <a:lstStyle/>
                    <a:p>
                      <a:pPr algn="l">
                        <a:lnSpc>
                          <a:spcPts val="3640"/>
                        </a:lnSpc>
                        <a:defRPr/>
                      </a:pPr>
                      <a:r>
                        <a:rPr lang="en-US" sz="2600">
                          <a:solidFill>
                            <a:srgbClr val="DB6C46"/>
                          </a:solidFill>
                          <a:latin typeface="Rubik 1"/>
                          <a:ea typeface="Rubik 1"/>
                          <a:cs typeface="Rubik 1"/>
                          <a:sym typeface="Rubik 1"/>
                        </a:rPr>
                        <a:t>Klasės vadovas/ mokytojas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a:solidFill>
                            <a:srgbClr val="566FB5"/>
                          </a:solidFill>
                          <a:latin typeface="Rubik 1"/>
                          <a:ea typeface="Rubik 1"/>
                          <a:cs typeface="Rubik 1"/>
                          <a:sym typeface="Rubik 1"/>
                        </a:rPr>
                        <a:t>Pirmas žmogus, kuriuo galima pasitikėti ir kreiptis pagalbos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1696186">
                <a:tc>
                  <a:txBody>
                    <a:bodyPr/>
                    <a:lstStyle/>
                    <a:p>
                      <a:pPr algn="l">
                        <a:lnSpc>
                          <a:spcPts val="3640"/>
                        </a:lnSpc>
                        <a:defRPr/>
                      </a:pPr>
                      <a:r>
                        <a:rPr lang="en-US" sz="2600">
                          <a:solidFill>
                            <a:srgbClr val="DB6C46"/>
                          </a:solidFill>
                          <a:latin typeface="Rubik 1"/>
                          <a:ea typeface="Rubik 1"/>
                          <a:cs typeface="Rubik 1"/>
                          <a:sym typeface="Rubik 1"/>
                        </a:rPr>
                        <a:t>Socialinis pedagogas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a:solidFill>
                            <a:srgbClr val="566FB5"/>
                          </a:solidFill>
                          <a:latin typeface="Rubik 1"/>
                          <a:ea typeface="Rubik 1"/>
                          <a:cs typeface="Rubik 1"/>
                          <a:sym typeface="Rubik 1"/>
                        </a:rPr>
                        <a:t>Konsultuoja, padeda ieškoti pag</a:t>
                      </a:r>
                      <a:r>
                        <a:rPr lang="en-US" sz="2599" u="none" strike="noStrike">
                          <a:solidFill>
                            <a:srgbClr val="566FB5"/>
                          </a:solidFill>
                          <a:latin typeface="Rubik 1"/>
                          <a:ea typeface="Rubik 1"/>
                          <a:cs typeface="Rubik 1"/>
                          <a:sym typeface="Rubik 1"/>
                        </a:rPr>
                        <a:t>albos, bendrauja</a:t>
                      </a:r>
                      <a:r>
                        <a:rPr lang="en-US" sz="2599">
                          <a:solidFill>
                            <a:srgbClr val="566FB5"/>
                          </a:solidFill>
                          <a:latin typeface="Rubik 1"/>
                          <a:ea typeface="Rubik 1"/>
                          <a:cs typeface="Rubik 1"/>
                          <a:sym typeface="Rubik 1"/>
                        </a:rPr>
                        <a:t> su šeima</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r h="1476068">
                <a:tc>
                  <a:txBody>
                    <a:bodyPr/>
                    <a:lstStyle/>
                    <a:p>
                      <a:pPr algn="l">
                        <a:lnSpc>
                          <a:spcPts val="3640"/>
                        </a:lnSpc>
                        <a:defRPr/>
                      </a:pPr>
                      <a:r>
                        <a:rPr lang="en-US" sz="2600">
                          <a:solidFill>
                            <a:srgbClr val="DB6C46"/>
                          </a:solidFill>
                          <a:latin typeface="Rubik 1"/>
                          <a:ea typeface="Rubik 1"/>
                          <a:cs typeface="Rubik 1"/>
                          <a:sym typeface="Rubik 1"/>
                        </a:rPr>
                        <a:t>Psichologas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a:solidFill>
                            <a:srgbClr val="566FB5"/>
                          </a:solidFill>
                          <a:latin typeface="Rubik 1"/>
                          <a:ea typeface="Rubik 1"/>
                          <a:cs typeface="Rubik 1"/>
                          <a:sym typeface="Rubik 1"/>
                        </a:rPr>
                        <a:t>Teikia emocinę paramą, p</a:t>
                      </a:r>
                      <a:r>
                        <a:rPr lang="en-US" sz="2599" u="none" strike="noStrike">
                          <a:solidFill>
                            <a:srgbClr val="566FB5"/>
                          </a:solidFill>
                          <a:latin typeface="Rubik 1"/>
                          <a:ea typeface="Rubik 1"/>
                          <a:cs typeface="Rubik 1"/>
                          <a:sym typeface="Rubik 1"/>
                        </a:rPr>
                        <a:t>adeda spręsti vidinius sunkumus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3"/>
                  </a:ext>
                </a:extLst>
              </a:tr>
              <a:tr h="1476068">
                <a:tc>
                  <a:txBody>
                    <a:bodyPr/>
                    <a:lstStyle/>
                    <a:p>
                      <a:pPr algn="l">
                        <a:lnSpc>
                          <a:spcPts val="3640"/>
                        </a:lnSpc>
                        <a:defRPr/>
                      </a:pPr>
                      <a:r>
                        <a:rPr lang="en-US" sz="2600">
                          <a:solidFill>
                            <a:srgbClr val="DB6C46"/>
                          </a:solidFill>
                          <a:latin typeface="Rubik 1"/>
                          <a:ea typeface="Rubik 1"/>
                          <a:cs typeface="Rubik 1"/>
                          <a:sym typeface="Rubik 1"/>
                        </a:rPr>
                        <a:t>Visuomenės sveikatos specialistas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40"/>
                        </a:lnSpc>
                        <a:defRPr/>
                      </a:pPr>
                      <a:r>
                        <a:rPr lang="en-US" sz="2600">
                          <a:solidFill>
                            <a:srgbClr val="566FB5"/>
                          </a:solidFill>
                          <a:latin typeface="Rubik 1"/>
                          <a:ea typeface="Rubik 1"/>
                          <a:cs typeface="Rubik 1"/>
                          <a:sym typeface="Rubik 1"/>
                        </a:rPr>
                        <a:t>Konsultuoja, padeda ieškoti pagalbos, suteikia pirmąją pagalbą</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2930527"/>
          <a:ext cx="16230600" cy="5650058"/>
        </p:xfrm>
        <a:graphic>
          <a:graphicData uri="http://schemas.openxmlformats.org/drawingml/2006/table">
            <a:tbl>
              <a:tblPr/>
              <a:tblGrid>
                <a:gridCol w="4238901">
                  <a:extLst>
                    <a:ext uri="{9D8B030D-6E8A-4147-A177-3AD203B41FA5}">
                      <a16:colId xmlns:a16="http://schemas.microsoft.com/office/drawing/2014/main" val="20000"/>
                    </a:ext>
                  </a:extLst>
                </a:gridCol>
                <a:gridCol w="3711515">
                  <a:extLst>
                    <a:ext uri="{9D8B030D-6E8A-4147-A177-3AD203B41FA5}">
                      <a16:colId xmlns:a16="http://schemas.microsoft.com/office/drawing/2014/main" val="20001"/>
                    </a:ext>
                  </a:extLst>
                </a:gridCol>
                <a:gridCol w="8280184">
                  <a:extLst>
                    <a:ext uri="{9D8B030D-6E8A-4147-A177-3AD203B41FA5}">
                      <a16:colId xmlns:a16="http://schemas.microsoft.com/office/drawing/2014/main" val="20002"/>
                    </a:ext>
                  </a:extLst>
                </a:gridCol>
              </a:tblGrid>
              <a:tr h="1085378">
                <a:tc>
                  <a:txBody>
                    <a:bodyPr/>
                    <a:lstStyle/>
                    <a:p>
                      <a:pPr algn="ctr">
                        <a:lnSpc>
                          <a:spcPts val="3639"/>
                        </a:lnSpc>
                        <a:defRPr/>
                      </a:pPr>
                      <a:r>
                        <a:rPr lang="en-US" sz="2599" b="1">
                          <a:solidFill>
                            <a:srgbClr val="566FB5"/>
                          </a:solidFill>
                          <a:latin typeface="Rubik 2"/>
                          <a:ea typeface="Rubik 2"/>
                          <a:cs typeface="Rubik 2"/>
                          <a:sym typeface="Rubik 2"/>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779"/>
                        </a:lnSpc>
                        <a:defRPr/>
                      </a:pPr>
                      <a:r>
                        <a:rPr lang="en-US" sz="2699" b="1">
                          <a:solidFill>
                            <a:srgbClr val="566FB5"/>
                          </a:solidFill>
                          <a:latin typeface="Rubik 2"/>
                          <a:ea typeface="Rubik 2"/>
                          <a:cs typeface="Rubik 2"/>
                          <a:sym typeface="Rubik 2"/>
                        </a:rPr>
                        <a:t>Kontaktai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r>
                        <a:rPr lang="en-US" sz="2599">
                          <a:solidFill>
                            <a:srgbClr val="566FB5"/>
                          </a:solidFill>
                          <a:latin typeface="Rubik 2"/>
                          <a:ea typeface="Rubik 2"/>
                          <a:cs typeface="Rubik 2"/>
                          <a:sym typeface="Rubik 2"/>
                        </a:rPr>
                        <a:t>Darbo valandos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2282340">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endParaRPr lang="en-US" sz="1100"/>
                    </a:p>
                    <a:p>
                      <a:pPr algn="ctr">
                        <a:lnSpc>
                          <a:spcPts val="3639"/>
                        </a:lnSpc>
                      </a:pPr>
                      <a:r>
                        <a:rPr lang="en-US" sz="2599">
                          <a:solidFill>
                            <a:srgbClr val="566FB5"/>
                          </a:solidFill>
                          <a:latin typeface="Rubik 1"/>
                          <a:ea typeface="Rubik 1"/>
                          <a:cs typeface="Rubik 1"/>
                          <a:sym typeface="Rubik 1"/>
                        </a:rPr>
                        <a:t>Tel. 116111</a:t>
                      </a:r>
                    </a:p>
                    <a:p>
                      <a:pPr algn="ctr">
                        <a:lnSpc>
                          <a:spcPts val="3639"/>
                        </a:lnSpc>
                      </a:pPr>
                      <a:r>
                        <a:rPr lang="en-US" sz="2599">
                          <a:solidFill>
                            <a:srgbClr val="566FB5"/>
                          </a:solidFill>
                          <a:latin typeface="Rubik 1"/>
                          <a:ea typeface="Rubik 1"/>
                          <a:cs typeface="Rubik 1"/>
                          <a:sym typeface="Rubik 1"/>
                        </a:rPr>
                        <a:t>vaikulinija.lt</a:t>
                      </a:r>
                    </a:p>
                    <a:p>
                      <a:pPr algn="ctr">
                        <a:lnSpc>
                          <a:spcPts val="3639"/>
                        </a:lnSpc>
                      </a:pPr>
                      <a:endParaRPr lang="en-US" sz="2599">
                        <a:solidFill>
                          <a:srgbClr val="566FB5"/>
                        </a:solidFill>
                        <a:latin typeface="Rubik 1"/>
                        <a:ea typeface="Rubik 1"/>
                        <a:cs typeface="Rubik 1"/>
                        <a:sym typeface="Rubik 1"/>
                      </a:endParaRP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b="1">
                          <a:solidFill>
                            <a:srgbClr val="566FB5"/>
                          </a:solidFill>
                          <a:latin typeface="Rubik 1 Bold"/>
                          <a:ea typeface="Rubik 1 Bold"/>
                          <a:cs typeface="Rubik 1 Bold"/>
                          <a:sym typeface="Rubik 1 Bold"/>
                        </a:rPr>
                        <a:t>Pokalbiai telefonu</a:t>
                      </a:r>
                      <a:r>
                        <a:rPr lang="en-US" sz="2599">
                          <a:solidFill>
                            <a:srgbClr val="566FB5"/>
                          </a:solidFill>
                          <a:latin typeface="Rubik 1"/>
                          <a:ea typeface="Rubik 1"/>
                          <a:cs typeface="Rubik 1"/>
                          <a:sym typeface="Rubik 1"/>
                        </a:rPr>
                        <a:t> I-VII 11–23 val.</a:t>
                      </a:r>
                      <a:endParaRPr lang="en-US" sz="1100"/>
                    </a:p>
                    <a:p>
                      <a:pPr algn="l">
                        <a:lnSpc>
                          <a:spcPts val="3639"/>
                        </a:lnSpc>
                      </a:pPr>
                      <a:r>
                        <a:rPr lang="en-US" sz="2599" b="1">
                          <a:solidFill>
                            <a:srgbClr val="566FB5"/>
                          </a:solidFill>
                          <a:latin typeface="Rubik 1 Bold"/>
                          <a:ea typeface="Rubik 1 Bold"/>
                          <a:cs typeface="Rubik 1 Bold"/>
                          <a:sym typeface="Rubik 1 Bold"/>
                        </a:rPr>
                        <a:t>P</a:t>
                      </a:r>
                      <a:r>
                        <a:rPr lang="en-US" sz="2599" b="1" u="none" strike="noStrike">
                          <a:solidFill>
                            <a:srgbClr val="566FB5"/>
                          </a:solidFill>
                          <a:latin typeface="Rubik 1 Semi-Bold"/>
                          <a:ea typeface="Rubik 1 Semi-Bold"/>
                          <a:cs typeface="Rubik 1 Semi-Bold"/>
                          <a:sym typeface="Rubik 1 Semi-Bold"/>
                          <a:hlinkClick r:id="rId2" tooltip="https://www.vaikulinija.lt/vaikams-paaugliams/pagalba-pokalbiais-internetu/"/>
                        </a:rPr>
                        <a:t>okalbiai internetu</a:t>
                      </a:r>
                      <a:r>
                        <a:rPr lang="en-US" sz="2599">
                          <a:solidFill>
                            <a:srgbClr val="566FB5"/>
                          </a:solidFill>
                          <a:latin typeface="Rubik 1"/>
                          <a:ea typeface="Rubik 1"/>
                          <a:cs typeface="Rubik 1"/>
                          <a:sym typeface="Rubik 1"/>
                        </a:rPr>
                        <a:t> I-VII 14–23 val.</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2282340">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endParaRPr lang="en-US" sz="1100"/>
                    </a:p>
                    <a:p>
                      <a:pPr algn="ctr">
                        <a:lnSpc>
                          <a:spcPts val="3639"/>
                        </a:lnSpc>
                      </a:pPr>
                      <a:r>
                        <a:rPr lang="en-US" sz="2599">
                          <a:solidFill>
                            <a:srgbClr val="566FB5"/>
                          </a:solidFill>
                          <a:latin typeface="Rubik 1"/>
                          <a:ea typeface="Rubik 1"/>
                          <a:cs typeface="Rubik 1"/>
                          <a:sym typeface="Rubik 1"/>
                        </a:rPr>
                        <a:t>Tel. 0 800 28888</a:t>
                      </a:r>
                    </a:p>
                    <a:p>
                      <a:pPr algn="ctr">
                        <a:lnSpc>
                          <a:spcPts val="3639"/>
                        </a:lnSpc>
                      </a:pPr>
                      <a:r>
                        <a:rPr lang="en-US" sz="2599">
                          <a:solidFill>
                            <a:srgbClr val="566FB5"/>
                          </a:solidFill>
                          <a:latin typeface="Rubik 1"/>
                          <a:ea typeface="Rubik 1"/>
                          <a:cs typeface="Rubik 1"/>
                          <a:sym typeface="Rubik 1"/>
                        </a:rPr>
                        <a:t>jaunimolinija.lt</a:t>
                      </a:r>
                    </a:p>
                    <a:p>
                      <a:pPr algn="ctr">
                        <a:lnSpc>
                          <a:spcPts val="3639"/>
                        </a:lnSpc>
                      </a:pPr>
                      <a:endParaRPr lang="en-US" sz="2599">
                        <a:solidFill>
                          <a:srgbClr val="566FB5"/>
                        </a:solidFill>
                        <a:latin typeface="Rubik 1"/>
                        <a:ea typeface="Rubik 1"/>
                        <a:cs typeface="Rubik 1"/>
                        <a:sym typeface="Rubik 1"/>
                      </a:endParaRP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b="1">
                          <a:solidFill>
                            <a:srgbClr val="566FB5"/>
                          </a:solidFill>
                          <a:latin typeface="Rubik 1 Bold"/>
                          <a:ea typeface="Rubik 1 Bold"/>
                          <a:cs typeface="Rubik 1 Bold"/>
                          <a:sym typeface="Rubik 1 Bold"/>
                        </a:rPr>
                        <a:t>Pokalbiai telefonu</a:t>
                      </a:r>
                      <a:r>
                        <a:rPr lang="en-US" sz="2599">
                          <a:solidFill>
                            <a:srgbClr val="566FB5"/>
                          </a:solidFill>
                          <a:latin typeface="Rubik 1"/>
                          <a:ea typeface="Rubik 1"/>
                          <a:cs typeface="Rubik 1"/>
                          <a:sym typeface="Rubik 1"/>
                        </a:rPr>
                        <a:t> I-VII visą parą</a:t>
                      </a:r>
                      <a:endParaRPr lang="en-US" sz="1100"/>
                    </a:p>
                    <a:p>
                      <a:pPr algn="l">
                        <a:lnSpc>
                          <a:spcPts val="3639"/>
                        </a:lnSpc>
                      </a:pPr>
                      <a:r>
                        <a:rPr lang="en-US" sz="2599" b="1">
                          <a:solidFill>
                            <a:srgbClr val="566FB5"/>
                          </a:solidFill>
                          <a:latin typeface="Rubik 1 Bold"/>
                          <a:ea typeface="Rubik 1 Bold"/>
                          <a:cs typeface="Rubik 1 Bold"/>
                          <a:sym typeface="Rubik 1 Bold"/>
                        </a:rPr>
                        <a:t>P</a:t>
                      </a:r>
                      <a:r>
                        <a:rPr lang="en-US" sz="2599" b="1" u="none" strike="noStrike">
                          <a:solidFill>
                            <a:srgbClr val="566FB5"/>
                          </a:solidFill>
                          <a:latin typeface="Rubik 1 Semi-Bold"/>
                          <a:ea typeface="Rubik 1 Semi-Bold"/>
                          <a:cs typeface="Rubik 1 Semi-Bold"/>
                          <a:sym typeface="Rubik 1 Semi-Bold"/>
                          <a:hlinkClick r:id="rId2" tooltip="https://www.vaikulinija.lt/vaikams-paaugliams/pagalba-pokalbiais-internetu/"/>
                        </a:rPr>
                        <a:t>okalbiai internetu</a:t>
                      </a:r>
                      <a:r>
                        <a:rPr lang="en-US" sz="2599">
                          <a:solidFill>
                            <a:srgbClr val="566FB5"/>
                          </a:solidFill>
                          <a:latin typeface="Rubik 1"/>
                          <a:ea typeface="Rubik 1"/>
                          <a:cs typeface="Rubik 1"/>
                          <a:sym typeface="Rubik 1"/>
                        </a:rPr>
                        <a:t> I-VII 15–24 val.</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Freeform 3"/>
          <p:cNvSpPr/>
          <p:nvPr/>
        </p:nvSpPr>
        <p:spPr>
          <a:xfrm>
            <a:off x="1284324" y="6461847"/>
            <a:ext cx="3783463" cy="1884941"/>
          </a:xfrm>
          <a:custGeom>
            <a:avLst/>
            <a:gdLst/>
            <a:ahLst/>
            <a:cxnLst/>
            <a:rect l="l" t="t" r="r" b="b"/>
            <a:pathLst>
              <a:path w="3783463" h="1884941">
                <a:moveTo>
                  <a:pt x="0" y="0"/>
                </a:moveTo>
                <a:lnTo>
                  <a:pt x="3783463" y="0"/>
                </a:lnTo>
                <a:lnTo>
                  <a:pt x="3783463" y="1884941"/>
                </a:lnTo>
                <a:lnTo>
                  <a:pt x="0" y="1884941"/>
                </a:lnTo>
                <a:lnTo>
                  <a:pt x="0" y="0"/>
                </a:lnTo>
                <a:close/>
              </a:path>
            </a:pathLst>
          </a:custGeom>
          <a:blipFill>
            <a:blip r:embed="rId3"/>
            <a:stretch>
              <a:fillRect b="-12403"/>
            </a:stretch>
          </a:blipFill>
        </p:spPr>
        <p:txBody>
          <a:bodyPr/>
          <a:lstStyle/>
          <a:p>
            <a:endParaRPr lang="lt-LT"/>
          </a:p>
        </p:txBody>
      </p:sp>
      <p:sp>
        <p:nvSpPr>
          <p:cNvPr id="4" name="Freeform 4"/>
          <p:cNvSpPr/>
          <p:nvPr/>
        </p:nvSpPr>
        <p:spPr>
          <a:xfrm>
            <a:off x="1192359" y="4251947"/>
            <a:ext cx="3967394" cy="1930798"/>
          </a:xfrm>
          <a:custGeom>
            <a:avLst/>
            <a:gdLst/>
            <a:ahLst/>
            <a:cxnLst/>
            <a:rect l="l" t="t" r="r" b="b"/>
            <a:pathLst>
              <a:path w="3967394" h="1930798">
                <a:moveTo>
                  <a:pt x="0" y="0"/>
                </a:moveTo>
                <a:lnTo>
                  <a:pt x="3967394" y="0"/>
                </a:lnTo>
                <a:lnTo>
                  <a:pt x="3967394" y="1930798"/>
                </a:lnTo>
                <a:lnTo>
                  <a:pt x="0" y="1930798"/>
                </a:lnTo>
                <a:lnTo>
                  <a:pt x="0" y="0"/>
                </a:lnTo>
                <a:close/>
              </a:path>
            </a:pathLst>
          </a:custGeom>
          <a:blipFill>
            <a:blip r:embed="rId4"/>
            <a:stretch>
              <a:fillRect/>
            </a:stretch>
          </a:blipFill>
        </p:spPr>
        <p:txBody>
          <a:bodyPr/>
          <a:lstStyle/>
          <a:p>
            <a:endParaRPr lang="lt-LT"/>
          </a:p>
        </p:txBody>
      </p:sp>
      <p:sp>
        <p:nvSpPr>
          <p:cNvPr id="5" name="TextBox 5"/>
          <p:cNvSpPr txBox="1"/>
          <p:nvPr/>
        </p:nvSpPr>
        <p:spPr>
          <a:xfrm>
            <a:off x="3268021" y="838200"/>
            <a:ext cx="11751957" cy="1906269"/>
          </a:xfrm>
          <a:prstGeom prst="rect">
            <a:avLst/>
          </a:prstGeom>
        </p:spPr>
        <p:txBody>
          <a:bodyPr lIns="0" tIns="0" rIns="0" bIns="0" rtlCol="0" anchor="t">
            <a:spAutoFit/>
          </a:bodyPr>
          <a:lstStyle/>
          <a:p>
            <a:pPr algn="ctr">
              <a:lnSpc>
                <a:spcPts val="7280"/>
              </a:lnSpc>
            </a:pPr>
            <a:r>
              <a:rPr lang="en-US" sz="5200">
                <a:solidFill>
                  <a:srgbClr val="566FB5"/>
                </a:solidFill>
                <a:latin typeface="Blodders"/>
                <a:ea typeface="Blodders"/>
                <a:cs typeface="Blodders"/>
                <a:sym typeface="Blodders"/>
              </a:rPr>
              <a:t>anoniminė Emocinė paramA telefonu ir internetu</a:t>
            </a:r>
          </a:p>
        </p:txBody>
      </p:sp>
      <p:sp>
        <p:nvSpPr>
          <p:cNvPr id="6" name="Freeform 6"/>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5"/>
            <a:stretch>
              <a:fillRect/>
            </a:stretch>
          </a:blipFill>
        </p:spPr>
        <p:txBody>
          <a:bodyPr/>
          <a:lstStyle/>
          <a:p>
            <a:endParaRPr lang="lt-L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58891" y="809625"/>
            <a:ext cx="11751957" cy="1083945"/>
          </a:xfrm>
          <a:prstGeom prst="rect">
            <a:avLst/>
          </a:prstGeom>
        </p:spPr>
        <p:txBody>
          <a:bodyPr lIns="0" tIns="0" rIns="0" bIns="0" rtlCol="0" anchor="t">
            <a:spAutoFit/>
          </a:bodyPr>
          <a:lstStyle/>
          <a:p>
            <a:pPr algn="ctr">
              <a:lnSpc>
                <a:spcPts val="7980"/>
              </a:lnSpc>
            </a:pPr>
            <a:r>
              <a:rPr lang="en-US" sz="5700">
                <a:solidFill>
                  <a:srgbClr val="566FB5"/>
                </a:solidFill>
                <a:latin typeface="Blodders"/>
                <a:ea typeface="Blodders"/>
                <a:cs typeface="Blodders"/>
                <a:sym typeface="Blodders"/>
              </a:rPr>
              <a:t>Specialistų pagalba</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graphicFrame>
        <p:nvGraphicFramePr>
          <p:cNvPr id="4" name="Table 4"/>
          <p:cNvGraphicFramePr>
            <a:graphicFrameLocks noGrp="1"/>
          </p:cNvGraphicFramePr>
          <p:nvPr/>
        </p:nvGraphicFramePr>
        <p:xfrm>
          <a:off x="1028700" y="1893570"/>
          <a:ext cx="16230600" cy="7245484"/>
        </p:xfrm>
        <a:graphic>
          <a:graphicData uri="http://schemas.openxmlformats.org/drawingml/2006/table">
            <a:tbl>
              <a:tblPr/>
              <a:tblGrid>
                <a:gridCol w="5632307">
                  <a:extLst>
                    <a:ext uri="{9D8B030D-6E8A-4147-A177-3AD203B41FA5}">
                      <a16:colId xmlns:a16="http://schemas.microsoft.com/office/drawing/2014/main" val="20000"/>
                    </a:ext>
                  </a:extLst>
                </a:gridCol>
                <a:gridCol w="4481482">
                  <a:extLst>
                    <a:ext uri="{9D8B030D-6E8A-4147-A177-3AD203B41FA5}">
                      <a16:colId xmlns:a16="http://schemas.microsoft.com/office/drawing/2014/main" val="20001"/>
                    </a:ext>
                  </a:extLst>
                </a:gridCol>
                <a:gridCol w="6116811">
                  <a:extLst>
                    <a:ext uri="{9D8B030D-6E8A-4147-A177-3AD203B41FA5}">
                      <a16:colId xmlns:a16="http://schemas.microsoft.com/office/drawing/2014/main" val="20002"/>
                    </a:ext>
                  </a:extLst>
                </a:gridCol>
              </a:tblGrid>
              <a:tr h="1040656">
                <a:tc>
                  <a:txBody>
                    <a:bodyPr/>
                    <a:lstStyle/>
                    <a:p>
                      <a:pPr algn="ctr">
                        <a:lnSpc>
                          <a:spcPts val="4199"/>
                        </a:lnSpc>
                        <a:defRPr/>
                      </a:pPr>
                      <a:r>
                        <a:rPr lang="en-US" sz="2999" b="1">
                          <a:solidFill>
                            <a:srgbClr val="566FB5"/>
                          </a:solidFill>
                          <a:latin typeface="Rubik 1 Bold"/>
                          <a:ea typeface="Rubik 1 Bold"/>
                          <a:cs typeface="Rubik 1 Bold"/>
                          <a:sym typeface="Rubik 1 Bold"/>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199"/>
                        </a:lnSpc>
                        <a:defRPr/>
                      </a:pPr>
                      <a:r>
                        <a:rPr lang="en-US" sz="2999" b="1">
                          <a:solidFill>
                            <a:srgbClr val="566FB5"/>
                          </a:solidFill>
                          <a:latin typeface="Rubik 1 Bold"/>
                          <a:ea typeface="Rubik 1 Bold"/>
                          <a:cs typeface="Rubik 1 Bold"/>
                          <a:sym typeface="Rubik 1 Bold"/>
                        </a:rPr>
                        <a:t>Internetinis adresas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199"/>
                        </a:lnSpc>
                        <a:defRPr/>
                      </a:pPr>
                      <a:r>
                        <a:rPr lang="en-US" sz="2999" b="1">
                          <a:solidFill>
                            <a:srgbClr val="566FB5"/>
                          </a:solidFill>
                          <a:latin typeface="Rubik 1 Bold"/>
                          <a:ea typeface="Rubik 1 Bold"/>
                          <a:cs typeface="Rubik 1 Bold"/>
                          <a:sym typeface="Rubik 1 Bold"/>
                        </a:rPr>
                        <a:t>Kas 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3083263">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2659"/>
                        </a:lnSpc>
                        <a:defRPr/>
                      </a:pPr>
                      <a:endParaRPr lang="en-US" sz="1100"/>
                    </a:p>
                    <a:p>
                      <a:pPr algn="just">
                        <a:lnSpc>
                          <a:spcPts val="3359"/>
                        </a:lnSpc>
                      </a:pPr>
                      <a:endParaRPr lang="en-US" sz="1100"/>
                    </a:p>
                    <a:p>
                      <a:pPr algn="just">
                        <a:lnSpc>
                          <a:spcPts val="3359"/>
                        </a:lnSpc>
                      </a:pPr>
                      <a:endParaRPr lang="en-US" sz="1100"/>
                    </a:p>
                    <a:p>
                      <a:pPr algn="just">
                        <a:lnSpc>
                          <a:spcPts val="3359"/>
                        </a:lnSpc>
                      </a:pPr>
                      <a:endParaRPr lang="en-US" sz="1100"/>
                    </a:p>
                    <a:p>
                      <a:pPr algn="just">
                        <a:lnSpc>
                          <a:spcPts val="2659"/>
                        </a:lnSpc>
                      </a:pPr>
                      <a:endParaRPr lang="en-US" sz="1100"/>
                    </a:p>
                    <a:p>
                      <a:pPr algn="just">
                        <a:lnSpc>
                          <a:spcPts val="2659"/>
                        </a:lnSpc>
                      </a:pPr>
                      <a:r>
                        <a:rPr lang="en-US" sz="1899">
                          <a:solidFill>
                            <a:srgbClr val="566FB5"/>
                          </a:solidFill>
                          <a:latin typeface="Rubik 1"/>
                          <a:ea typeface="Rubik 1"/>
                          <a:cs typeface="Rubik 1"/>
                          <a:sym typeface="Rubik 1"/>
                        </a:rPr>
                        <a:t>https://vilnius.lt/savivaldybe/jaunimas/jaunimo-sveikata</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4199"/>
                        </a:lnSpc>
                        <a:defRPr/>
                      </a:pPr>
                      <a:r>
                        <a:rPr lang="en-US" sz="2999">
                          <a:solidFill>
                            <a:srgbClr val="566FB5"/>
                          </a:solidFill>
                          <a:latin typeface="Rubik 1"/>
                          <a:ea typeface="Rubik 1"/>
                          <a:cs typeface="Rubik 1"/>
                          <a:sym typeface="Rubik 1"/>
                        </a:rPr>
                        <a:t>Galima nemokamai, anonimiškai ir be išankstinės registracijos gauti profesionalią specialistų pagalbą ir pasikonsultuoti svarbiais sveikatai klausimais.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3121565">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2659"/>
                        </a:lnSpc>
                        <a:defRPr/>
                      </a:pPr>
                      <a:endParaRPr lang="en-US" sz="1100"/>
                    </a:p>
                    <a:p>
                      <a:pPr algn="just">
                        <a:lnSpc>
                          <a:spcPts val="2659"/>
                        </a:lnSpc>
                      </a:pPr>
                      <a:endParaRPr lang="en-US" sz="1100"/>
                    </a:p>
                    <a:p>
                      <a:pPr algn="just">
                        <a:lnSpc>
                          <a:spcPts val="2659"/>
                        </a:lnSpc>
                      </a:pPr>
                      <a:endParaRPr lang="en-US" sz="1100"/>
                    </a:p>
                    <a:p>
                      <a:pPr algn="just">
                        <a:lnSpc>
                          <a:spcPts val="2659"/>
                        </a:lnSpc>
                      </a:pPr>
                      <a:endParaRPr lang="en-US" sz="1100"/>
                    </a:p>
                    <a:p>
                      <a:pPr algn="just">
                        <a:lnSpc>
                          <a:spcPts val="2659"/>
                        </a:lnSpc>
                      </a:pPr>
                      <a:endParaRPr lang="en-US" sz="1100"/>
                    </a:p>
                    <a:p>
                      <a:pPr algn="just">
                        <a:lnSpc>
                          <a:spcPts val="2659"/>
                        </a:lnSpc>
                      </a:pPr>
                      <a:endParaRPr lang="en-US" sz="1100"/>
                    </a:p>
                    <a:p>
                      <a:pPr algn="just">
                        <a:lnSpc>
                          <a:spcPts val="2659"/>
                        </a:lnSpc>
                      </a:pPr>
                      <a:r>
                        <a:rPr lang="en-US" sz="1899">
                          <a:solidFill>
                            <a:srgbClr val="566FB5"/>
                          </a:solidFill>
                          <a:latin typeface="Rubik 1"/>
                          <a:ea typeface="Rubik 1"/>
                          <a:cs typeface="Rubik 1"/>
                          <a:sym typeface="Rubik 1"/>
                        </a:rPr>
                        <a:t>https://vilniussveikiau.lt/lt/paslaugos/programos/</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4199"/>
                        </a:lnSpc>
                        <a:defRPr/>
                      </a:pPr>
                      <a:r>
                        <a:rPr lang="en-US" sz="2999">
                          <a:solidFill>
                            <a:srgbClr val="566FB5"/>
                          </a:solidFill>
                          <a:latin typeface="Rubik 1"/>
                          <a:ea typeface="Rubik 1"/>
                          <a:cs typeface="Rubik 1"/>
                          <a:sym typeface="Rubik 1"/>
                        </a:rPr>
                        <a:t>Individualios ir grupinės psichologinės pagalbos galimybės.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Freeform 5"/>
          <p:cNvSpPr/>
          <p:nvPr/>
        </p:nvSpPr>
        <p:spPr>
          <a:xfrm>
            <a:off x="1238392" y="3884028"/>
            <a:ext cx="5395613" cy="1798165"/>
          </a:xfrm>
          <a:custGeom>
            <a:avLst/>
            <a:gdLst/>
            <a:ahLst/>
            <a:cxnLst/>
            <a:rect l="l" t="t" r="r" b="b"/>
            <a:pathLst>
              <a:path w="5395613" h="1798165">
                <a:moveTo>
                  <a:pt x="0" y="0"/>
                </a:moveTo>
                <a:lnTo>
                  <a:pt x="5395614" y="0"/>
                </a:lnTo>
                <a:lnTo>
                  <a:pt x="5395614" y="1798166"/>
                </a:lnTo>
                <a:lnTo>
                  <a:pt x="0" y="1798166"/>
                </a:lnTo>
                <a:lnTo>
                  <a:pt x="0" y="0"/>
                </a:lnTo>
                <a:close/>
              </a:path>
            </a:pathLst>
          </a:custGeom>
          <a:blipFill>
            <a:blip r:embed="rId3"/>
            <a:stretch>
              <a:fillRect l="-18137" t="-86509" r="-15839" b="-39623"/>
            </a:stretch>
          </a:blipFill>
        </p:spPr>
        <p:txBody>
          <a:bodyPr/>
          <a:lstStyle/>
          <a:p>
            <a:endParaRPr lang="lt-LT"/>
          </a:p>
        </p:txBody>
      </p:sp>
      <p:sp>
        <p:nvSpPr>
          <p:cNvPr id="6" name="Freeform 6"/>
          <p:cNvSpPr/>
          <p:nvPr/>
        </p:nvSpPr>
        <p:spPr>
          <a:xfrm>
            <a:off x="7959820" y="3080651"/>
            <a:ext cx="1894959" cy="1894959"/>
          </a:xfrm>
          <a:custGeom>
            <a:avLst/>
            <a:gdLst/>
            <a:ahLst/>
            <a:cxnLst/>
            <a:rect l="l" t="t" r="r" b="b"/>
            <a:pathLst>
              <a:path w="1894959" h="1894959">
                <a:moveTo>
                  <a:pt x="0" y="0"/>
                </a:moveTo>
                <a:lnTo>
                  <a:pt x="1894959" y="0"/>
                </a:lnTo>
                <a:lnTo>
                  <a:pt x="1894959" y="1894959"/>
                </a:lnTo>
                <a:lnTo>
                  <a:pt x="0" y="1894959"/>
                </a:lnTo>
                <a:lnTo>
                  <a:pt x="0" y="0"/>
                </a:lnTo>
                <a:close/>
              </a:path>
            </a:pathLst>
          </a:custGeom>
          <a:blipFill>
            <a:blip r:embed="rId4"/>
            <a:stretch>
              <a:fillRect/>
            </a:stretch>
          </a:blipFill>
        </p:spPr>
        <p:txBody>
          <a:bodyPr/>
          <a:lstStyle/>
          <a:p>
            <a:endParaRPr lang="lt-LT"/>
          </a:p>
        </p:txBody>
      </p:sp>
      <p:sp>
        <p:nvSpPr>
          <p:cNvPr id="7" name="Freeform 7"/>
          <p:cNvSpPr/>
          <p:nvPr/>
        </p:nvSpPr>
        <p:spPr>
          <a:xfrm>
            <a:off x="2141148" y="6466066"/>
            <a:ext cx="3077197" cy="2544493"/>
          </a:xfrm>
          <a:custGeom>
            <a:avLst/>
            <a:gdLst/>
            <a:ahLst/>
            <a:cxnLst/>
            <a:rect l="l" t="t" r="r" b="b"/>
            <a:pathLst>
              <a:path w="3077197" h="2544493">
                <a:moveTo>
                  <a:pt x="0" y="0"/>
                </a:moveTo>
                <a:lnTo>
                  <a:pt x="3077198" y="0"/>
                </a:lnTo>
                <a:lnTo>
                  <a:pt x="3077198" y="2544493"/>
                </a:lnTo>
                <a:lnTo>
                  <a:pt x="0" y="2544493"/>
                </a:lnTo>
                <a:lnTo>
                  <a:pt x="0" y="0"/>
                </a:lnTo>
                <a:close/>
              </a:path>
            </a:pathLst>
          </a:custGeom>
          <a:blipFill>
            <a:blip r:embed="rId5"/>
            <a:stretch>
              <a:fillRect/>
            </a:stretch>
          </a:blipFill>
        </p:spPr>
        <p:txBody>
          <a:bodyPr/>
          <a:lstStyle/>
          <a:p>
            <a:endParaRPr lang="lt-LT"/>
          </a:p>
        </p:txBody>
      </p:sp>
      <p:sp>
        <p:nvSpPr>
          <p:cNvPr id="8" name="Freeform 8"/>
          <p:cNvSpPr/>
          <p:nvPr/>
        </p:nvSpPr>
        <p:spPr>
          <a:xfrm>
            <a:off x="7914845" y="6162692"/>
            <a:ext cx="1939934" cy="1939934"/>
          </a:xfrm>
          <a:custGeom>
            <a:avLst/>
            <a:gdLst/>
            <a:ahLst/>
            <a:cxnLst/>
            <a:rect l="l" t="t" r="r" b="b"/>
            <a:pathLst>
              <a:path w="1939934" h="1939934">
                <a:moveTo>
                  <a:pt x="0" y="0"/>
                </a:moveTo>
                <a:lnTo>
                  <a:pt x="1939934" y="0"/>
                </a:lnTo>
                <a:lnTo>
                  <a:pt x="1939934" y="1939934"/>
                </a:lnTo>
                <a:lnTo>
                  <a:pt x="0" y="1939934"/>
                </a:lnTo>
                <a:lnTo>
                  <a:pt x="0" y="0"/>
                </a:lnTo>
                <a:close/>
              </a:path>
            </a:pathLst>
          </a:custGeom>
          <a:blipFill>
            <a:blip r:embed="rId6"/>
            <a:stretch>
              <a:fillRect/>
            </a:stretch>
          </a:blipFill>
        </p:spPr>
        <p:txBody>
          <a:bodyPr/>
          <a:lstStyle/>
          <a:p>
            <a:endParaRPr lang="lt-L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2086635"/>
          <a:ext cx="16230600" cy="7238340"/>
        </p:xfrm>
        <a:graphic>
          <a:graphicData uri="http://schemas.openxmlformats.org/drawingml/2006/table">
            <a:tbl>
              <a:tblPr/>
              <a:tblGrid>
                <a:gridCol w="4238901">
                  <a:extLst>
                    <a:ext uri="{9D8B030D-6E8A-4147-A177-3AD203B41FA5}">
                      <a16:colId xmlns:a16="http://schemas.microsoft.com/office/drawing/2014/main" val="20000"/>
                    </a:ext>
                  </a:extLst>
                </a:gridCol>
                <a:gridCol w="3711515">
                  <a:extLst>
                    <a:ext uri="{9D8B030D-6E8A-4147-A177-3AD203B41FA5}">
                      <a16:colId xmlns:a16="http://schemas.microsoft.com/office/drawing/2014/main" val="20001"/>
                    </a:ext>
                  </a:extLst>
                </a:gridCol>
                <a:gridCol w="8280184">
                  <a:extLst>
                    <a:ext uri="{9D8B030D-6E8A-4147-A177-3AD203B41FA5}">
                      <a16:colId xmlns:a16="http://schemas.microsoft.com/office/drawing/2014/main" val="20002"/>
                    </a:ext>
                  </a:extLst>
                </a:gridCol>
              </a:tblGrid>
              <a:tr h="986266">
                <a:tc>
                  <a:txBody>
                    <a:bodyPr/>
                    <a:lstStyle/>
                    <a:p>
                      <a:pPr algn="ctr">
                        <a:lnSpc>
                          <a:spcPts val="4200"/>
                        </a:lnSpc>
                        <a:defRPr/>
                      </a:pPr>
                      <a:r>
                        <a:rPr lang="en-US" sz="3000" b="1">
                          <a:solidFill>
                            <a:srgbClr val="566FB5"/>
                          </a:solidFill>
                          <a:latin typeface="Rubik 2"/>
                          <a:ea typeface="Rubik 2"/>
                          <a:cs typeface="Rubik 2"/>
                          <a:sym typeface="Rubik 2"/>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200"/>
                        </a:lnSpc>
                        <a:defRPr/>
                      </a:pPr>
                      <a:r>
                        <a:rPr lang="en-US" sz="3000" b="1">
                          <a:solidFill>
                            <a:srgbClr val="566FB5"/>
                          </a:solidFill>
                          <a:latin typeface="Rubik 2"/>
                          <a:ea typeface="Rubik 2"/>
                          <a:cs typeface="Rubik 2"/>
                          <a:sym typeface="Rubik 2"/>
                        </a:rPr>
                        <a:t>Kontaktai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200"/>
                        </a:lnSpc>
                        <a:defRPr/>
                      </a:pPr>
                      <a:r>
                        <a:rPr lang="en-US" sz="3000">
                          <a:solidFill>
                            <a:srgbClr val="566FB5"/>
                          </a:solidFill>
                          <a:latin typeface="Rubik 2"/>
                          <a:ea typeface="Rubik 2"/>
                          <a:cs typeface="Rubik 2"/>
                          <a:sym typeface="Rubik 2"/>
                        </a:rPr>
                        <a:t>Darbo valandos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2772520">
                <a:tc>
                  <a:txBody>
                    <a:bodyPr/>
                    <a:lstStyle/>
                    <a:p>
                      <a:pPr algn="ctr">
                        <a:lnSpc>
                          <a:spcPts val="420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200"/>
                        </a:lnSpc>
                        <a:defRPr/>
                      </a:pPr>
                      <a:endParaRPr lang="en-US" sz="1100"/>
                    </a:p>
                    <a:p>
                      <a:pPr algn="ctr">
                        <a:lnSpc>
                          <a:spcPts val="4200"/>
                        </a:lnSpc>
                      </a:pPr>
                      <a:r>
                        <a:rPr lang="en-US" sz="3000">
                          <a:solidFill>
                            <a:srgbClr val="566FB5"/>
                          </a:solidFill>
                          <a:latin typeface="Rubik 1"/>
                          <a:ea typeface="Rubik 1"/>
                          <a:cs typeface="Rubik 1"/>
                          <a:sym typeface="Rubik 1"/>
                        </a:rPr>
                        <a:t>Tel. 112</a:t>
                      </a:r>
                    </a:p>
                    <a:p>
                      <a:pPr algn="ctr">
                        <a:lnSpc>
                          <a:spcPts val="4200"/>
                        </a:lnSpc>
                      </a:pPr>
                      <a:r>
                        <a:rPr lang="en-US" sz="3000">
                          <a:solidFill>
                            <a:srgbClr val="566FB5"/>
                          </a:solidFill>
                          <a:latin typeface="Rubik 1"/>
                          <a:ea typeface="Rubik 1"/>
                          <a:cs typeface="Rubik 1"/>
                          <a:sym typeface="Rubik 1"/>
                        </a:rPr>
                        <a:t>Tel. 113</a:t>
                      </a:r>
                    </a:p>
                    <a:p>
                      <a:pPr algn="ctr">
                        <a:lnSpc>
                          <a:spcPts val="4200"/>
                        </a:lnSpc>
                      </a:pPr>
                      <a:endParaRPr lang="en-US" sz="3000">
                        <a:solidFill>
                          <a:srgbClr val="566FB5"/>
                        </a:solidFill>
                        <a:latin typeface="Rubik 1"/>
                        <a:ea typeface="Rubik 1"/>
                        <a:cs typeface="Rubik 1"/>
                        <a:sym typeface="Rubik 1"/>
                      </a:endParaRP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4200"/>
                        </a:lnSpc>
                        <a:defRPr/>
                      </a:pPr>
                      <a:r>
                        <a:rPr lang="en-US" sz="3000">
                          <a:solidFill>
                            <a:srgbClr val="566FB5"/>
                          </a:solidFill>
                          <a:latin typeface="Rubik 1"/>
                          <a:ea typeface="Rubik 1"/>
                          <a:cs typeface="Rubik 1"/>
                          <a:sym typeface="Rubik 1"/>
                        </a:rPr>
                        <a:t>I-VII visą parą</a:t>
                      </a:r>
                      <a:endParaRPr lang="en-US" sz="1100"/>
                    </a:p>
                    <a:p>
                      <a:pPr algn="l">
                        <a:lnSpc>
                          <a:spcPts val="4200"/>
                        </a:lnSpc>
                      </a:pPr>
                      <a:r>
                        <a:rPr lang="en-US" sz="3000" b="1">
                          <a:solidFill>
                            <a:srgbClr val="566FB5"/>
                          </a:solidFill>
                          <a:latin typeface="Rubik 1 Bold"/>
                          <a:ea typeface="Rubik 1 Bold"/>
                          <a:cs typeface="Rubik 1 Bold"/>
                          <a:sym typeface="Rubik 1 Bold"/>
                        </a:rPr>
                        <a:t>Medicininės konsultacijos</a:t>
                      </a:r>
                      <a:r>
                        <a:rPr lang="en-US" sz="3000">
                          <a:solidFill>
                            <a:srgbClr val="566FB5"/>
                          </a:solidFill>
                          <a:latin typeface="Rubik 1"/>
                          <a:ea typeface="Rubik 1"/>
                          <a:cs typeface="Rubik 1"/>
                          <a:sym typeface="Rubik 1"/>
                        </a:rPr>
                        <a:t> </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3479554">
                <a:tc>
                  <a:txBody>
                    <a:bodyPr/>
                    <a:lstStyle/>
                    <a:p>
                      <a:pPr algn="ctr">
                        <a:lnSpc>
                          <a:spcPts val="420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200"/>
                        </a:lnSpc>
                        <a:defRPr/>
                      </a:pPr>
                      <a:r>
                        <a:rPr lang="en-US" sz="3000">
                          <a:solidFill>
                            <a:srgbClr val="566FB5"/>
                          </a:solidFill>
                          <a:latin typeface="Rubik 1"/>
                          <a:ea typeface="Rubik 1"/>
                          <a:cs typeface="Rubik 1"/>
                          <a:sym typeface="Rubik 1"/>
                        </a:rPr>
                        <a:t>Tel. +370 5 236 2052</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4200"/>
                        </a:lnSpc>
                        <a:defRPr/>
                      </a:pPr>
                      <a:r>
                        <a:rPr lang="en-US" sz="3000">
                          <a:solidFill>
                            <a:srgbClr val="566FB5"/>
                          </a:solidFill>
                          <a:latin typeface="Rubik 1"/>
                          <a:ea typeface="Rubik 1"/>
                          <a:cs typeface="Rubik 1"/>
                          <a:sym typeface="Rubik 1"/>
                        </a:rPr>
                        <a:t> I-VII visą parą</a:t>
                      </a:r>
                      <a:endParaRPr lang="en-US" sz="1100"/>
                    </a:p>
                    <a:p>
                      <a:pPr algn="l">
                        <a:lnSpc>
                          <a:spcPts val="4200"/>
                        </a:lnSpc>
                      </a:pPr>
                      <a:r>
                        <a:rPr lang="en-US" sz="3000" b="1">
                          <a:solidFill>
                            <a:srgbClr val="566FB5"/>
                          </a:solidFill>
                          <a:latin typeface="Rubik 1 Bold"/>
                          <a:ea typeface="Rubik 1 Bold"/>
                          <a:cs typeface="Rubik 1 Bold"/>
                          <a:sym typeface="Rubik 1 Bold"/>
                        </a:rPr>
                        <a:t>Apsinuodijimo klausimais</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Freeform 3"/>
          <p:cNvSpPr/>
          <p:nvPr/>
        </p:nvSpPr>
        <p:spPr>
          <a:xfrm>
            <a:off x="1303423" y="3469469"/>
            <a:ext cx="3663918" cy="1674031"/>
          </a:xfrm>
          <a:custGeom>
            <a:avLst/>
            <a:gdLst/>
            <a:ahLst/>
            <a:cxnLst/>
            <a:rect l="l" t="t" r="r" b="b"/>
            <a:pathLst>
              <a:path w="3663918" h="1674031">
                <a:moveTo>
                  <a:pt x="0" y="0"/>
                </a:moveTo>
                <a:lnTo>
                  <a:pt x="3663918" y="0"/>
                </a:lnTo>
                <a:lnTo>
                  <a:pt x="3663918" y="1674031"/>
                </a:lnTo>
                <a:lnTo>
                  <a:pt x="0" y="1674031"/>
                </a:lnTo>
                <a:lnTo>
                  <a:pt x="0" y="0"/>
                </a:lnTo>
                <a:close/>
              </a:path>
            </a:pathLst>
          </a:custGeom>
          <a:blipFill>
            <a:blip r:embed="rId2"/>
            <a:stretch>
              <a:fillRect/>
            </a:stretch>
          </a:blipFill>
        </p:spPr>
        <p:txBody>
          <a:bodyPr/>
          <a:lstStyle/>
          <a:p>
            <a:endParaRPr lang="lt-LT"/>
          </a:p>
        </p:txBody>
      </p:sp>
      <p:sp>
        <p:nvSpPr>
          <p:cNvPr id="4" name="Freeform 4"/>
          <p:cNvSpPr/>
          <p:nvPr/>
        </p:nvSpPr>
        <p:spPr>
          <a:xfrm>
            <a:off x="1406761" y="5964715"/>
            <a:ext cx="3457243" cy="3293585"/>
          </a:xfrm>
          <a:custGeom>
            <a:avLst/>
            <a:gdLst/>
            <a:ahLst/>
            <a:cxnLst/>
            <a:rect l="l" t="t" r="r" b="b"/>
            <a:pathLst>
              <a:path w="3457243" h="3293585">
                <a:moveTo>
                  <a:pt x="0" y="0"/>
                </a:moveTo>
                <a:lnTo>
                  <a:pt x="3457243" y="0"/>
                </a:lnTo>
                <a:lnTo>
                  <a:pt x="3457243" y="3293585"/>
                </a:lnTo>
                <a:lnTo>
                  <a:pt x="0" y="3293585"/>
                </a:lnTo>
                <a:lnTo>
                  <a:pt x="0" y="0"/>
                </a:lnTo>
                <a:close/>
              </a:path>
            </a:pathLst>
          </a:custGeom>
          <a:blipFill>
            <a:blip r:embed="rId3"/>
            <a:stretch>
              <a:fillRect b="-4969"/>
            </a:stretch>
          </a:blipFill>
        </p:spPr>
        <p:txBody>
          <a:bodyPr/>
          <a:lstStyle/>
          <a:p>
            <a:endParaRPr lang="lt-LT"/>
          </a:p>
        </p:txBody>
      </p:sp>
      <p:sp>
        <p:nvSpPr>
          <p:cNvPr id="5" name="TextBox 5"/>
          <p:cNvSpPr txBox="1"/>
          <p:nvPr/>
        </p:nvSpPr>
        <p:spPr>
          <a:xfrm>
            <a:off x="3135382" y="809625"/>
            <a:ext cx="11751957" cy="1083945"/>
          </a:xfrm>
          <a:prstGeom prst="rect">
            <a:avLst/>
          </a:prstGeom>
        </p:spPr>
        <p:txBody>
          <a:bodyPr lIns="0" tIns="0" rIns="0" bIns="0" rtlCol="0" anchor="t">
            <a:spAutoFit/>
          </a:bodyPr>
          <a:lstStyle/>
          <a:p>
            <a:pPr algn="ctr">
              <a:lnSpc>
                <a:spcPts val="7980"/>
              </a:lnSpc>
            </a:pPr>
            <a:r>
              <a:rPr lang="en-US" sz="5700">
                <a:solidFill>
                  <a:srgbClr val="566FB5"/>
                </a:solidFill>
                <a:latin typeface="Blodders"/>
                <a:ea typeface="Blodders"/>
                <a:cs typeface="Blodders"/>
                <a:sym typeface="Blodders"/>
              </a:rPr>
              <a:t>skubi pagalba </a:t>
            </a:r>
          </a:p>
        </p:txBody>
      </p:sp>
      <p:sp>
        <p:nvSpPr>
          <p:cNvPr id="6" name="Freeform 6"/>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4"/>
            <a:stretch>
              <a:fillRect/>
            </a:stretch>
          </a:blipFill>
        </p:spPr>
        <p:txBody>
          <a:bodyPr/>
          <a:lstStyle/>
          <a:p>
            <a:endParaRPr lang="lt-L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1844039"/>
          <a:ext cx="16230600" cy="7920355"/>
        </p:xfrm>
        <a:graphic>
          <a:graphicData uri="http://schemas.openxmlformats.org/drawingml/2006/table">
            <a:tbl>
              <a:tblPr/>
              <a:tblGrid>
                <a:gridCol w="4238901">
                  <a:extLst>
                    <a:ext uri="{9D8B030D-6E8A-4147-A177-3AD203B41FA5}">
                      <a16:colId xmlns:a16="http://schemas.microsoft.com/office/drawing/2014/main" val="20000"/>
                    </a:ext>
                  </a:extLst>
                </a:gridCol>
                <a:gridCol w="4109907">
                  <a:extLst>
                    <a:ext uri="{9D8B030D-6E8A-4147-A177-3AD203B41FA5}">
                      <a16:colId xmlns:a16="http://schemas.microsoft.com/office/drawing/2014/main" val="20001"/>
                    </a:ext>
                  </a:extLst>
                </a:gridCol>
                <a:gridCol w="7881792">
                  <a:extLst>
                    <a:ext uri="{9D8B030D-6E8A-4147-A177-3AD203B41FA5}">
                      <a16:colId xmlns:a16="http://schemas.microsoft.com/office/drawing/2014/main" val="20002"/>
                    </a:ext>
                  </a:extLst>
                </a:gridCol>
              </a:tblGrid>
              <a:tr h="1521795">
                <a:tc>
                  <a:txBody>
                    <a:bodyPr/>
                    <a:lstStyle/>
                    <a:p>
                      <a:pPr algn="ctr">
                        <a:lnSpc>
                          <a:spcPts val="4200"/>
                        </a:lnSpc>
                        <a:defRPr/>
                      </a:pPr>
                      <a:r>
                        <a:rPr lang="en-US" sz="3000" b="1">
                          <a:solidFill>
                            <a:srgbClr val="566FB5"/>
                          </a:solidFill>
                          <a:latin typeface="Rubik 2"/>
                          <a:ea typeface="Rubik 2"/>
                          <a:cs typeface="Rubik 2"/>
                          <a:sym typeface="Rubik 2"/>
                        </a:rPr>
                        <a:t>Pavadinimas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200"/>
                        </a:lnSpc>
                        <a:defRPr/>
                      </a:pPr>
                      <a:r>
                        <a:rPr lang="en-US" sz="3000">
                          <a:solidFill>
                            <a:srgbClr val="566FB5"/>
                          </a:solidFill>
                          <a:latin typeface="Rubik 2"/>
                          <a:ea typeface="Rubik 2"/>
                          <a:cs typeface="Rubik 2"/>
                          <a:sym typeface="Rubik 2"/>
                        </a:rPr>
                        <a:t>Internetinis adresas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200"/>
                        </a:lnSpc>
                        <a:defRPr/>
                      </a:pPr>
                      <a:r>
                        <a:rPr lang="en-US" sz="3000">
                          <a:solidFill>
                            <a:srgbClr val="566FB5"/>
                          </a:solidFill>
                          <a:latin typeface="Rubik 2"/>
                          <a:ea typeface="Rubik 2"/>
                          <a:cs typeface="Rubik 2"/>
                          <a:sym typeface="Rubik 2"/>
                        </a:rPr>
                        <a:t>Kas 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2057774">
                <a:tc>
                  <a:txBody>
                    <a:bodyPr/>
                    <a:lstStyle/>
                    <a:p>
                      <a:pPr algn="ctr">
                        <a:lnSpc>
                          <a:spcPts val="420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2800"/>
                        </a:lnSpc>
                        <a:defRPr/>
                      </a:pPr>
                      <a:endParaRPr lang="en-US" sz="1100"/>
                    </a:p>
                    <a:p>
                      <a:pPr algn="ctr">
                        <a:lnSpc>
                          <a:spcPts val="2800"/>
                        </a:lnSpc>
                      </a:pPr>
                      <a:endParaRPr lang="en-US" sz="1100"/>
                    </a:p>
                    <a:p>
                      <a:pPr algn="ctr">
                        <a:lnSpc>
                          <a:spcPts val="2800"/>
                        </a:lnSpc>
                      </a:pPr>
                      <a:endParaRPr lang="en-US" sz="1100"/>
                    </a:p>
                    <a:p>
                      <a:pPr algn="ctr">
                        <a:lnSpc>
                          <a:spcPts val="2800"/>
                        </a:lnSpc>
                      </a:pPr>
                      <a:r>
                        <a:rPr lang="en-US" sz="2000">
                          <a:solidFill>
                            <a:srgbClr val="566FB5"/>
                          </a:solidFill>
                          <a:latin typeface="Rubik 1"/>
                          <a:ea typeface="Rubik 1"/>
                          <a:cs typeface="Rubik 1"/>
                          <a:sym typeface="Rubik 1"/>
                        </a:rPr>
                        <a:t>askritiskas.lt</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4200"/>
                        </a:lnSpc>
                        <a:defRPr/>
                      </a:pPr>
                      <a:r>
                        <a:rPr lang="en-US" sz="3000">
                          <a:solidFill>
                            <a:srgbClr val="566FB5"/>
                          </a:solidFill>
                          <a:latin typeface="Rubik 1"/>
                          <a:ea typeface="Rubik 1"/>
                          <a:cs typeface="Rubik 1"/>
                          <a:sym typeface="Rubik 1"/>
                        </a:rPr>
                        <a:t>Informacija jaunimui, siekiant didinti sąmoningumą psichoaktyvių medžiagų vartojimo klausimais.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2219716">
                <a:tc>
                  <a:txBody>
                    <a:bodyPr/>
                    <a:lstStyle/>
                    <a:p>
                      <a:pPr algn="ctr">
                        <a:lnSpc>
                          <a:spcPts val="420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2800"/>
                        </a:lnSpc>
                        <a:defRPr/>
                      </a:pPr>
                      <a:endParaRPr lang="en-US" sz="1100"/>
                    </a:p>
                    <a:p>
                      <a:pPr algn="ctr">
                        <a:lnSpc>
                          <a:spcPts val="2800"/>
                        </a:lnSpc>
                      </a:pPr>
                      <a:endParaRPr lang="en-US" sz="1100"/>
                    </a:p>
                    <a:p>
                      <a:pPr algn="ctr">
                        <a:lnSpc>
                          <a:spcPts val="2800"/>
                        </a:lnSpc>
                      </a:pPr>
                      <a:endParaRPr lang="en-US" sz="1100"/>
                    </a:p>
                    <a:p>
                      <a:pPr algn="ctr">
                        <a:lnSpc>
                          <a:spcPts val="2800"/>
                        </a:lnSpc>
                      </a:pPr>
                      <a:endParaRPr lang="en-US" sz="1100"/>
                    </a:p>
                    <a:p>
                      <a:pPr algn="ctr">
                        <a:lnSpc>
                          <a:spcPts val="2800"/>
                        </a:lnSpc>
                      </a:pPr>
                      <a:r>
                        <a:rPr lang="en-US" sz="2000">
                          <a:solidFill>
                            <a:srgbClr val="566FB5"/>
                          </a:solidFill>
                          <a:latin typeface="Rubik 1"/>
                          <a:ea typeface="Rubik 1"/>
                          <a:cs typeface="Rubik 1"/>
                          <a:sym typeface="Rubik 1"/>
                          <a:hlinkClick r:id="rId2" tooltip="https://pagalbasau.lt"/>
                        </a:rPr>
                        <a:t>pagalbasau.lt</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4200"/>
                        </a:lnSpc>
                        <a:defRPr/>
                      </a:pPr>
                      <a:r>
                        <a:rPr lang="en-US" sz="3000">
                          <a:solidFill>
                            <a:srgbClr val="566FB5"/>
                          </a:solidFill>
                          <a:latin typeface="Rubik 1"/>
                          <a:ea typeface="Rubik 1"/>
                          <a:cs typeface="Rubik 1"/>
                          <a:sym typeface="Rubik 1"/>
                        </a:rPr>
                        <a:t>Informacija apie emocinę sveikatą ir psichologinę pagalbą.</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r h="2121070">
                <a:tc>
                  <a:txBody>
                    <a:bodyPr/>
                    <a:lstStyle/>
                    <a:p>
                      <a:pPr algn="ctr">
                        <a:lnSpc>
                          <a:spcPts val="420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2660"/>
                        </a:lnSpc>
                        <a:defRPr/>
                      </a:pPr>
                      <a:endParaRPr lang="en-US" sz="1100"/>
                    </a:p>
                    <a:p>
                      <a:pPr algn="ctr">
                        <a:lnSpc>
                          <a:spcPts val="2660"/>
                        </a:lnSpc>
                      </a:pPr>
                      <a:endParaRPr lang="en-US" sz="1100"/>
                    </a:p>
                    <a:p>
                      <a:pPr algn="ctr">
                        <a:lnSpc>
                          <a:spcPts val="2660"/>
                        </a:lnSpc>
                      </a:pPr>
                      <a:endParaRPr lang="en-US" sz="1100"/>
                    </a:p>
                    <a:p>
                      <a:pPr algn="ctr">
                        <a:lnSpc>
                          <a:spcPts val="2660"/>
                        </a:lnSpc>
                      </a:pPr>
                      <a:endParaRPr lang="en-US" sz="1100"/>
                    </a:p>
                    <a:p>
                      <a:pPr algn="ctr">
                        <a:lnSpc>
                          <a:spcPts val="2660"/>
                        </a:lnSpc>
                      </a:pPr>
                      <a:r>
                        <a:rPr lang="en-US" sz="1900">
                          <a:solidFill>
                            <a:srgbClr val="566FB5"/>
                          </a:solidFill>
                          <a:latin typeface="Rubik 1"/>
                          <a:ea typeface="Rubik 1"/>
                          <a:cs typeface="Rubik 1"/>
                          <a:sym typeface="Rubik 1"/>
                        </a:rPr>
                        <a:t>sveikatostinklas.lt</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3299"/>
                        </a:lnSpc>
                        <a:defRPr/>
                      </a:pPr>
                      <a:r>
                        <a:rPr lang="en-US" sz="2999">
                          <a:solidFill>
                            <a:srgbClr val="566FB5"/>
                          </a:solidFill>
                          <a:latin typeface="Rubik 1"/>
                          <a:ea typeface="Rubik 1"/>
                          <a:cs typeface="Rubik 1"/>
                          <a:sym typeface="Rubik 1"/>
                        </a:rPr>
                        <a:t>Straipsniai, specialistų atsakymai aktualiomis jaunuoliams temomis.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Freeform 3"/>
          <p:cNvSpPr/>
          <p:nvPr/>
        </p:nvSpPr>
        <p:spPr>
          <a:xfrm>
            <a:off x="1462935" y="5519714"/>
            <a:ext cx="3391913" cy="1739002"/>
          </a:xfrm>
          <a:custGeom>
            <a:avLst/>
            <a:gdLst/>
            <a:ahLst/>
            <a:cxnLst/>
            <a:rect l="l" t="t" r="r" b="b"/>
            <a:pathLst>
              <a:path w="3391913" h="1739002">
                <a:moveTo>
                  <a:pt x="0" y="0"/>
                </a:moveTo>
                <a:lnTo>
                  <a:pt x="3391913" y="0"/>
                </a:lnTo>
                <a:lnTo>
                  <a:pt x="3391913" y="1739002"/>
                </a:lnTo>
                <a:lnTo>
                  <a:pt x="0" y="1739002"/>
                </a:lnTo>
                <a:lnTo>
                  <a:pt x="0" y="0"/>
                </a:lnTo>
                <a:close/>
              </a:path>
            </a:pathLst>
          </a:custGeom>
          <a:blipFill>
            <a:blip r:embed="rId3"/>
            <a:stretch>
              <a:fillRect t="-3234" b="-3234"/>
            </a:stretch>
          </a:blipFill>
        </p:spPr>
        <p:txBody>
          <a:bodyPr/>
          <a:lstStyle/>
          <a:p>
            <a:endParaRPr lang="lt-LT"/>
          </a:p>
        </p:txBody>
      </p:sp>
      <p:sp>
        <p:nvSpPr>
          <p:cNvPr id="4" name="Freeform 4"/>
          <p:cNvSpPr/>
          <p:nvPr/>
        </p:nvSpPr>
        <p:spPr>
          <a:xfrm>
            <a:off x="1193333" y="3634812"/>
            <a:ext cx="4086950" cy="1776935"/>
          </a:xfrm>
          <a:custGeom>
            <a:avLst/>
            <a:gdLst/>
            <a:ahLst/>
            <a:cxnLst/>
            <a:rect l="l" t="t" r="r" b="b"/>
            <a:pathLst>
              <a:path w="4086950" h="1776935">
                <a:moveTo>
                  <a:pt x="0" y="0"/>
                </a:moveTo>
                <a:lnTo>
                  <a:pt x="4086949" y="0"/>
                </a:lnTo>
                <a:lnTo>
                  <a:pt x="4086949" y="1776934"/>
                </a:lnTo>
                <a:lnTo>
                  <a:pt x="0" y="1776934"/>
                </a:lnTo>
                <a:lnTo>
                  <a:pt x="0" y="0"/>
                </a:lnTo>
                <a:close/>
              </a:path>
            </a:pathLst>
          </a:custGeom>
          <a:blipFill>
            <a:blip r:embed="rId4"/>
            <a:stretch>
              <a:fillRect/>
            </a:stretch>
          </a:blipFill>
        </p:spPr>
        <p:txBody>
          <a:bodyPr/>
          <a:lstStyle/>
          <a:p>
            <a:endParaRPr lang="lt-LT"/>
          </a:p>
        </p:txBody>
      </p:sp>
      <p:sp>
        <p:nvSpPr>
          <p:cNvPr id="5" name="Freeform 5"/>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5"/>
            <a:stretch>
              <a:fillRect/>
            </a:stretch>
          </a:blipFill>
        </p:spPr>
        <p:txBody>
          <a:bodyPr/>
          <a:lstStyle/>
          <a:p>
            <a:endParaRPr lang="lt-LT"/>
          </a:p>
        </p:txBody>
      </p:sp>
      <p:sp>
        <p:nvSpPr>
          <p:cNvPr id="6" name="Freeform 6"/>
          <p:cNvSpPr/>
          <p:nvPr/>
        </p:nvSpPr>
        <p:spPr>
          <a:xfrm>
            <a:off x="1625468" y="7692787"/>
            <a:ext cx="3066847" cy="1967385"/>
          </a:xfrm>
          <a:custGeom>
            <a:avLst/>
            <a:gdLst/>
            <a:ahLst/>
            <a:cxnLst/>
            <a:rect l="l" t="t" r="r" b="b"/>
            <a:pathLst>
              <a:path w="3066847" h="1967385">
                <a:moveTo>
                  <a:pt x="0" y="0"/>
                </a:moveTo>
                <a:lnTo>
                  <a:pt x="3066847" y="0"/>
                </a:lnTo>
                <a:lnTo>
                  <a:pt x="3066847" y="1967385"/>
                </a:lnTo>
                <a:lnTo>
                  <a:pt x="0" y="1967385"/>
                </a:lnTo>
                <a:lnTo>
                  <a:pt x="0" y="0"/>
                </a:lnTo>
                <a:close/>
              </a:path>
            </a:pathLst>
          </a:custGeom>
          <a:blipFill>
            <a:blip r:embed="rId6"/>
            <a:stretch>
              <a:fillRect b="-1636"/>
            </a:stretch>
          </a:blipFill>
        </p:spPr>
        <p:txBody>
          <a:bodyPr/>
          <a:lstStyle/>
          <a:p>
            <a:endParaRPr lang="lt-LT"/>
          </a:p>
        </p:txBody>
      </p:sp>
      <p:sp>
        <p:nvSpPr>
          <p:cNvPr id="7" name="TextBox 7"/>
          <p:cNvSpPr txBox="1"/>
          <p:nvPr/>
        </p:nvSpPr>
        <p:spPr>
          <a:xfrm>
            <a:off x="3158891" y="819150"/>
            <a:ext cx="11751957" cy="1024889"/>
          </a:xfrm>
          <a:prstGeom prst="rect">
            <a:avLst/>
          </a:prstGeom>
        </p:spPr>
        <p:txBody>
          <a:bodyPr lIns="0" tIns="0" rIns="0" bIns="0" rtlCol="0" anchor="t">
            <a:spAutoFit/>
          </a:bodyPr>
          <a:lstStyle/>
          <a:p>
            <a:pPr algn="ctr">
              <a:lnSpc>
                <a:spcPts val="7560"/>
              </a:lnSpc>
            </a:pPr>
            <a:r>
              <a:rPr lang="en-US" sz="5400">
                <a:solidFill>
                  <a:srgbClr val="566FB5"/>
                </a:solidFill>
                <a:latin typeface="Blodders"/>
                <a:ea typeface="Blodders"/>
                <a:cs typeface="Blodders"/>
                <a:sym typeface="Blodders"/>
              </a:rPr>
              <a:t>informacijos šaltiniai</a:t>
            </a:r>
          </a:p>
        </p:txBody>
      </p:sp>
      <p:sp>
        <p:nvSpPr>
          <p:cNvPr id="8" name="Freeform 8"/>
          <p:cNvSpPr/>
          <p:nvPr/>
        </p:nvSpPr>
        <p:spPr>
          <a:xfrm>
            <a:off x="6592995" y="3469335"/>
            <a:ext cx="1363275" cy="1363275"/>
          </a:xfrm>
          <a:custGeom>
            <a:avLst/>
            <a:gdLst/>
            <a:ahLst/>
            <a:cxnLst/>
            <a:rect l="l" t="t" r="r" b="b"/>
            <a:pathLst>
              <a:path w="1363275" h="1363275">
                <a:moveTo>
                  <a:pt x="0" y="0"/>
                </a:moveTo>
                <a:lnTo>
                  <a:pt x="1363275" y="0"/>
                </a:lnTo>
                <a:lnTo>
                  <a:pt x="1363275" y="1363275"/>
                </a:lnTo>
                <a:lnTo>
                  <a:pt x="0" y="1363275"/>
                </a:lnTo>
                <a:lnTo>
                  <a:pt x="0" y="0"/>
                </a:lnTo>
                <a:close/>
              </a:path>
            </a:pathLst>
          </a:custGeom>
          <a:blipFill>
            <a:blip r:embed="rId7"/>
            <a:stretch>
              <a:fillRect/>
            </a:stretch>
          </a:blipFill>
        </p:spPr>
        <p:txBody>
          <a:bodyPr/>
          <a:lstStyle/>
          <a:p>
            <a:endParaRPr lang="lt-LT"/>
          </a:p>
        </p:txBody>
      </p:sp>
      <p:sp>
        <p:nvSpPr>
          <p:cNvPr id="9" name="Freeform 9"/>
          <p:cNvSpPr/>
          <p:nvPr/>
        </p:nvSpPr>
        <p:spPr>
          <a:xfrm>
            <a:off x="6592995" y="5707577"/>
            <a:ext cx="1363275" cy="1363275"/>
          </a:xfrm>
          <a:custGeom>
            <a:avLst/>
            <a:gdLst/>
            <a:ahLst/>
            <a:cxnLst/>
            <a:rect l="l" t="t" r="r" b="b"/>
            <a:pathLst>
              <a:path w="1363275" h="1363275">
                <a:moveTo>
                  <a:pt x="0" y="0"/>
                </a:moveTo>
                <a:lnTo>
                  <a:pt x="1363275" y="0"/>
                </a:lnTo>
                <a:lnTo>
                  <a:pt x="1363275" y="1363275"/>
                </a:lnTo>
                <a:lnTo>
                  <a:pt x="0" y="1363275"/>
                </a:lnTo>
                <a:lnTo>
                  <a:pt x="0" y="0"/>
                </a:lnTo>
                <a:close/>
              </a:path>
            </a:pathLst>
          </a:custGeom>
          <a:blipFill>
            <a:blip r:embed="rId8"/>
            <a:stretch>
              <a:fillRect/>
            </a:stretch>
          </a:blipFill>
        </p:spPr>
        <p:txBody>
          <a:bodyPr/>
          <a:lstStyle/>
          <a:p>
            <a:endParaRPr lang="lt-LT"/>
          </a:p>
        </p:txBody>
      </p:sp>
      <p:sp>
        <p:nvSpPr>
          <p:cNvPr id="10" name="Freeform 10"/>
          <p:cNvSpPr/>
          <p:nvPr/>
        </p:nvSpPr>
        <p:spPr>
          <a:xfrm>
            <a:off x="6553748" y="7692787"/>
            <a:ext cx="1441770" cy="1441770"/>
          </a:xfrm>
          <a:custGeom>
            <a:avLst/>
            <a:gdLst/>
            <a:ahLst/>
            <a:cxnLst/>
            <a:rect l="l" t="t" r="r" b="b"/>
            <a:pathLst>
              <a:path w="1441770" h="1441770">
                <a:moveTo>
                  <a:pt x="0" y="0"/>
                </a:moveTo>
                <a:lnTo>
                  <a:pt x="1441769" y="0"/>
                </a:lnTo>
                <a:lnTo>
                  <a:pt x="1441769" y="1441770"/>
                </a:lnTo>
                <a:lnTo>
                  <a:pt x="0" y="1441770"/>
                </a:lnTo>
                <a:lnTo>
                  <a:pt x="0" y="0"/>
                </a:lnTo>
                <a:close/>
              </a:path>
            </a:pathLst>
          </a:custGeom>
          <a:blipFill>
            <a:blip r:embed="rId9"/>
            <a:stretch>
              <a:fillRect/>
            </a:stretch>
          </a:blipFill>
        </p:spPr>
        <p:txBody>
          <a:bodyPr/>
          <a:lstStyle/>
          <a:p>
            <a:endParaRPr lang="lt-L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005133" y="752475"/>
            <a:ext cx="6277733" cy="1344932"/>
          </a:xfrm>
          <a:prstGeom prst="rect">
            <a:avLst/>
          </a:prstGeom>
        </p:spPr>
        <p:txBody>
          <a:bodyPr lIns="0" tIns="0" rIns="0" bIns="0" rtlCol="0" anchor="t">
            <a:spAutoFit/>
          </a:bodyPr>
          <a:lstStyle/>
          <a:p>
            <a:pPr algn="ctr">
              <a:lnSpc>
                <a:spcPts val="9869"/>
              </a:lnSpc>
            </a:pPr>
            <a:r>
              <a:rPr lang="en-US" sz="7049">
                <a:solidFill>
                  <a:srgbClr val="566FB5"/>
                </a:solidFill>
                <a:latin typeface="Blodders"/>
                <a:ea typeface="Blodders"/>
                <a:cs typeface="Blodders"/>
                <a:sym typeface="Blodders"/>
              </a:rPr>
              <a:t>grupinė užduotis</a:t>
            </a:r>
          </a:p>
        </p:txBody>
      </p:sp>
      <p:sp>
        <p:nvSpPr>
          <p:cNvPr id="3" name="TextBox 3"/>
          <p:cNvSpPr txBox="1"/>
          <p:nvPr/>
        </p:nvSpPr>
        <p:spPr>
          <a:xfrm>
            <a:off x="836532" y="2456088"/>
            <a:ext cx="10945977" cy="6554471"/>
          </a:xfrm>
          <a:prstGeom prst="rect">
            <a:avLst/>
          </a:prstGeom>
        </p:spPr>
        <p:txBody>
          <a:bodyPr lIns="0" tIns="0" rIns="0" bIns="0" rtlCol="0" anchor="t">
            <a:spAutoFit/>
          </a:bodyPr>
          <a:lstStyle/>
          <a:p>
            <a:pPr marL="798820" lvl="1" indent="-399410" algn="just">
              <a:lnSpc>
                <a:spcPts val="5179"/>
              </a:lnSpc>
              <a:buAutoNum type="arabicPeriod"/>
            </a:pPr>
            <a:r>
              <a:rPr lang="en-US" sz="3699">
                <a:solidFill>
                  <a:srgbClr val="566FB5"/>
                </a:solidFill>
                <a:latin typeface="Rubik 1"/>
                <a:ea typeface="Rubik 1"/>
                <a:cs typeface="Rubik 1"/>
                <a:sym typeface="Rubik 1"/>
              </a:rPr>
              <a:t>Pasiskirstykite į grupeles po 4-5 asmenis. </a:t>
            </a:r>
          </a:p>
          <a:p>
            <a:pPr marL="798820" lvl="1" indent="-399410" algn="just">
              <a:lnSpc>
                <a:spcPts val="5179"/>
              </a:lnSpc>
              <a:buAutoNum type="arabicPeriod"/>
            </a:pPr>
            <a:r>
              <a:rPr lang="en-US" sz="3699">
                <a:solidFill>
                  <a:srgbClr val="566FB5"/>
                </a:solidFill>
                <a:latin typeface="Rubik 1"/>
                <a:ea typeface="Rubik 1"/>
                <a:cs typeface="Rubik 1"/>
                <a:sym typeface="Rubik 1"/>
              </a:rPr>
              <a:t>Išsitraukite situacijas su vaidmenimis (arba pasirinkite savanoriškai).</a:t>
            </a:r>
          </a:p>
          <a:p>
            <a:pPr marL="798820" lvl="1" indent="-399410" algn="just">
              <a:lnSpc>
                <a:spcPts val="5179"/>
              </a:lnSpc>
              <a:buAutoNum type="arabicPeriod"/>
            </a:pPr>
            <a:r>
              <a:rPr lang="en-US" sz="3699">
                <a:solidFill>
                  <a:srgbClr val="566FB5"/>
                </a:solidFill>
                <a:latin typeface="Rubik 1"/>
                <a:ea typeface="Rubik 1"/>
                <a:cs typeface="Rubik 1"/>
                <a:sym typeface="Rubik 1"/>
              </a:rPr>
              <a:t>Grupelėse pasiruoškite situacijos vaidinimui:</a:t>
            </a:r>
          </a:p>
          <a:p>
            <a:pPr marL="1597639" lvl="2" indent="-532546" algn="just">
              <a:lnSpc>
                <a:spcPts val="5179"/>
              </a:lnSpc>
              <a:buAutoNum type="alphaLcPeriod"/>
            </a:pPr>
            <a:r>
              <a:rPr lang="en-US" sz="3699">
                <a:solidFill>
                  <a:srgbClr val="566FB5"/>
                </a:solidFill>
                <a:latin typeface="Rubik 1"/>
                <a:ea typeface="Rubik 1"/>
                <a:cs typeface="Rubik 1"/>
                <a:sym typeface="Rubik 1"/>
              </a:rPr>
              <a:t>kaip ir kur ieškotum pagalbos kitam?</a:t>
            </a:r>
          </a:p>
          <a:p>
            <a:pPr marL="1597639" lvl="2" indent="-532546" algn="just">
              <a:lnSpc>
                <a:spcPts val="5179"/>
              </a:lnSpc>
              <a:buAutoNum type="alphaLcPeriod"/>
            </a:pPr>
            <a:r>
              <a:rPr lang="en-US" sz="3699">
                <a:solidFill>
                  <a:srgbClr val="566FB5"/>
                </a:solidFill>
                <a:latin typeface="Rubik 1"/>
                <a:ea typeface="Rubik 1"/>
                <a:cs typeface="Rubik 1"/>
                <a:sym typeface="Rubik 1"/>
              </a:rPr>
              <a:t>kaip ištrauktas vaidmuo sureaguotų ir kokią pagalbą suteiktų?</a:t>
            </a:r>
          </a:p>
          <a:p>
            <a:pPr marL="798820" lvl="1" indent="-399410" algn="just">
              <a:lnSpc>
                <a:spcPts val="5179"/>
              </a:lnSpc>
              <a:buAutoNum type="arabicPeriod"/>
            </a:pPr>
            <a:r>
              <a:rPr lang="en-US" sz="3699">
                <a:solidFill>
                  <a:srgbClr val="566FB5"/>
                </a:solidFill>
                <a:latin typeface="Rubik 1"/>
                <a:ea typeface="Rubik 1"/>
                <a:cs typeface="Rubik 1"/>
                <a:sym typeface="Rubik 1"/>
              </a:rPr>
              <a:t>Suvaidinkite savo situacijas prieš klasę.</a:t>
            </a:r>
          </a:p>
          <a:p>
            <a:pPr marL="798820" lvl="1" indent="-399410" algn="just">
              <a:lnSpc>
                <a:spcPts val="5179"/>
              </a:lnSpc>
              <a:buAutoNum type="arabicPeriod"/>
            </a:pPr>
            <a:r>
              <a:rPr lang="en-US" sz="3699">
                <a:solidFill>
                  <a:srgbClr val="566FB5"/>
                </a:solidFill>
                <a:latin typeface="Rubik 1"/>
                <a:ea typeface="Rubik 1"/>
                <a:cs typeface="Rubik 1"/>
                <a:sym typeface="Rubik 1"/>
              </a:rPr>
              <a:t>Kiekvienas individualiai balsuokite, kokią pagalbą rinktumėtės ir kodėl?</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Freeform 5"/>
          <p:cNvSpPr/>
          <p:nvPr/>
        </p:nvSpPr>
        <p:spPr>
          <a:xfrm>
            <a:off x="12282867" y="2841743"/>
            <a:ext cx="5487964" cy="5030460"/>
          </a:xfrm>
          <a:custGeom>
            <a:avLst/>
            <a:gdLst/>
            <a:ahLst/>
            <a:cxnLst/>
            <a:rect l="l" t="t" r="r" b="b"/>
            <a:pathLst>
              <a:path w="5487964" h="5030460">
                <a:moveTo>
                  <a:pt x="0" y="0"/>
                </a:moveTo>
                <a:lnTo>
                  <a:pt x="5487964" y="0"/>
                </a:lnTo>
                <a:lnTo>
                  <a:pt x="5487964" y="5030460"/>
                </a:lnTo>
                <a:lnTo>
                  <a:pt x="0" y="50304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62550" y="742950"/>
            <a:ext cx="5653250" cy="1191032"/>
          </a:xfrm>
          <a:prstGeom prst="rect">
            <a:avLst/>
          </a:prstGeom>
        </p:spPr>
        <p:txBody>
          <a:bodyPr wrap="square" lIns="0" tIns="0" rIns="0" bIns="0" rtlCol="0" anchor="t">
            <a:spAutoFit/>
          </a:bodyPr>
          <a:lstStyle/>
          <a:p>
            <a:pPr algn="ctr">
              <a:lnSpc>
                <a:spcPts val="10009"/>
              </a:lnSpc>
            </a:pPr>
            <a:r>
              <a:rPr lang="en-US" sz="7149" dirty="0" err="1">
                <a:solidFill>
                  <a:srgbClr val="566FB5"/>
                </a:solidFill>
                <a:latin typeface="Blodders"/>
                <a:ea typeface="Blodders"/>
                <a:cs typeface="Blodders"/>
                <a:sym typeface="Blodders"/>
              </a:rPr>
              <a:t>situacija</a:t>
            </a:r>
            <a:r>
              <a:rPr lang="en-US" sz="7149" dirty="0">
                <a:solidFill>
                  <a:srgbClr val="566FB5"/>
                </a:solidFill>
                <a:latin typeface="Blodders"/>
                <a:ea typeface="Blodders"/>
                <a:cs typeface="Blodders"/>
                <a:sym typeface="Blodders"/>
              </a:rPr>
              <a:t> nr. 1</a:t>
            </a:r>
          </a:p>
        </p:txBody>
      </p:sp>
      <p:sp>
        <p:nvSpPr>
          <p:cNvPr id="3" name="TextBox 3"/>
          <p:cNvSpPr txBox="1"/>
          <p:nvPr/>
        </p:nvSpPr>
        <p:spPr>
          <a:xfrm>
            <a:off x="1028700" y="2193289"/>
            <a:ext cx="16230600" cy="2546986"/>
          </a:xfrm>
          <a:prstGeom prst="rect">
            <a:avLst/>
          </a:prstGeom>
        </p:spPr>
        <p:txBody>
          <a:bodyPr lIns="0" tIns="0" rIns="0" bIns="0" rtlCol="0" anchor="t">
            <a:spAutoFit/>
          </a:bodyPr>
          <a:lstStyle/>
          <a:p>
            <a:pPr algn="just">
              <a:lnSpc>
                <a:spcPts val="5039"/>
              </a:lnSpc>
            </a:pPr>
            <a:r>
              <a:rPr lang="en-US" sz="3599" dirty="0">
                <a:solidFill>
                  <a:srgbClr val="566FB5"/>
                </a:solidFill>
                <a:latin typeface="Rubik 1"/>
                <a:ea typeface="Rubik 1"/>
                <a:cs typeface="Rubik 1"/>
                <a:sym typeface="Rubik 1"/>
              </a:rPr>
              <a:t>Tavo </a:t>
            </a:r>
            <a:r>
              <a:rPr lang="en-US" sz="3599" dirty="0" err="1">
                <a:solidFill>
                  <a:srgbClr val="566FB5"/>
                </a:solidFill>
                <a:latin typeface="Rubik 1"/>
                <a:ea typeface="Rubik 1"/>
                <a:cs typeface="Rubik 1"/>
                <a:sym typeface="Rubik 1"/>
              </a:rPr>
              <a:t>draugas</a:t>
            </a:r>
            <a:r>
              <a:rPr lang="en-US" sz="3599" dirty="0">
                <a:solidFill>
                  <a:srgbClr val="566FB5"/>
                </a:solidFill>
                <a:latin typeface="Rubik 1"/>
                <a:ea typeface="Rubik 1"/>
                <a:cs typeface="Rubik 1"/>
                <a:sym typeface="Rubik 1"/>
              </a:rPr>
              <a:t>(-ė) tau </a:t>
            </a:r>
            <a:r>
              <a:rPr lang="en-US" sz="3599" dirty="0" err="1">
                <a:solidFill>
                  <a:srgbClr val="566FB5"/>
                </a:solidFill>
                <a:latin typeface="Rubik 1"/>
                <a:ea typeface="Rubik 1"/>
                <a:cs typeface="Rubik 1"/>
                <a:sym typeface="Rubik 1"/>
              </a:rPr>
              <a:t>buvo</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prasitaręs</a:t>
            </a:r>
            <a:r>
              <a:rPr lang="en-US" sz="3599" dirty="0">
                <a:solidFill>
                  <a:srgbClr val="566FB5"/>
                </a:solidFill>
                <a:latin typeface="Rubik 1"/>
                <a:ea typeface="Rubik 1"/>
                <a:cs typeface="Rubik 1"/>
                <a:sym typeface="Rubik 1"/>
              </a:rPr>
              <a:t>(-</a:t>
            </a:r>
            <a:r>
              <a:rPr lang="en-US" sz="3599" dirty="0" err="1">
                <a:solidFill>
                  <a:srgbClr val="566FB5"/>
                </a:solidFill>
                <a:latin typeface="Rubik 1"/>
                <a:ea typeface="Rubik 1"/>
                <a:cs typeface="Rubik 1"/>
                <a:sym typeface="Rubik 1"/>
              </a:rPr>
              <a:t>usi</a:t>
            </a:r>
            <a:r>
              <a:rPr lang="en-US" sz="3599" dirty="0">
                <a:solidFill>
                  <a:srgbClr val="566FB5"/>
                </a:solidFill>
                <a:latin typeface="Rubik 1"/>
                <a:ea typeface="Rubik 1"/>
                <a:cs typeface="Rubik 1"/>
                <a:sym typeface="Rubik 1"/>
              </a:rPr>
              <a:t>), jog </a:t>
            </a:r>
            <a:r>
              <a:rPr lang="en-US" sz="3599" dirty="0" err="1">
                <a:solidFill>
                  <a:srgbClr val="566FB5"/>
                </a:solidFill>
                <a:latin typeface="Rubik 1"/>
                <a:ea typeface="Rubik 1"/>
                <a:cs typeface="Rubik 1"/>
                <a:sym typeface="Rubik 1"/>
              </a:rPr>
              <a:t>pradėjo</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vartoti</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žolę</a:t>
            </a:r>
            <a:r>
              <a:rPr lang="en-US" sz="3599" dirty="0">
                <a:solidFill>
                  <a:srgbClr val="566FB5"/>
                </a:solidFill>
                <a:latin typeface="Rubik 1"/>
                <a:ea typeface="Rubik 1"/>
                <a:cs typeface="Rubik 1"/>
                <a:sym typeface="Rubik 1"/>
              </a:rPr>
              <a:t>. Jau </a:t>
            </a:r>
            <a:r>
              <a:rPr lang="en-US" sz="3599" dirty="0" err="1">
                <a:solidFill>
                  <a:srgbClr val="566FB5"/>
                </a:solidFill>
                <a:latin typeface="Rubik 1"/>
                <a:ea typeface="Rubik 1"/>
                <a:cs typeface="Rubik 1"/>
                <a:sym typeface="Rubik 1"/>
              </a:rPr>
              <a:t>kuris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laikas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jis</a:t>
            </a:r>
            <a:r>
              <a:rPr lang="en-US" sz="3599" dirty="0">
                <a:solidFill>
                  <a:srgbClr val="566FB5"/>
                </a:solidFill>
                <a:latin typeface="Rubik 1"/>
                <a:ea typeface="Rubik 1"/>
                <a:cs typeface="Rubik 1"/>
                <a:sym typeface="Rubik 1"/>
              </a:rPr>
              <a:t>(-ji) </a:t>
            </a:r>
            <a:r>
              <a:rPr lang="en-US" sz="3599" dirty="0" err="1">
                <a:solidFill>
                  <a:srgbClr val="566FB5"/>
                </a:solidFill>
                <a:latin typeface="Rubik 1"/>
                <a:ea typeface="Rubik 1"/>
                <a:cs typeface="Rubik 1"/>
                <a:sym typeface="Rubik 1"/>
              </a:rPr>
              <a:t>atrodo</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pavargęs</a:t>
            </a:r>
            <a:r>
              <a:rPr lang="en-US" sz="3599" dirty="0">
                <a:solidFill>
                  <a:srgbClr val="566FB5"/>
                </a:solidFill>
                <a:latin typeface="Rubik 1"/>
                <a:ea typeface="Rubik 1"/>
                <a:cs typeface="Rubik 1"/>
                <a:sym typeface="Rubik 1"/>
              </a:rPr>
              <a:t>(-</a:t>
            </a:r>
            <a:r>
              <a:rPr lang="en-US" sz="3599" dirty="0" err="1">
                <a:solidFill>
                  <a:srgbClr val="566FB5"/>
                </a:solidFill>
                <a:latin typeface="Rubik 1"/>
                <a:ea typeface="Rubik 1"/>
                <a:cs typeface="Rubik 1"/>
                <a:sym typeface="Rubik 1"/>
              </a:rPr>
              <a:t>usi</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nervingas</a:t>
            </a:r>
            <a:r>
              <a:rPr lang="en-US" sz="3599" dirty="0">
                <a:solidFill>
                  <a:srgbClr val="566FB5"/>
                </a:solidFill>
                <a:latin typeface="Rubik 1"/>
                <a:ea typeface="Rubik 1"/>
                <a:cs typeface="Rubik 1"/>
                <a:sym typeface="Rubik 1"/>
              </a:rPr>
              <a:t>(-a), </a:t>
            </a:r>
            <a:r>
              <a:rPr lang="en-US" sz="3599" dirty="0" err="1">
                <a:solidFill>
                  <a:srgbClr val="566FB5"/>
                </a:solidFill>
                <a:latin typeface="Rubik 1"/>
                <a:ea typeface="Rubik 1"/>
                <a:cs typeface="Rubik 1"/>
                <a:sym typeface="Rubik 1"/>
              </a:rPr>
              <a:t>vengia</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kitų</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pradėjo</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praleisti</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pamokas</a:t>
            </a:r>
            <a:r>
              <a:rPr lang="en-US" sz="3599" dirty="0">
                <a:solidFill>
                  <a:srgbClr val="566FB5"/>
                </a:solidFill>
                <a:latin typeface="Rubik 1"/>
                <a:ea typeface="Rubik 1"/>
                <a:cs typeface="Rubik 1"/>
                <a:sym typeface="Rubik 1"/>
              </a:rPr>
              <a:t>. Tu </a:t>
            </a:r>
            <a:r>
              <a:rPr lang="en-US" sz="3599" dirty="0" err="1">
                <a:solidFill>
                  <a:srgbClr val="566FB5"/>
                </a:solidFill>
                <a:latin typeface="Rubik 1"/>
                <a:ea typeface="Rubik 1"/>
                <a:cs typeface="Rubik 1"/>
                <a:sym typeface="Rubik 1"/>
              </a:rPr>
              <a:t>pastebi</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pokyčius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ir</a:t>
            </a:r>
            <a:r>
              <a:rPr lang="en-US" sz="3599" dirty="0">
                <a:solidFill>
                  <a:srgbClr val="566FB5"/>
                </a:solidFill>
                <a:latin typeface="Rubik 1"/>
                <a:ea typeface="Rubik 1"/>
                <a:cs typeface="Rubik 1"/>
                <a:sym typeface="Rubik 1"/>
              </a:rPr>
              <a:t> nori </a:t>
            </a:r>
            <a:r>
              <a:rPr lang="en-US" sz="3599" dirty="0" err="1">
                <a:solidFill>
                  <a:srgbClr val="566FB5"/>
                </a:solidFill>
                <a:latin typeface="Rubik 1"/>
                <a:ea typeface="Rubik 1"/>
                <a:cs typeface="Rubik 1"/>
                <a:sym typeface="Rubik 1"/>
              </a:rPr>
              <a:t>padėti</a:t>
            </a:r>
            <a:r>
              <a:rPr lang="en-US" sz="3599" dirty="0">
                <a:solidFill>
                  <a:srgbClr val="566FB5"/>
                </a:solidFill>
                <a:latin typeface="Rubik 1"/>
                <a:ea typeface="Rubik 1"/>
                <a:cs typeface="Rubik 1"/>
                <a:sym typeface="Rubik 1"/>
              </a:rPr>
              <a:t>.</a:t>
            </a:r>
          </a:p>
          <a:p>
            <a:pPr algn="just">
              <a:lnSpc>
                <a:spcPts val="5039"/>
              </a:lnSpc>
            </a:pPr>
            <a:endParaRPr lang="en-US" sz="3599" dirty="0">
              <a:solidFill>
                <a:srgbClr val="566FB5"/>
              </a:solidFill>
              <a:latin typeface="Rubik 1"/>
              <a:ea typeface="Rubik 1"/>
              <a:cs typeface="Rubik 1"/>
              <a:sym typeface="Rubik 1"/>
            </a:endParaRP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TextBox 5"/>
          <p:cNvSpPr txBox="1"/>
          <p:nvPr/>
        </p:nvSpPr>
        <p:spPr>
          <a:xfrm>
            <a:off x="1028700" y="4457824"/>
            <a:ext cx="16230600" cy="5099686"/>
          </a:xfrm>
          <a:prstGeom prst="rect">
            <a:avLst/>
          </a:prstGeom>
        </p:spPr>
        <p:txBody>
          <a:bodyPr lIns="0" tIns="0" rIns="0" bIns="0" rtlCol="0" anchor="t">
            <a:spAutoFit/>
          </a:bodyPr>
          <a:lstStyle/>
          <a:p>
            <a:pPr algn="just">
              <a:lnSpc>
                <a:spcPts val="5039"/>
              </a:lnSpc>
            </a:pPr>
            <a:r>
              <a:rPr lang="en-US" sz="3599" b="1" dirty="0" err="1">
                <a:solidFill>
                  <a:srgbClr val="566FB5"/>
                </a:solidFill>
                <a:latin typeface="Rubik 1 Bold"/>
                <a:ea typeface="Rubik 1 Bold"/>
                <a:cs typeface="Rubik 1 Bold"/>
                <a:sym typeface="Rubik 1 Bold"/>
              </a:rPr>
              <a:t>Vaidmenys</a:t>
            </a:r>
            <a:r>
              <a:rPr lang="en-US" sz="3599" b="1" dirty="0">
                <a:solidFill>
                  <a:srgbClr val="566FB5"/>
                </a:solidFill>
                <a:latin typeface="Rubik 1 Bold"/>
                <a:ea typeface="Rubik 1 Bold"/>
                <a:cs typeface="Rubik 1 Bold"/>
                <a:sym typeface="Rubik 1 Bold"/>
              </a:rPr>
              <a:t>:</a:t>
            </a:r>
          </a:p>
          <a:p>
            <a:pPr marL="777230" lvl="1" indent="-388615" algn="just">
              <a:lnSpc>
                <a:spcPts val="5039"/>
              </a:lnSpc>
              <a:buFont typeface="Arial"/>
              <a:buChar char="•"/>
            </a:pPr>
            <a:r>
              <a:rPr lang="en-US" sz="3599" dirty="0">
                <a:solidFill>
                  <a:srgbClr val="566FB5"/>
                </a:solidFill>
                <a:latin typeface="Rubik 1"/>
                <a:ea typeface="Rubik 1"/>
                <a:cs typeface="Rubik 1"/>
                <a:sym typeface="Rubik 1"/>
              </a:rPr>
              <a:t>Tu.</a:t>
            </a:r>
          </a:p>
          <a:p>
            <a:pPr marL="777230" lvl="1" indent="-388615" algn="just">
              <a:lnSpc>
                <a:spcPts val="5039"/>
              </a:lnSpc>
              <a:buFont typeface="Arial"/>
              <a:buChar char="•"/>
            </a:pPr>
            <a:r>
              <a:rPr lang="en-US" sz="3599" dirty="0" err="1">
                <a:solidFill>
                  <a:srgbClr val="566FB5"/>
                </a:solidFill>
                <a:latin typeface="Rubik 1"/>
                <a:ea typeface="Rubik 1"/>
                <a:cs typeface="Rubik 1"/>
                <a:sym typeface="Rubik 1"/>
              </a:rPr>
              <a:t>Draugas</a:t>
            </a:r>
            <a:r>
              <a:rPr lang="en-US" sz="3599" dirty="0">
                <a:solidFill>
                  <a:srgbClr val="566FB5"/>
                </a:solidFill>
                <a:latin typeface="Rubik 1"/>
                <a:ea typeface="Rubik 1"/>
                <a:cs typeface="Rubik 1"/>
                <a:sym typeface="Rubik 1"/>
              </a:rPr>
              <a:t>(-ė), </a:t>
            </a:r>
            <a:r>
              <a:rPr lang="en-US" sz="3599" dirty="0" err="1">
                <a:solidFill>
                  <a:srgbClr val="566FB5"/>
                </a:solidFill>
                <a:latin typeface="Rubik 1"/>
                <a:ea typeface="Rubik 1"/>
                <a:cs typeface="Rubik 1"/>
                <a:sym typeface="Rubik 1"/>
              </a:rPr>
              <a:t>kuriam</a:t>
            </a:r>
            <a:r>
              <a:rPr lang="en-US" sz="3599" dirty="0">
                <a:solidFill>
                  <a:srgbClr val="566FB5"/>
                </a:solidFill>
                <a:latin typeface="Rubik 1"/>
                <a:ea typeface="Rubik 1"/>
                <a:cs typeface="Rubik 1"/>
                <a:sym typeface="Rubik 1"/>
              </a:rPr>
              <a:t>(-ai) </a:t>
            </a:r>
            <a:r>
              <a:rPr lang="en-US" sz="3599" dirty="0" err="1">
                <a:solidFill>
                  <a:srgbClr val="566FB5"/>
                </a:solidFill>
                <a:latin typeface="Rubik 1"/>
                <a:ea typeface="Rubik 1"/>
                <a:cs typeface="Rubik 1"/>
                <a:sym typeface="Rubik 1"/>
              </a:rPr>
              <a:t>reikia</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pagalbos</a:t>
            </a:r>
            <a:r>
              <a:rPr lang="en-US" sz="3599" dirty="0">
                <a:solidFill>
                  <a:srgbClr val="566FB5"/>
                </a:solidFill>
                <a:latin typeface="Rubik 1"/>
                <a:ea typeface="Rubik 1"/>
                <a:cs typeface="Rubik 1"/>
                <a:sym typeface="Rubik 1"/>
              </a:rPr>
              <a:t>.</a:t>
            </a:r>
          </a:p>
          <a:p>
            <a:pPr marL="777230" lvl="1" indent="-388615" algn="just">
              <a:lnSpc>
                <a:spcPts val="5039"/>
              </a:lnSpc>
              <a:buFont typeface="Arial"/>
              <a:buChar char="•"/>
            </a:pPr>
            <a:r>
              <a:rPr lang="en-US" sz="3599" dirty="0" err="1">
                <a:solidFill>
                  <a:srgbClr val="566FB5"/>
                </a:solidFill>
                <a:latin typeface="Rubik 1"/>
                <a:ea typeface="Rubik 1"/>
                <a:cs typeface="Rubik 1"/>
                <a:sym typeface="Rubik 1"/>
              </a:rPr>
              <a:t>Klasės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vadovas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mokytojas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socialinis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pedagogas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visuomenės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sveikatos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specialistas</a:t>
            </a:r>
            <a:r>
              <a:rPr lang="en-US" sz="3599" dirty="0">
                <a:solidFill>
                  <a:srgbClr val="566FB5"/>
                </a:solidFill>
                <a:latin typeface="Rubik 1"/>
                <a:ea typeface="Rubik 1"/>
                <a:cs typeface="Rubik 1"/>
                <a:sym typeface="Rubik 1"/>
              </a:rPr>
              <a:t>.</a:t>
            </a:r>
          </a:p>
          <a:p>
            <a:pPr marL="777230" lvl="1" indent="-388615" algn="just">
              <a:lnSpc>
                <a:spcPts val="5039"/>
              </a:lnSpc>
              <a:buFont typeface="Arial"/>
              <a:buChar char="•"/>
            </a:pPr>
            <a:r>
              <a:rPr lang="en-US" sz="3599" dirty="0" err="1">
                <a:solidFill>
                  <a:srgbClr val="566FB5"/>
                </a:solidFill>
                <a:latin typeface="Rubik 1"/>
                <a:ea typeface="Rubik 1"/>
                <a:cs typeface="Rubik 1"/>
                <a:sym typeface="Rubik 1"/>
              </a:rPr>
              <a:t>Draugo</a:t>
            </a:r>
            <a:r>
              <a:rPr lang="en-US" sz="3599" dirty="0">
                <a:solidFill>
                  <a:srgbClr val="566FB5"/>
                </a:solidFill>
                <a:latin typeface="Rubik 1"/>
                <a:ea typeface="Rubik 1"/>
                <a:cs typeface="Rubik 1"/>
                <a:sym typeface="Rubik 1"/>
              </a:rPr>
              <a:t>(-</a:t>
            </a:r>
            <a:r>
              <a:rPr lang="en-US" sz="3599" dirty="0" err="1">
                <a:solidFill>
                  <a:srgbClr val="566FB5"/>
                </a:solidFill>
                <a:latin typeface="Rubik 1"/>
                <a:ea typeface="Rubik 1"/>
                <a:cs typeface="Rubik 1"/>
                <a:sym typeface="Rubik 1"/>
              </a:rPr>
              <a:t>ės</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tėvai</a:t>
            </a:r>
            <a:r>
              <a:rPr lang="en-US" sz="3599" dirty="0">
                <a:solidFill>
                  <a:srgbClr val="566FB5"/>
                </a:solidFill>
                <a:latin typeface="Rubik 1"/>
                <a:ea typeface="Rubik 1"/>
                <a:cs typeface="Rubik 1"/>
                <a:sym typeface="Rubik 1"/>
              </a:rPr>
              <a:t>.</a:t>
            </a:r>
          </a:p>
          <a:p>
            <a:pPr marL="777230" lvl="1" indent="-388615" algn="just">
              <a:lnSpc>
                <a:spcPts val="5039"/>
              </a:lnSpc>
              <a:buFont typeface="Arial"/>
              <a:buChar char="•"/>
            </a:pPr>
            <a:r>
              <a:rPr lang="en-US" sz="3599" dirty="0" err="1">
                <a:solidFill>
                  <a:srgbClr val="566FB5"/>
                </a:solidFill>
                <a:latin typeface="Rubik 1"/>
                <a:ea typeface="Rubik 1"/>
                <a:cs typeface="Rubik 1"/>
                <a:sym typeface="Rubik 1"/>
              </a:rPr>
              <a:t>Vaikų</a:t>
            </a:r>
            <a:r>
              <a:rPr lang="en-US" sz="3599" dirty="0">
                <a:solidFill>
                  <a:srgbClr val="566FB5"/>
                </a:solidFill>
                <a:latin typeface="Rubik 1"/>
                <a:ea typeface="Rubik 1"/>
                <a:cs typeface="Rubik 1"/>
                <a:sym typeface="Rubik 1"/>
              </a:rPr>
              <a:t> </a:t>
            </a:r>
            <a:r>
              <a:rPr lang="en-US" sz="3599" dirty="0" err="1">
                <a:solidFill>
                  <a:srgbClr val="566FB5"/>
                </a:solidFill>
                <a:latin typeface="Rubik 1"/>
                <a:ea typeface="Rubik 1"/>
                <a:cs typeface="Rubik 1"/>
                <a:sym typeface="Rubik 1"/>
              </a:rPr>
              <a:t>linija</a:t>
            </a:r>
            <a:r>
              <a:rPr lang="en-US" sz="3599" dirty="0">
                <a:solidFill>
                  <a:srgbClr val="566FB5"/>
                </a:solidFill>
                <a:latin typeface="Rubik 1"/>
                <a:ea typeface="Rubik 1"/>
                <a:cs typeface="Rubik 1"/>
                <a:sym typeface="Rubik 1"/>
              </a:rPr>
              <a:t>/ Jaunimo </a:t>
            </a:r>
            <a:r>
              <a:rPr lang="en-US" sz="3599" dirty="0" err="1">
                <a:solidFill>
                  <a:srgbClr val="566FB5"/>
                </a:solidFill>
                <a:latin typeface="Rubik 1"/>
                <a:ea typeface="Rubik 1"/>
                <a:cs typeface="Rubik 1"/>
                <a:sym typeface="Rubik 1"/>
              </a:rPr>
              <a:t>linija</a:t>
            </a:r>
            <a:r>
              <a:rPr lang="en-US" sz="3599" dirty="0">
                <a:solidFill>
                  <a:srgbClr val="566FB5"/>
                </a:solidFill>
                <a:latin typeface="Rubik 1"/>
                <a:ea typeface="Rubik 1"/>
                <a:cs typeface="Rubik 1"/>
                <a:sym typeface="Rubik 1"/>
              </a:rPr>
              <a:t>.</a:t>
            </a:r>
          </a:p>
          <a:p>
            <a:pPr algn="just">
              <a:lnSpc>
                <a:spcPts val="5039"/>
              </a:lnSpc>
            </a:pPr>
            <a:endParaRPr lang="en-US" sz="3599" dirty="0">
              <a:solidFill>
                <a:srgbClr val="566FB5"/>
              </a:solidFill>
              <a:latin typeface="Rubik 1"/>
              <a:ea typeface="Rubik 1"/>
              <a:cs typeface="Rubik 1"/>
              <a:sym typeface="Rubik 1"/>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53704" y="742950"/>
            <a:ext cx="5780593" cy="1370968"/>
          </a:xfrm>
          <a:prstGeom prst="rect">
            <a:avLst/>
          </a:prstGeom>
        </p:spPr>
        <p:txBody>
          <a:bodyPr lIns="0" tIns="0" rIns="0" bIns="0" rtlCol="0" anchor="t">
            <a:spAutoFit/>
          </a:bodyPr>
          <a:lstStyle/>
          <a:p>
            <a:pPr algn="ctr">
              <a:lnSpc>
                <a:spcPts val="10009"/>
              </a:lnSpc>
            </a:pPr>
            <a:r>
              <a:rPr lang="en-US" sz="7149" dirty="0" err="1">
                <a:solidFill>
                  <a:srgbClr val="566FB5"/>
                </a:solidFill>
                <a:latin typeface="Blodders"/>
                <a:ea typeface="Blodders"/>
                <a:cs typeface="Blodders"/>
                <a:sym typeface="Blodders"/>
              </a:rPr>
              <a:t>situacija</a:t>
            </a:r>
            <a:r>
              <a:rPr lang="en-US" sz="7149" dirty="0">
                <a:solidFill>
                  <a:srgbClr val="566FB5"/>
                </a:solidFill>
                <a:latin typeface="Blodders"/>
                <a:ea typeface="Blodders"/>
                <a:cs typeface="Blodders"/>
                <a:sym typeface="Blodders"/>
              </a:rPr>
              <a:t> nr. 2 </a:t>
            </a:r>
          </a:p>
        </p:txBody>
      </p:sp>
      <p:sp>
        <p:nvSpPr>
          <p:cNvPr id="3" name="TextBox 3"/>
          <p:cNvSpPr txBox="1"/>
          <p:nvPr/>
        </p:nvSpPr>
        <p:spPr>
          <a:xfrm>
            <a:off x="1028700" y="2153284"/>
            <a:ext cx="16230600" cy="3590291"/>
          </a:xfrm>
          <a:prstGeom prst="rect">
            <a:avLst/>
          </a:prstGeom>
        </p:spPr>
        <p:txBody>
          <a:bodyPr lIns="0" tIns="0" rIns="0" bIns="0" rtlCol="0" anchor="t">
            <a:spAutoFit/>
          </a:bodyPr>
          <a:lstStyle/>
          <a:p>
            <a:pPr algn="just">
              <a:lnSpc>
                <a:spcPts val="4759"/>
              </a:lnSpc>
            </a:pPr>
            <a:r>
              <a:rPr lang="en-US" sz="3399">
                <a:solidFill>
                  <a:srgbClr val="566FB5"/>
                </a:solidFill>
                <a:latin typeface="Rubik 1"/>
                <a:ea typeface="Rubik 1"/>
                <a:cs typeface="Rubik 1"/>
                <a:sym typeface="Rubik 1"/>
              </a:rPr>
              <a:t>Tavo bendraklasis(-ė) pastaruoju metu nuolat geria energinius gėrimus. Per pamokas jis(-i) atrodo neramus(-i), sunkiai susikaupia, dažnai yra pavargęs(-usi) ir irzlus(-i). Vieną dieną per pertrauką jis(-i) prasitaria, kad be energinio gėrimo jau nebeįsivaizduoja dienos, nes tik taip gali atsikelti ryte ir ištverti pamokas. Tu susimąstai, ar tai jam(-ai) nekenkia. Tu nusprendi pasikalbėti su juo(-a) ir pasiūlyti pagalbą arba kitus sprendimus.</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TextBox 5"/>
          <p:cNvSpPr txBox="1"/>
          <p:nvPr/>
        </p:nvSpPr>
        <p:spPr>
          <a:xfrm>
            <a:off x="1028700" y="6058488"/>
            <a:ext cx="16230600" cy="4190366"/>
          </a:xfrm>
          <a:prstGeom prst="rect">
            <a:avLst/>
          </a:prstGeom>
        </p:spPr>
        <p:txBody>
          <a:bodyPr lIns="0" tIns="0" rIns="0" bIns="0" rtlCol="0" anchor="t">
            <a:spAutoFit/>
          </a:bodyPr>
          <a:lstStyle/>
          <a:p>
            <a:pPr algn="just">
              <a:lnSpc>
                <a:spcPts val="4759"/>
              </a:lnSpc>
            </a:pPr>
            <a:r>
              <a:rPr lang="en-US" sz="3399" b="1">
                <a:solidFill>
                  <a:srgbClr val="566FB5"/>
                </a:solidFill>
                <a:latin typeface="Rubik 1 Bold"/>
                <a:ea typeface="Rubik 1 Bold"/>
                <a:cs typeface="Rubik 1 Bold"/>
                <a:sym typeface="Rubik 1 Bold"/>
              </a:rPr>
              <a:t>Vaidmenys:</a:t>
            </a:r>
          </a:p>
          <a:p>
            <a:pPr marL="734051" lvl="1" indent="-367026" algn="just">
              <a:lnSpc>
                <a:spcPts val="4759"/>
              </a:lnSpc>
              <a:buFont typeface="Arial"/>
              <a:buChar char="•"/>
            </a:pPr>
            <a:r>
              <a:rPr lang="en-US" sz="3399">
                <a:solidFill>
                  <a:srgbClr val="566FB5"/>
                </a:solidFill>
                <a:latin typeface="Rubik 1"/>
                <a:ea typeface="Rubik 1"/>
                <a:cs typeface="Rubik 1"/>
                <a:sym typeface="Rubik 1"/>
              </a:rPr>
              <a:t>Tu.</a:t>
            </a:r>
          </a:p>
          <a:p>
            <a:pPr marL="734051" lvl="1" indent="-367026" algn="just">
              <a:lnSpc>
                <a:spcPts val="4759"/>
              </a:lnSpc>
              <a:buFont typeface="Arial"/>
              <a:buChar char="•"/>
            </a:pPr>
            <a:r>
              <a:rPr lang="en-US" sz="3399">
                <a:solidFill>
                  <a:srgbClr val="566FB5"/>
                </a:solidFill>
                <a:latin typeface="Rubik 1"/>
                <a:ea typeface="Rubik 1"/>
                <a:cs typeface="Rubik 1"/>
                <a:sym typeface="Rubik 1"/>
              </a:rPr>
              <a:t>Bendraklasis(-ė), kuriam(-ai) reikia pagalbos.</a:t>
            </a:r>
          </a:p>
          <a:p>
            <a:pPr marL="734051" lvl="1" indent="-367026" algn="just">
              <a:lnSpc>
                <a:spcPts val="4759"/>
              </a:lnSpc>
              <a:buFont typeface="Arial"/>
              <a:buChar char="•"/>
            </a:pPr>
            <a:r>
              <a:rPr lang="en-US" sz="3399">
                <a:solidFill>
                  <a:srgbClr val="566FB5"/>
                </a:solidFill>
                <a:latin typeface="Rubik 1"/>
                <a:ea typeface="Rubik 1"/>
                <a:cs typeface="Rubik 1"/>
                <a:sym typeface="Rubik 1"/>
              </a:rPr>
              <a:t>Mokyklos visuomenės sveikatos specialistas/ mokytojas.</a:t>
            </a:r>
          </a:p>
          <a:p>
            <a:pPr marL="734051" lvl="1" indent="-367026" algn="just">
              <a:lnSpc>
                <a:spcPts val="4759"/>
              </a:lnSpc>
              <a:buFont typeface="Arial"/>
              <a:buChar char="•"/>
            </a:pPr>
            <a:r>
              <a:rPr lang="en-US" sz="3399">
                <a:solidFill>
                  <a:srgbClr val="566FB5"/>
                </a:solidFill>
                <a:latin typeface="Rubik 1"/>
                <a:ea typeface="Rubik 1"/>
                <a:cs typeface="Rubik 1"/>
                <a:sym typeface="Rubik 1"/>
              </a:rPr>
              <a:t>Bendraklasio(-ės) tėvai.</a:t>
            </a:r>
          </a:p>
          <a:p>
            <a:pPr marL="734051" lvl="1" indent="-367026" algn="just">
              <a:lnSpc>
                <a:spcPts val="4759"/>
              </a:lnSpc>
              <a:buFont typeface="Arial"/>
              <a:buChar char="•"/>
            </a:pPr>
            <a:r>
              <a:rPr lang="en-US" sz="3399">
                <a:solidFill>
                  <a:srgbClr val="566FB5"/>
                </a:solidFill>
                <a:latin typeface="Rubik 1"/>
                <a:ea typeface="Rubik 1"/>
                <a:cs typeface="Rubik 1"/>
                <a:sym typeface="Rubik 1"/>
              </a:rPr>
              <a:t>Vaikų linija/ Jaunimo linija.</a:t>
            </a:r>
          </a:p>
          <a:p>
            <a:pPr algn="just">
              <a:lnSpc>
                <a:spcPts val="4759"/>
              </a:lnSpc>
            </a:pPr>
            <a:endParaRPr lang="en-US" sz="3399">
              <a:solidFill>
                <a:srgbClr val="566FB5"/>
              </a:solidFill>
              <a:latin typeface="Rubik 1"/>
              <a:ea typeface="Rubik 1"/>
              <a:cs typeface="Rubik 1"/>
              <a:sym typeface="Rubik 1"/>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09459" y="742950"/>
            <a:ext cx="5469082" cy="1370968"/>
          </a:xfrm>
          <a:prstGeom prst="rect">
            <a:avLst/>
          </a:prstGeom>
        </p:spPr>
        <p:txBody>
          <a:bodyPr lIns="0" tIns="0" rIns="0" bIns="0" rtlCol="0" anchor="t">
            <a:spAutoFit/>
          </a:bodyPr>
          <a:lstStyle/>
          <a:p>
            <a:pPr algn="ctr">
              <a:lnSpc>
                <a:spcPts val="10009"/>
              </a:lnSpc>
            </a:pPr>
            <a:r>
              <a:rPr lang="en-US" sz="7149">
                <a:solidFill>
                  <a:srgbClr val="566FB5"/>
                </a:solidFill>
                <a:latin typeface="Blodders"/>
                <a:ea typeface="Blodders"/>
                <a:cs typeface="Blodders"/>
                <a:sym typeface="Blodders"/>
              </a:rPr>
              <a:t>Situacija Nr. 3</a:t>
            </a:r>
          </a:p>
        </p:txBody>
      </p:sp>
      <p:sp>
        <p:nvSpPr>
          <p:cNvPr id="3" name="TextBox 3"/>
          <p:cNvSpPr txBox="1"/>
          <p:nvPr/>
        </p:nvSpPr>
        <p:spPr>
          <a:xfrm>
            <a:off x="1028700" y="2413634"/>
            <a:ext cx="16230600" cy="4101466"/>
          </a:xfrm>
          <a:prstGeom prst="rect">
            <a:avLst/>
          </a:prstGeom>
        </p:spPr>
        <p:txBody>
          <a:bodyPr lIns="0" tIns="0" rIns="0" bIns="0" rtlCol="0" anchor="t">
            <a:spAutoFit/>
          </a:bodyPr>
          <a:lstStyle/>
          <a:p>
            <a:pPr algn="just">
              <a:lnSpc>
                <a:spcPts val="5459"/>
              </a:lnSpc>
            </a:pPr>
            <a:r>
              <a:rPr lang="en-US" sz="3899">
                <a:solidFill>
                  <a:srgbClr val="566FB5"/>
                </a:solidFill>
                <a:latin typeface="Rubik 1"/>
                <a:ea typeface="Rubik 1"/>
                <a:cs typeface="Rubik 1"/>
                <a:sym typeface="Rubik 1"/>
              </a:rPr>
              <a:t>Esi gimtadienyje. Pastebi, kad tavo pažįstamas(-a) stipriai apsvaigęs(-usi), elgiasi keistai, svirduliuoja, bando lipti ant kėdės. Kiti juokiasi, jį(-ą) stumdo. Draugas siūlo nesikišti. Tačiau tau rūpi, kad jam(-ai) nieko blogo nenutiktų.</a:t>
            </a:r>
          </a:p>
          <a:p>
            <a:pPr algn="just">
              <a:lnSpc>
                <a:spcPts val="5459"/>
              </a:lnSpc>
            </a:pPr>
            <a:endParaRPr lang="en-US" sz="3899">
              <a:solidFill>
                <a:srgbClr val="566FB5"/>
              </a:solidFill>
              <a:latin typeface="Rubik 1"/>
              <a:ea typeface="Rubik 1"/>
              <a:cs typeface="Rubik 1"/>
              <a:sym typeface="Rubik 1"/>
            </a:endParaRPr>
          </a:p>
          <a:p>
            <a:pPr algn="just">
              <a:lnSpc>
                <a:spcPts val="5459"/>
              </a:lnSpc>
            </a:pPr>
            <a:endParaRPr lang="en-US" sz="3899">
              <a:solidFill>
                <a:srgbClr val="566FB5"/>
              </a:solidFill>
              <a:latin typeface="Rubik 1"/>
              <a:ea typeface="Rubik 1"/>
              <a:cs typeface="Rubik 1"/>
              <a:sym typeface="Rubik 1"/>
            </a:endParaRP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TextBox 5"/>
          <p:cNvSpPr txBox="1"/>
          <p:nvPr/>
        </p:nvSpPr>
        <p:spPr>
          <a:xfrm>
            <a:off x="1028700" y="5434964"/>
            <a:ext cx="16230600" cy="3823336"/>
          </a:xfrm>
          <a:prstGeom prst="rect">
            <a:avLst/>
          </a:prstGeom>
        </p:spPr>
        <p:txBody>
          <a:bodyPr lIns="0" tIns="0" rIns="0" bIns="0" rtlCol="0" anchor="t">
            <a:spAutoFit/>
          </a:bodyPr>
          <a:lstStyle/>
          <a:p>
            <a:pPr algn="just">
              <a:lnSpc>
                <a:spcPts val="5039"/>
              </a:lnSpc>
            </a:pPr>
            <a:r>
              <a:rPr lang="en-US" sz="3599" b="1">
                <a:solidFill>
                  <a:srgbClr val="566FB5"/>
                </a:solidFill>
                <a:latin typeface="Rubik 1 Bold"/>
                <a:ea typeface="Rubik 1 Bold"/>
                <a:cs typeface="Rubik 1 Bold"/>
                <a:sym typeface="Rubik 1 Bold"/>
              </a:rPr>
              <a:t>Vaidmenys:</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Tu.</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Pažįstamas(-a), kuriam(-ai) reikia pagalbos.</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Sukaktuvininko tėvai.</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Pažįstamo(-os) tėvai.</a:t>
            </a:r>
          </a:p>
          <a:p>
            <a:pPr algn="just">
              <a:lnSpc>
                <a:spcPts val="5039"/>
              </a:lnSpc>
            </a:pPr>
            <a:endParaRPr lang="en-US" sz="3599">
              <a:solidFill>
                <a:srgbClr val="566FB5"/>
              </a:solidFill>
              <a:latin typeface="Rubik 1"/>
              <a:ea typeface="Rubik 1"/>
              <a:cs typeface="Rubik 1"/>
              <a:sym typeface="Rubik 1"/>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78124" y="742950"/>
            <a:ext cx="5661476" cy="1191032"/>
          </a:xfrm>
          <a:prstGeom prst="rect">
            <a:avLst/>
          </a:prstGeom>
        </p:spPr>
        <p:txBody>
          <a:bodyPr wrap="square" lIns="0" tIns="0" rIns="0" bIns="0" rtlCol="0" anchor="t">
            <a:spAutoFit/>
          </a:bodyPr>
          <a:lstStyle/>
          <a:p>
            <a:pPr algn="ctr">
              <a:lnSpc>
                <a:spcPts val="10009"/>
              </a:lnSpc>
            </a:pPr>
            <a:r>
              <a:rPr lang="en-US" sz="7149" dirty="0" err="1">
                <a:solidFill>
                  <a:srgbClr val="566FB5"/>
                </a:solidFill>
                <a:latin typeface="Blodders"/>
                <a:ea typeface="Blodders"/>
                <a:cs typeface="Blodders"/>
                <a:sym typeface="Blodders"/>
              </a:rPr>
              <a:t>situacija</a:t>
            </a:r>
            <a:r>
              <a:rPr lang="en-US" sz="7149" dirty="0">
                <a:solidFill>
                  <a:srgbClr val="566FB5"/>
                </a:solidFill>
                <a:latin typeface="Blodders"/>
                <a:ea typeface="Blodders"/>
                <a:cs typeface="Blodders"/>
                <a:sym typeface="Blodders"/>
              </a:rPr>
              <a:t> nr. 4</a:t>
            </a:r>
          </a:p>
        </p:txBody>
      </p:sp>
      <p:sp>
        <p:nvSpPr>
          <p:cNvPr id="3" name="TextBox 3"/>
          <p:cNvSpPr txBox="1"/>
          <p:nvPr/>
        </p:nvSpPr>
        <p:spPr>
          <a:xfrm>
            <a:off x="1028700" y="2037718"/>
            <a:ext cx="16230600" cy="3366771"/>
          </a:xfrm>
          <a:prstGeom prst="rect">
            <a:avLst/>
          </a:prstGeom>
        </p:spPr>
        <p:txBody>
          <a:bodyPr lIns="0" tIns="0" rIns="0" bIns="0" rtlCol="0" anchor="t">
            <a:spAutoFit/>
          </a:bodyPr>
          <a:lstStyle/>
          <a:p>
            <a:pPr algn="just">
              <a:lnSpc>
                <a:spcPts val="4479"/>
              </a:lnSpc>
            </a:pPr>
            <a:r>
              <a:rPr lang="en-US" sz="3199">
                <a:solidFill>
                  <a:srgbClr val="566FB5"/>
                </a:solidFill>
                <a:latin typeface="Rubik 1"/>
                <a:ea typeface="Rubik 1"/>
                <a:cs typeface="Rubik 1"/>
                <a:sym typeface="Rubik 1"/>
              </a:rPr>
              <a:t>Dalyvauji draugo gimtadienyje, kuriame dalyvavo ir vyresnė draugo giminaitė, kuri dalino norintiems ypatingų guminukų, kurių parduotuvėje nenusipirksi. Ir pats(-i) gavai, tačiau nevalgei, įtardamas(-a), jog tai gali būti neaiški psichoaktyvi medžiaga. Matei, kaip kiti valgė. Taip pat pastebėjai, kaip stipriai pasikeitė elgesys ir savijauta, reakcija, kalbėjimas ir t.t. tų, kurie ragavo guminukų. Nežinai, ar reaguoti iškart ir ieškoti pagalbos, ar kitą dieną kažkam papasakoti. </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TextBox 5"/>
          <p:cNvSpPr txBox="1"/>
          <p:nvPr/>
        </p:nvSpPr>
        <p:spPr>
          <a:xfrm>
            <a:off x="1028700" y="5658195"/>
            <a:ext cx="16230600" cy="4490721"/>
          </a:xfrm>
          <a:prstGeom prst="rect">
            <a:avLst/>
          </a:prstGeom>
        </p:spPr>
        <p:txBody>
          <a:bodyPr lIns="0" tIns="0" rIns="0" bIns="0" rtlCol="0" anchor="t">
            <a:spAutoFit/>
          </a:bodyPr>
          <a:lstStyle/>
          <a:p>
            <a:pPr algn="just">
              <a:lnSpc>
                <a:spcPts val="4479"/>
              </a:lnSpc>
            </a:pPr>
            <a:r>
              <a:rPr lang="en-US" sz="3199" b="1">
                <a:solidFill>
                  <a:srgbClr val="566FB5"/>
                </a:solidFill>
                <a:latin typeface="Rubik 1 Bold"/>
                <a:ea typeface="Rubik 1 Bold"/>
                <a:cs typeface="Rubik 1 Bold"/>
                <a:sym typeface="Rubik 1 Bold"/>
              </a:rPr>
              <a:t>Vaidmenys:</a:t>
            </a:r>
          </a:p>
          <a:p>
            <a:pPr marL="690872" lvl="1" indent="-345436" algn="just">
              <a:lnSpc>
                <a:spcPts val="4479"/>
              </a:lnSpc>
              <a:buFont typeface="Arial"/>
              <a:buChar char="•"/>
            </a:pPr>
            <a:r>
              <a:rPr lang="en-US" sz="3199">
                <a:solidFill>
                  <a:srgbClr val="566FB5"/>
                </a:solidFill>
                <a:latin typeface="Rubik 1"/>
                <a:ea typeface="Rubik 1"/>
                <a:cs typeface="Rubik 1"/>
                <a:sym typeface="Rubik 1"/>
              </a:rPr>
              <a:t>Tu.</a:t>
            </a:r>
          </a:p>
          <a:p>
            <a:pPr marL="690872" lvl="1" indent="-345436" algn="just">
              <a:lnSpc>
                <a:spcPts val="4479"/>
              </a:lnSpc>
              <a:buFont typeface="Arial"/>
              <a:buChar char="•"/>
            </a:pPr>
            <a:r>
              <a:rPr lang="en-US" sz="3199">
                <a:solidFill>
                  <a:srgbClr val="566FB5"/>
                </a:solidFill>
                <a:latin typeface="Rubik 1"/>
                <a:ea typeface="Rubik 1"/>
                <a:cs typeface="Rubik 1"/>
                <a:sym typeface="Rubik 1"/>
              </a:rPr>
              <a:t>Draugai ir pažįstami, kuriems reikia pagalbos.</a:t>
            </a:r>
          </a:p>
          <a:p>
            <a:pPr marL="690872" lvl="1" indent="-345436" algn="just">
              <a:lnSpc>
                <a:spcPts val="4479"/>
              </a:lnSpc>
              <a:buFont typeface="Arial"/>
              <a:buChar char="•"/>
            </a:pPr>
            <a:r>
              <a:rPr lang="en-US" sz="3199">
                <a:solidFill>
                  <a:srgbClr val="566FB5"/>
                </a:solidFill>
                <a:latin typeface="Rubik 1"/>
                <a:ea typeface="Rubik 1"/>
                <a:cs typeface="Rubik 1"/>
                <a:sym typeface="Rubik 1"/>
              </a:rPr>
              <a:t>Sukaktuvininko tėvai.</a:t>
            </a:r>
          </a:p>
          <a:p>
            <a:pPr marL="690872" lvl="1" indent="-345436" algn="just">
              <a:lnSpc>
                <a:spcPts val="4479"/>
              </a:lnSpc>
              <a:buFont typeface="Arial"/>
              <a:buChar char="•"/>
            </a:pPr>
            <a:r>
              <a:rPr lang="en-US" sz="3199">
                <a:solidFill>
                  <a:srgbClr val="566FB5"/>
                </a:solidFill>
                <a:latin typeface="Rubik 1"/>
                <a:ea typeface="Rubik 1"/>
                <a:cs typeface="Rubik 1"/>
                <a:sym typeface="Rubik 1"/>
                <a:hlinkClick r:id="rId3" tooltip="https://greitojipagalba.lt"/>
              </a:rPr>
              <a:t>Greitosios medicinos pagalbos tarnyba</a:t>
            </a:r>
            <a:r>
              <a:rPr lang="en-US" sz="3199">
                <a:solidFill>
                  <a:srgbClr val="566FB5"/>
                </a:solidFill>
                <a:latin typeface="Rubik 1"/>
                <a:ea typeface="Rubik 1"/>
                <a:cs typeface="Rubik 1"/>
                <a:sym typeface="Rubik 1"/>
              </a:rPr>
              <a:t> (jei kažkam pasidarė bloga).</a:t>
            </a:r>
          </a:p>
          <a:p>
            <a:pPr marL="690872" lvl="1" indent="-345436" algn="just">
              <a:lnSpc>
                <a:spcPts val="4479"/>
              </a:lnSpc>
              <a:buFont typeface="Arial"/>
              <a:buChar char="•"/>
            </a:pPr>
            <a:r>
              <a:rPr lang="en-US" sz="3199">
                <a:solidFill>
                  <a:srgbClr val="566FB5"/>
                </a:solidFill>
                <a:latin typeface="Rubik 1"/>
                <a:ea typeface="Rubik 1"/>
                <a:cs typeface="Rubik 1"/>
                <a:sym typeface="Rubik 1"/>
              </a:rPr>
              <a:t>Klasės vadovas/ mokytojas/ socialinis pedagogas/ visuomenės sveikatos specialistas - kitą dieną. </a:t>
            </a:r>
          </a:p>
          <a:p>
            <a:pPr algn="just">
              <a:lnSpc>
                <a:spcPts val="4479"/>
              </a:lnSpc>
            </a:pPr>
            <a:endParaRPr lang="en-US" sz="3199">
              <a:solidFill>
                <a:srgbClr val="566FB5"/>
              </a:solidFill>
              <a:latin typeface="Rubik 1"/>
              <a:ea typeface="Rubik 1"/>
              <a:cs typeface="Rubik 1"/>
              <a:sym typeface="Rubik 1"/>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02640" y="742950"/>
            <a:ext cx="5713160" cy="1191032"/>
          </a:xfrm>
          <a:prstGeom prst="rect">
            <a:avLst/>
          </a:prstGeom>
        </p:spPr>
        <p:txBody>
          <a:bodyPr wrap="square" lIns="0" tIns="0" rIns="0" bIns="0" rtlCol="0" anchor="t">
            <a:spAutoFit/>
          </a:bodyPr>
          <a:lstStyle/>
          <a:p>
            <a:pPr algn="ctr">
              <a:lnSpc>
                <a:spcPts val="10009"/>
              </a:lnSpc>
            </a:pPr>
            <a:r>
              <a:rPr lang="en-US" sz="7149" dirty="0" err="1">
                <a:solidFill>
                  <a:srgbClr val="566FB5"/>
                </a:solidFill>
                <a:latin typeface="Blodders"/>
                <a:ea typeface="Blodders"/>
                <a:cs typeface="Blodders"/>
                <a:sym typeface="Blodders"/>
              </a:rPr>
              <a:t>Situacija</a:t>
            </a:r>
            <a:r>
              <a:rPr lang="en-US" sz="7149" dirty="0">
                <a:solidFill>
                  <a:srgbClr val="566FB5"/>
                </a:solidFill>
                <a:latin typeface="Blodders"/>
                <a:ea typeface="Blodders"/>
                <a:cs typeface="Blodders"/>
                <a:sym typeface="Blodders"/>
              </a:rPr>
              <a:t> Nr. 5</a:t>
            </a:r>
          </a:p>
        </p:txBody>
      </p:sp>
      <p:sp>
        <p:nvSpPr>
          <p:cNvPr id="3" name="TextBox 3"/>
          <p:cNvSpPr txBox="1"/>
          <p:nvPr/>
        </p:nvSpPr>
        <p:spPr>
          <a:xfrm>
            <a:off x="1028700" y="2413634"/>
            <a:ext cx="16230600" cy="3415666"/>
          </a:xfrm>
          <a:prstGeom prst="rect">
            <a:avLst/>
          </a:prstGeom>
        </p:spPr>
        <p:txBody>
          <a:bodyPr lIns="0" tIns="0" rIns="0" bIns="0" rtlCol="0" anchor="t">
            <a:spAutoFit/>
          </a:bodyPr>
          <a:lstStyle/>
          <a:p>
            <a:pPr algn="just">
              <a:lnSpc>
                <a:spcPts val="5459"/>
              </a:lnSpc>
            </a:pPr>
            <a:r>
              <a:rPr lang="en-US" sz="3899">
                <a:solidFill>
                  <a:srgbClr val="566FB5"/>
                </a:solidFill>
                <a:latin typeface="Rubik 1"/>
                <a:ea typeface="Rubik 1"/>
                <a:cs typeface="Rubik 1"/>
                <a:sym typeface="Rubik 1"/>
              </a:rPr>
              <a:t>Esi sodyboje vakarėlyje. Pastebi, kad pažįstamas asmuo pradeda iš pradžių nesiorientuoti aplinkoje, paskui vemti, jis vis prasčiau jaučiasi. Žinai, kad jis kažką ,,veipino”, bet nežinai, kas tai buvo.</a:t>
            </a:r>
          </a:p>
          <a:p>
            <a:pPr algn="just">
              <a:lnSpc>
                <a:spcPts val="5459"/>
              </a:lnSpc>
            </a:pPr>
            <a:endParaRPr lang="en-US" sz="3899">
              <a:solidFill>
                <a:srgbClr val="566FB5"/>
              </a:solidFill>
              <a:latin typeface="Rubik 1"/>
              <a:ea typeface="Rubik 1"/>
              <a:cs typeface="Rubik 1"/>
              <a:sym typeface="Rubik 1"/>
            </a:endParaRPr>
          </a:p>
          <a:p>
            <a:pPr algn="just">
              <a:lnSpc>
                <a:spcPts val="5459"/>
              </a:lnSpc>
            </a:pPr>
            <a:endParaRPr lang="en-US" sz="3899">
              <a:solidFill>
                <a:srgbClr val="566FB5"/>
              </a:solidFill>
              <a:latin typeface="Rubik 1"/>
              <a:ea typeface="Rubik 1"/>
              <a:cs typeface="Rubik 1"/>
              <a:sym typeface="Rubik 1"/>
            </a:endParaRP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TextBox 5"/>
          <p:cNvSpPr txBox="1"/>
          <p:nvPr/>
        </p:nvSpPr>
        <p:spPr>
          <a:xfrm>
            <a:off x="1047750" y="4769376"/>
            <a:ext cx="16230600" cy="4461511"/>
          </a:xfrm>
          <a:prstGeom prst="rect">
            <a:avLst/>
          </a:prstGeom>
        </p:spPr>
        <p:txBody>
          <a:bodyPr lIns="0" tIns="0" rIns="0" bIns="0" rtlCol="0" anchor="t">
            <a:spAutoFit/>
          </a:bodyPr>
          <a:lstStyle/>
          <a:p>
            <a:pPr algn="just">
              <a:lnSpc>
                <a:spcPts val="5039"/>
              </a:lnSpc>
            </a:pPr>
            <a:r>
              <a:rPr lang="en-US" sz="3599" b="1">
                <a:solidFill>
                  <a:srgbClr val="566FB5"/>
                </a:solidFill>
                <a:latin typeface="Rubik 1 Bold"/>
                <a:ea typeface="Rubik 1 Bold"/>
                <a:cs typeface="Rubik 1 Bold"/>
                <a:sym typeface="Rubik 1 Bold"/>
              </a:rPr>
              <a:t>Vaidmenys:</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Tu.</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Pažįstamas(-a), kuriam(-ai) reikia pagalbos.</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Draugai, kurie žino, ką jis vartojo.</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Sodybos šeimininkai.</a:t>
            </a:r>
          </a:p>
          <a:p>
            <a:pPr marL="777230" lvl="1" indent="-388615" algn="just">
              <a:lnSpc>
                <a:spcPts val="5039"/>
              </a:lnSpc>
              <a:buFont typeface="Arial"/>
              <a:buChar char="•"/>
            </a:pPr>
            <a:r>
              <a:rPr lang="en-US" sz="3599">
                <a:solidFill>
                  <a:srgbClr val="566FB5"/>
                </a:solidFill>
                <a:latin typeface="Rubik 1"/>
                <a:ea typeface="Rubik 1"/>
                <a:cs typeface="Rubik 1"/>
                <a:sym typeface="Rubik 1"/>
              </a:rPr>
              <a:t>Pagalba išorėje (112 ir kt.).</a:t>
            </a:r>
          </a:p>
          <a:p>
            <a:pPr algn="just">
              <a:lnSpc>
                <a:spcPts val="5039"/>
              </a:lnSpc>
            </a:pPr>
            <a:endParaRPr lang="en-US" sz="3599">
              <a:solidFill>
                <a:srgbClr val="566FB5"/>
              </a:solidFill>
              <a:latin typeface="Rubik 1"/>
              <a:ea typeface="Rubik 1"/>
              <a:cs typeface="Rubik 1"/>
              <a:sym typeface="Rubik 1"/>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64837" y="742950"/>
            <a:ext cx="4012763" cy="1191032"/>
          </a:xfrm>
          <a:prstGeom prst="rect">
            <a:avLst/>
          </a:prstGeom>
        </p:spPr>
        <p:txBody>
          <a:bodyPr wrap="square" lIns="0" tIns="0" rIns="0" bIns="0" rtlCol="0" anchor="t">
            <a:spAutoFit/>
          </a:bodyPr>
          <a:lstStyle/>
          <a:p>
            <a:pPr algn="ctr">
              <a:lnSpc>
                <a:spcPts val="10009"/>
              </a:lnSpc>
            </a:pPr>
            <a:r>
              <a:rPr lang="en-US" sz="7149" dirty="0" err="1">
                <a:solidFill>
                  <a:srgbClr val="566FB5"/>
                </a:solidFill>
                <a:latin typeface="Blodders"/>
                <a:ea typeface="Blodders"/>
                <a:cs typeface="Blodders"/>
                <a:sym typeface="Blodders"/>
              </a:rPr>
              <a:t>Aptarimas</a:t>
            </a:r>
            <a:endParaRPr lang="en-US" sz="7149" dirty="0">
              <a:solidFill>
                <a:srgbClr val="566FB5"/>
              </a:solidFill>
              <a:latin typeface="Blodders"/>
              <a:ea typeface="Blodders"/>
              <a:cs typeface="Blodders"/>
              <a:sym typeface="Blodders"/>
            </a:endParaRP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4" name="TextBox 4"/>
          <p:cNvSpPr txBox="1"/>
          <p:nvPr/>
        </p:nvSpPr>
        <p:spPr>
          <a:xfrm>
            <a:off x="1028700" y="2642679"/>
            <a:ext cx="10401500" cy="7064376"/>
          </a:xfrm>
          <a:prstGeom prst="rect">
            <a:avLst/>
          </a:prstGeom>
        </p:spPr>
        <p:txBody>
          <a:bodyPr lIns="0" tIns="0" rIns="0" bIns="0" rtlCol="0" anchor="t">
            <a:spAutoFit/>
          </a:bodyPr>
          <a:lstStyle/>
          <a:p>
            <a:pPr marL="1079492" lvl="1" indent="-539746" algn="just">
              <a:lnSpc>
                <a:spcPts val="6999"/>
              </a:lnSpc>
              <a:buFont typeface="Arial"/>
              <a:buChar char="•"/>
            </a:pPr>
            <a:r>
              <a:rPr lang="en-US" sz="4999">
                <a:solidFill>
                  <a:srgbClr val="566FB5"/>
                </a:solidFill>
                <a:latin typeface="Rubik 1"/>
                <a:ea typeface="Rubik 1"/>
                <a:cs typeface="Rubik 1"/>
                <a:sym typeface="Rubik 1"/>
              </a:rPr>
              <a:t>Ar lengva pastebėti, kad kitam reikia pagalbos?</a:t>
            </a:r>
          </a:p>
          <a:p>
            <a:pPr marL="1079492" lvl="1" indent="-539746" algn="just">
              <a:lnSpc>
                <a:spcPts val="6999"/>
              </a:lnSpc>
              <a:buFont typeface="Arial"/>
              <a:buChar char="•"/>
            </a:pPr>
            <a:r>
              <a:rPr lang="en-US" sz="4999">
                <a:solidFill>
                  <a:srgbClr val="566FB5"/>
                </a:solidFill>
                <a:latin typeface="Rubik 1"/>
                <a:ea typeface="Rubik 1"/>
                <a:cs typeface="Rubik 1"/>
                <a:sym typeface="Rubik 1"/>
              </a:rPr>
              <a:t>Kodėl svarbu nepalikti asmens tokioje situacijoje?</a:t>
            </a:r>
          </a:p>
          <a:p>
            <a:pPr marL="1079492" lvl="1" indent="-539746" algn="just">
              <a:lnSpc>
                <a:spcPts val="6999"/>
              </a:lnSpc>
              <a:buFont typeface="Arial"/>
              <a:buChar char="•"/>
            </a:pPr>
            <a:r>
              <a:rPr lang="en-US" sz="4999">
                <a:solidFill>
                  <a:srgbClr val="566FB5"/>
                </a:solidFill>
                <a:latin typeface="Rubik 1"/>
                <a:ea typeface="Rubik 1"/>
                <a:cs typeface="Rubik 1"/>
                <a:sym typeface="Rubik 1"/>
              </a:rPr>
              <a:t>Į ką galima kreiptis? Kur ieškoti pagalbos?</a:t>
            </a:r>
          </a:p>
          <a:p>
            <a:pPr algn="just">
              <a:lnSpc>
                <a:spcPts val="6999"/>
              </a:lnSpc>
            </a:pPr>
            <a:endParaRPr lang="en-US" sz="4999">
              <a:solidFill>
                <a:srgbClr val="566FB5"/>
              </a:solidFill>
              <a:latin typeface="Rubik 1"/>
              <a:ea typeface="Rubik 1"/>
              <a:cs typeface="Rubik 1"/>
              <a:sym typeface="Rubik 1"/>
            </a:endParaRPr>
          </a:p>
          <a:p>
            <a:pPr algn="just">
              <a:lnSpc>
                <a:spcPts val="6999"/>
              </a:lnSpc>
            </a:pPr>
            <a:endParaRPr lang="en-US" sz="4999">
              <a:solidFill>
                <a:srgbClr val="566FB5"/>
              </a:solidFill>
              <a:latin typeface="Rubik 1"/>
              <a:ea typeface="Rubik 1"/>
              <a:cs typeface="Rubik 1"/>
              <a:sym typeface="Rubik 1"/>
            </a:endParaRPr>
          </a:p>
        </p:txBody>
      </p:sp>
      <p:sp>
        <p:nvSpPr>
          <p:cNvPr id="5" name="Freeform 5"/>
          <p:cNvSpPr/>
          <p:nvPr/>
        </p:nvSpPr>
        <p:spPr>
          <a:xfrm>
            <a:off x="12329557" y="4415442"/>
            <a:ext cx="4677763" cy="4595117"/>
          </a:xfrm>
          <a:custGeom>
            <a:avLst/>
            <a:gdLst/>
            <a:ahLst/>
            <a:cxnLst/>
            <a:rect l="l" t="t" r="r" b="b"/>
            <a:pathLst>
              <a:path w="4677763" h="4595117">
                <a:moveTo>
                  <a:pt x="0" y="0"/>
                </a:moveTo>
                <a:lnTo>
                  <a:pt x="4677763" y="0"/>
                </a:lnTo>
                <a:lnTo>
                  <a:pt x="4677763" y="4595117"/>
                </a:lnTo>
                <a:lnTo>
                  <a:pt x="0" y="45951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23795" y="742950"/>
            <a:ext cx="4240411" cy="1370968"/>
          </a:xfrm>
          <a:prstGeom prst="rect">
            <a:avLst/>
          </a:prstGeom>
        </p:spPr>
        <p:txBody>
          <a:bodyPr lIns="0" tIns="0" rIns="0" bIns="0" rtlCol="0" anchor="t">
            <a:spAutoFit/>
          </a:bodyPr>
          <a:lstStyle/>
          <a:p>
            <a:pPr algn="ctr">
              <a:lnSpc>
                <a:spcPts val="10009"/>
              </a:lnSpc>
              <a:spcBef>
                <a:spcPct val="0"/>
              </a:spcBef>
            </a:pPr>
            <a:r>
              <a:rPr lang="en-US" sz="7149">
                <a:solidFill>
                  <a:srgbClr val="566FB5"/>
                </a:solidFill>
                <a:latin typeface="Blodders"/>
                <a:ea typeface="Blodders"/>
                <a:cs typeface="Blodders"/>
                <a:sym typeface="Blodders"/>
              </a:rPr>
              <a:t>Refleksija </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4" name="TextBox 4"/>
          <p:cNvSpPr txBox="1"/>
          <p:nvPr/>
        </p:nvSpPr>
        <p:spPr>
          <a:xfrm>
            <a:off x="1068991" y="2073310"/>
            <a:ext cx="8496884" cy="7315200"/>
          </a:xfrm>
          <a:prstGeom prst="rect">
            <a:avLst/>
          </a:prstGeom>
        </p:spPr>
        <p:txBody>
          <a:bodyPr lIns="0" tIns="0" rIns="0" bIns="0" rtlCol="0" anchor="t">
            <a:spAutoFit/>
          </a:bodyPr>
          <a:lstStyle/>
          <a:p>
            <a:pPr algn="just">
              <a:lnSpc>
                <a:spcPts val="4199"/>
              </a:lnSpc>
            </a:pPr>
            <a:r>
              <a:rPr lang="en-US" sz="2999">
                <a:solidFill>
                  <a:srgbClr val="586BB0"/>
                </a:solidFill>
                <a:latin typeface="Rubik 1"/>
                <a:ea typeface="Rubik 1"/>
                <a:cs typeface="Rubik 1"/>
                <a:sym typeface="Rubik 1"/>
              </a:rPr>
              <a:t>Pažymėkite, kurioje srityje (žr. ašių skaičius) jaučiatės stipriausi ir kur dar reikia tobulėti (nuo 1 (labai mažai) iki 5 (labai daug).</a:t>
            </a:r>
          </a:p>
          <a:p>
            <a:pPr marL="647698" lvl="1" indent="-323849" algn="just">
              <a:lnSpc>
                <a:spcPts val="4199"/>
              </a:lnSpc>
              <a:buAutoNum type="arabicPeriod"/>
            </a:pPr>
            <a:r>
              <a:rPr lang="en-US" sz="2999">
                <a:solidFill>
                  <a:srgbClr val="586BB0"/>
                </a:solidFill>
                <a:latin typeface="Rubik 1"/>
                <a:ea typeface="Rubik 1"/>
                <a:cs typeface="Rubik 1"/>
                <a:sym typeface="Rubik 1"/>
              </a:rPr>
              <a:t>Žinios apie tradicinių ir naujųjų psichoaktyviųjų medžiagų skirtumus;</a:t>
            </a:r>
          </a:p>
          <a:p>
            <a:pPr marL="647698" lvl="1" indent="-323849" algn="just">
              <a:lnSpc>
                <a:spcPts val="4199"/>
              </a:lnSpc>
              <a:buAutoNum type="arabicPeriod"/>
            </a:pPr>
            <a:r>
              <a:rPr lang="en-US" sz="2999">
                <a:solidFill>
                  <a:srgbClr val="586BB0"/>
                </a:solidFill>
                <a:latin typeface="Rubik 1"/>
                <a:ea typeface="Rubik 1"/>
                <a:cs typeface="Rubik 1"/>
                <a:sym typeface="Rubik 1"/>
              </a:rPr>
              <a:t>Žinios apie psichoaktyviųjų medžiagų poveikį;</a:t>
            </a:r>
          </a:p>
          <a:p>
            <a:pPr marL="647698" lvl="1" indent="-323849" algn="just">
              <a:lnSpc>
                <a:spcPts val="4199"/>
              </a:lnSpc>
              <a:buAutoNum type="arabicPeriod"/>
            </a:pPr>
            <a:r>
              <a:rPr lang="en-US" sz="2999">
                <a:solidFill>
                  <a:srgbClr val="586BB0"/>
                </a:solidFill>
                <a:latin typeface="Rubik 1"/>
                <a:ea typeface="Rubik 1"/>
                <a:cs typeface="Rubik 1"/>
                <a:sym typeface="Rubik 1"/>
              </a:rPr>
              <a:t>Žinios apie pagalbos galimybes mokykloje;</a:t>
            </a:r>
          </a:p>
          <a:p>
            <a:pPr marL="647698" lvl="1" indent="-323849" algn="just">
              <a:lnSpc>
                <a:spcPts val="4199"/>
              </a:lnSpc>
              <a:buAutoNum type="arabicPeriod"/>
            </a:pPr>
            <a:r>
              <a:rPr lang="en-US" sz="2999">
                <a:solidFill>
                  <a:srgbClr val="586BB0"/>
                </a:solidFill>
                <a:latin typeface="Rubik 1"/>
                <a:ea typeface="Rubik 1"/>
                <a:cs typeface="Rubik 1"/>
                <a:sym typeface="Rubik 1"/>
              </a:rPr>
              <a:t>Žinios apie anoniminės emocinės pagalbos telefonu ir internetu galimybes;</a:t>
            </a:r>
          </a:p>
          <a:p>
            <a:pPr marL="647698" lvl="1" indent="-323849" algn="just">
              <a:lnSpc>
                <a:spcPts val="4199"/>
              </a:lnSpc>
              <a:buAutoNum type="arabicPeriod"/>
            </a:pPr>
            <a:r>
              <a:rPr lang="en-US" sz="2999">
                <a:solidFill>
                  <a:srgbClr val="586BB0"/>
                </a:solidFill>
                <a:latin typeface="Rubik 1"/>
                <a:ea typeface="Rubik 1"/>
                <a:cs typeface="Rubik 1"/>
                <a:sym typeface="Rubik 1"/>
              </a:rPr>
              <a:t>Žinios apie specialistų pagalbos galimybes;</a:t>
            </a:r>
          </a:p>
          <a:p>
            <a:pPr marL="647698" lvl="1" indent="-323849" algn="just">
              <a:lnSpc>
                <a:spcPts val="4199"/>
              </a:lnSpc>
              <a:spcBef>
                <a:spcPct val="0"/>
              </a:spcBef>
              <a:buAutoNum type="arabicPeriod"/>
            </a:pPr>
            <a:r>
              <a:rPr lang="en-US" sz="2999">
                <a:solidFill>
                  <a:srgbClr val="586BB0"/>
                </a:solidFill>
                <a:latin typeface="Rubik 1"/>
                <a:ea typeface="Rubik 1"/>
                <a:cs typeface="Rubik 1"/>
                <a:sym typeface="Rubik 1"/>
              </a:rPr>
              <a:t>Gebėjimas susirasti patikimus informacinius šaltinius apie psichoaktyviąsias medžiagas, emocinę sveikatą ir psichologinę pagalbą.</a:t>
            </a:r>
          </a:p>
        </p:txBody>
      </p:sp>
      <p:sp>
        <p:nvSpPr>
          <p:cNvPr id="5" name="Freeform 5"/>
          <p:cNvSpPr/>
          <p:nvPr/>
        </p:nvSpPr>
        <p:spPr>
          <a:xfrm rot="4173293">
            <a:off x="10077005" y="5781750"/>
            <a:ext cx="7315200" cy="73152"/>
          </a:xfrm>
          <a:custGeom>
            <a:avLst/>
            <a:gdLst/>
            <a:ahLst/>
            <a:cxnLst/>
            <a:rect l="l" t="t" r="r" b="b"/>
            <a:pathLst>
              <a:path w="7315200" h="73152">
                <a:moveTo>
                  <a:pt x="0" y="0"/>
                </a:moveTo>
                <a:lnTo>
                  <a:pt x="7315200" y="0"/>
                </a:lnTo>
                <a:lnTo>
                  <a:pt x="7315200" y="73152"/>
                </a:lnTo>
                <a:lnTo>
                  <a:pt x="0" y="731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6" name="Freeform 6"/>
          <p:cNvSpPr/>
          <p:nvPr/>
        </p:nvSpPr>
        <p:spPr>
          <a:xfrm rot="-4128608">
            <a:off x="9897072" y="5798202"/>
            <a:ext cx="7315200" cy="73152"/>
          </a:xfrm>
          <a:custGeom>
            <a:avLst/>
            <a:gdLst/>
            <a:ahLst/>
            <a:cxnLst/>
            <a:rect l="l" t="t" r="r" b="b"/>
            <a:pathLst>
              <a:path w="7315200" h="73152">
                <a:moveTo>
                  <a:pt x="0" y="0"/>
                </a:moveTo>
                <a:lnTo>
                  <a:pt x="7315200" y="0"/>
                </a:lnTo>
                <a:lnTo>
                  <a:pt x="7315200" y="73152"/>
                </a:lnTo>
                <a:lnTo>
                  <a:pt x="0" y="731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7" name="Freeform 7"/>
          <p:cNvSpPr/>
          <p:nvPr/>
        </p:nvSpPr>
        <p:spPr>
          <a:xfrm>
            <a:off x="10172320" y="5542440"/>
            <a:ext cx="7315200" cy="73152"/>
          </a:xfrm>
          <a:custGeom>
            <a:avLst/>
            <a:gdLst/>
            <a:ahLst/>
            <a:cxnLst/>
            <a:rect l="l" t="t" r="r" b="b"/>
            <a:pathLst>
              <a:path w="7315200" h="73152">
                <a:moveTo>
                  <a:pt x="0" y="0"/>
                </a:moveTo>
                <a:lnTo>
                  <a:pt x="7315200" y="0"/>
                </a:lnTo>
                <a:lnTo>
                  <a:pt x="7315200" y="73152"/>
                </a:lnTo>
                <a:lnTo>
                  <a:pt x="0" y="731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8" name="Freeform 8"/>
          <p:cNvSpPr/>
          <p:nvPr/>
        </p:nvSpPr>
        <p:spPr>
          <a:xfrm>
            <a:off x="12767867" y="3405587"/>
            <a:ext cx="136784" cy="136784"/>
          </a:xfrm>
          <a:custGeom>
            <a:avLst/>
            <a:gdLst/>
            <a:ahLst/>
            <a:cxnLst/>
            <a:rect l="l" t="t" r="r" b="b"/>
            <a:pathLst>
              <a:path w="136784" h="136784">
                <a:moveTo>
                  <a:pt x="0" y="0"/>
                </a:moveTo>
                <a:lnTo>
                  <a:pt x="136783" y="0"/>
                </a:lnTo>
                <a:lnTo>
                  <a:pt x="136783" y="136784"/>
                </a:lnTo>
                <a:lnTo>
                  <a:pt x="0" y="1367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9" name="Freeform 9"/>
          <p:cNvSpPr/>
          <p:nvPr/>
        </p:nvSpPr>
        <p:spPr>
          <a:xfrm>
            <a:off x="14195309" y="3954667"/>
            <a:ext cx="136784" cy="136784"/>
          </a:xfrm>
          <a:custGeom>
            <a:avLst/>
            <a:gdLst/>
            <a:ahLst/>
            <a:cxnLst/>
            <a:rect l="l" t="t" r="r" b="b"/>
            <a:pathLst>
              <a:path w="136784" h="136784">
                <a:moveTo>
                  <a:pt x="0" y="0"/>
                </a:moveTo>
                <a:lnTo>
                  <a:pt x="136784" y="0"/>
                </a:lnTo>
                <a:lnTo>
                  <a:pt x="136784" y="136783"/>
                </a:lnTo>
                <a:lnTo>
                  <a:pt x="0" y="13678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10" name="Freeform 10"/>
          <p:cNvSpPr/>
          <p:nvPr/>
        </p:nvSpPr>
        <p:spPr>
          <a:xfrm>
            <a:off x="12108323" y="5542440"/>
            <a:ext cx="136784" cy="136784"/>
          </a:xfrm>
          <a:custGeom>
            <a:avLst/>
            <a:gdLst/>
            <a:ahLst/>
            <a:cxnLst/>
            <a:rect l="l" t="t" r="r" b="b"/>
            <a:pathLst>
              <a:path w="136784" h="136784">
                <a:moveTo>
                  <a:pt x="0" y="0"/>
                </a:moveTo>
                <a:lnTo>
                  <a:pt x="136784" y="0"/>
                </a:lnTo>
                <a:lnTo>
                  <a:pt x="136784" y="136783"/>
                </a:lnTo>
                <a:lnTo>
                  <a:pt x="0" y="13678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11" name="Freeform 11"/>
          <p:cNvSpPr/>
          <p:nvPr/>
        </p:nvSpPr>
        <p:spPr>
          <a:xfrm>
            <a:off x="16610840" y="5502816"/>
            <a:ext cx="152400" cy="152400"/>
          </a:xfrm>
          <a:custGeom>
            <a:avLst/>
            <a:gdLst/>
            <a:ahLst/>
            <a:cxnLst/>
            <a:rect l="l" t="t" r="r" b="b"/>
            <a:pathLst>
              <a:path w="152400" h="152400">
                <a:moveTo>
                  <a:pt x="0" y="0"/>
                </a:moveTo>
                <a:lnTo>
                  <a:pt x="152400" y="0"/>
                </a:lnTo>
                <a:lnTo>
                  <a:pt x="152400" y="152400"/>
                </a:lnTo>
                <a:lnTo>
                  <a:pt x="0" y="152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12" name="Freeform 12"/>
          <p:cNvSpPr/>
          <p:nvPr/>
        </p:nvSpPr>
        <p:spPr>
          <a:xfrm>
            <a:off x="13396108" y="6047287"/>
            <a:ext cx="136784" cy="136784"/>
          </a:xfrm>
          <a:custGeom>
            <a:avLst/>
            <a:gdLst/>
            <a:ahLst/>
            <a:cxnLst/>
            <a:rect l="l" t="t" r="r" b="b"/>
            <a:pathLst>
              <a:path w="136784" h="136784">
                <a:moveTo>
                  <a:pt x="0" y="0"/>
                </a:moveTo>
                <a:lnTo>
                  <a:pt x="136784" y="0"/>
                </a:lnTo>
                <a:lnTo>
                  <a:pt x="136784" y="136784"/>
                </a:lnTo>
                <a:lnTo>
                  <a:pt x="0" y="1367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13" name="Freeform 13"/>
          <p:cNvSpPr/>
          <p:nvPr/>
        </p:nvSpPr>
        <p:spPr>
          <a:xfrm>
            <a:off x="14126917" y="7063392"/>
            <a:ext cx="136784" cy="136784"/>
          </a:xfrm>
          <a:custGeom>
            <a:avLst/>
            <a:gdLst/>
            <a:ahLst/>
            <a:cxnLst/>
            <a:rect l="l" t="t" r="r" b="b"/>
            <a:pathLst>
              <a:path w="136784" h="136784">
                <a:moveTo>
                  <a:pt x="0" y="0"/>
                </a:moveTo>
                <a:lnTo>
                  <a:pt x="136784" y="0"/>
                </a:lnTo>
                <a:lnTo>
                  <a:pt x="136784" y="136783"/>
                </a:lnTo>
                <a:lnTo>
                  <a:pt x="0" y="13678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14" name="TextBox 14"/>
          <p:cNvSpPr txBox="1"/>
          <p:nvPr/>
        </p:nvSpPr>
        <p:spPr>
          <a:xfrm>
            <a:off x="12355210" y="1796414"/>
            <a:ext cx="134974" cy="422276"/>
          </a:xfrm>
          <a:prstGeom prst="rect">
            <a:avLst/>
          </a:prstGeom>
        </p:spPr>
        <p:txBody>
          <a:bodyPr lIns="0" tIns="0" rIns="0" bIns="0" rtlCol="0" anchor="t">
            <a:spAutoFit/>
          </a:bodyPr>
          <a:lstStyle/>
          <a:p>
            <a:pPr algn="ctr">
              <a:lnSpc>
                <a:spcPts val="3499"/>
              </a:lnSpc>
            </a:pPr>
            <a:r>
              <a:rPr lang="en-US" sz="2499">
                <a:solidFill>
                  <a:srgbClr val="566FB5"/>
                </a:solidFill>
                <a:latin typeface="Rubik 3"/>
                <a:ea typeface="Rubik 3"/>
                <a:cs typeface="Rubik 3"/>
                <a:sym typeface="Rubik 3"/>
              </a:rPr>
              <a:t>1</a:t>
            </a:r>
          </a:p>
        </p:txBody>
      </p:sp>
      <p:sp>
        <p:nvSpPr>
          <p:cNvPr id="15" name="TextBox 15"/>
          <p:cNvSpPr txBox="1"/>
          <p:nvPr/>
        </p:nvSpPr>
        <p:spPr>
          <a:xfrm>
            <a:off x="14764148" y="1796414"/>
            <a:ext cx="185413" cy="422276"/>
          </a:xfrm>
          <a:prstGeom prst="rect">
            <a:avLst/>
          </a:prstGeom>
        </p:spPr>
        <p:txBody>
          <a:bodyPr lIns="0" tIns="0" rIns="0" bIns="0" rtlCol="0" anchor="t">
            <a:spAutoFit/>
          </a:bodyPr>
          <a:lstStyle/>
          <a:p>
            <a:pPr algn="ctr">
              <a:lnSpc>
                <a:spcPts val="3499"/>
              </a:lnSpc>
            </a:pPr>
            <a:r>
              <a:rPr lang="en-US" sz="2499">
                <a:solidFill>
                  <a:srgbClr val="566FB5"/>
                </a:solidFill>
                <a:latin typeface="Rubik 3"/>
                <a:ea typeface="Rubik 3"/>
                <a:cs typeface="Rubik 3"/>
                <a:sym typeface="Rubik 3"/>
              </a:rPr>
              <a:t>2</a:t>
            </a:r>
          </a:p>
        </p:txBody>
      </p:sp>
      <p:sp>
        <p:nvSpPr>
          <p:cNvPr id="16" name="TextBox 16"/>
          <p:cNvSpPr txBox="1"/>
          <p:nvPr/>
        </p:nvSpPr>
        <p:spPr>
          <a:xfrm>
            <a:off x="17627510" y="5305965"/>
            <a:ext cx="189959" cy="422276"/>
          </a:xfrm>
          <a:prstGeom prst="rect">
            <a:avLst/>
          </a:prstGeom>
        </p:spPr>
        <p:txBody>
          <a:bodyPr lIns="0" tIns="0" rIns="0" bIns="0" rtlCol="0" anchor="t">
            <a:spAutoFit/>
          </a:bodyPr>
          <a:lstStyle/>
          <a:p>
            <a:pPr algn="ctr">
              <a:lnSpc>
                <a:spcPts val="3499"/>
              </a:lnSpc>
            </a:pPr>
            <a:r>
              <a:rPr lang="en-US" sz="2499">
                <a:solidFill>
                  <a:srgbClr val="566FB5"/>
                </a:solidFill>
                <a:latin typeface="Rubik 3"/>
                <a:ea typeface="Rubik 3"/>
                <a:cs typeface="Rubik 3"/>
                <a:sym typeface="Rubik 3"/>
              </a:rPr>
              <a:t>3</a:t>
            </a:r>
          </a:p>
        </p:txBody>
      </p:sp>
      <p:sp>
        <p:nvSpPr>
          <p:cNvPr id="17" name="TextBox 17"/>
          <p:cNvSpPr txBox="1"/>
          <p:nvPr/>
        </p:nvSpPr>
        <p:spPr>
          <a:xfrm>
            <a:off x="15002389" y="9299529"/>
            <a:ext cx="196237" cy="422276"/>
          </a:xfrm>
          <a:prstGeom prst="rect">
            <a:avLst/>
          </a:prstGeom>
        </p:spPr>
        <p:txBody>
          <a:bodyPr lIns="0" tIns="0" rIns="0" bIns="0" rtlCol="0" anchor="t">
            <a:spAutoFit/>
          </a:bodyPr>
          <a:lstStyle/>
          <a:p>
            <a:pPr algn="ctr">
              <a:lnSpc>
                <a:spcPts val="3499"/>
              </a:lnSpc>
            </a:pPr>
            <a:r>
              <a:rPr lang="en-US" sz="2499">
                <a:solidFill>
                  <a:srgbClr val="566FB5"/>
                </a:solidFill>
                <a:latin typeface="Rubik 3"/>
                <a:ea typeface="Rubik 3"/>
                <a:cs typeface="Rubik 3"/>
                <a:sym typeface="Rubik 3"/>
              </a:rPr>
              <a:t>4</a:t>
            </a:r>
          </a:p>
        </p:txBody>
      </p:sp>
      <p:sp>
        <p:nvSpPr>
          <p:cNvPr id="18" name="TextBox 18"/>
          <p:cNvSpPr txBox="1"/>
          <p:nvPr/>
        </p:nvSpPr>
        <p:spPr>
          <a:xfrm>
            <a:off x="12136704" y="9299529"/>
            <a:ext cx="188011" cy="422276"/>
          </a:xfrm>
          <a:prstGeom prst="rect">
            <a:avLst/>
          </a:prstGeom>
        </p:spPr>
        <p:txBody>
          <a:bodyPr lIns="0" tIns="0" rIns="0" bIns="0" rtlCol="0" anchor="t">
            <a:spAutoFit/>
          </a:bodyPr>
          <a:lstStyle/>
          <a:p>
            <a:pPr algn="ctr">
              <a:lnSpc>
                <a:spcPts val="3499"/>
              </a:lnSpc>
            </a:pPr>
            <a:r>
              <a:rPr lang="en-US" sz="2499">
                <a:solidFill>
                  <a:srgbClr val="566FB5"/>
                </a:solidFill>
                <a:latin typeface="Rubik 3"/>
                <a:ea typeface="Rubik 3"/>
                <a:cs typeface="Rubik 3"/>
                <a:sym typeface="Rubik 3"/>
              </a:rPr>
              <a:t>5</a:t>
            </a:r>
          </a:p>
        </p:txBody>
      </p:sp>
      <p:sp>
        <p:nvSpPr>
          <p:cNvPr id="19" name="TextBox 19"/>
          <p:cNvSpPr txBox="1"/>
          <p:nvPr/>
        </p:nvSpPr>
        <p:spPr>
          <a:xfrm>
            <a:off x="9842100" y="5417154"/>
            <a:ext cx="190500" cy="422276"/>
          </a:xfrm>
          <a:prstGeom prst="rect">
            <a:avLst/>
          </a:prstGeom>
        </p:spPr>
        <p:txBody>
          <a:bodyPr lIns="0" tIns="0" rIns="0" bIns="0" rtlCol="0" anchor="t">
            <a:spAutoFit/>
          </a:bodyPr>
          <a:lstStyle/>
          <a:p>
            <a:pPr algn="ctr">
              <a:lnSpc>
                <a:spcPts val="3499"/>
              </a:lnSpc>
            </a:pPr>
            <a:r>
              <a:rPr lang="en-US" sz="2499">
                <a:solidFill>
                  <a:srgbClr val="566FB5"/>
                </a:solidFill>
                <a:latin typeface="Rubik 3"/>
                <a:ea typeface="Rubik 3"/>
                <a:cs typeface="Rubik 3"/>
                <a:sym typeface="Rubik 3"/>
              </a:rPr>
              <a:t>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1295</Words>
  <Application>Microsoft Office PowerPoint</Application>
  <PresentationFormat>Pasirinktinai</PresentationFormat>
  <Paragraphs>212</Paragraphs>
  <Slides>29</Slides>
  <Notes>0</Notes>
  <HiddenSlides>0</HiddenSlides>
  <MMClips>1</MMClips>
  <ScaleCrop>false</ScaleCrop>
  <HeadingPairs>
    <vt:vector size="6" baseType="variant">
      <vt:variant>
        <vt:lpstr>Naudojami šriftai</vt:lpstr>
      </vt:variant>
      <vt:variant>
        <vt:i4>11</vt:i4>
      </vt:variant>
      <vt:variant>
        <vt:lpstr>Tema</vt:lpstr>
      </vt:variant>
      <vt:variant>
        <vt:i4>1</vt:i4>
      </vt:variant>
      <vt:variant>
        <vt:lpstr>Skaidrių pavadinimai</vt:lpstr>
      </vt:variant>
      <vt:variant>
        <vt:i4>29</vt:i4>
      </vt:variant>
    </vt:vector>
  </HeadingPairs>
  <TitlesOfParts>
    <vt:vector size="41" baseType="lpstr">
      <vt:lpstr>Blodders</vt:lpstr>
      <vt:lpstr>Rubik Medium Bold</vt:lpstr>
      <vt:lpstr>Rubik 2</vt:lpstr>
      <vt:lpstr>Rubik 1</vt:lpstr>
      <vt:lpstr>Rubik 1 Bold</vt:lpstr>
      <vt:lpstr>Arial</vt:lpstr>
      <vt:lpstr>Rubik 3</vt:lpstr>
      <vt:lpstr>Rubik Medium</vt:lpstr>
      <vt:lpstr>Calibri</vt:lpstr>
      <vt:lpstr>Rubik 1 Semi-Bold</vt:lpstr>
      <vt:lpstr>Rubik 1 Light</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met_8 kl_psichoaktyviosios medžiagos </dc:title>
  <cp:lastModifiedBy>Rasa Žilinskaitė</cp:lastModifiedBy>
  <cp:revision>2</cp:revision>
  <dcterms:created xsi:type="dcterms:W3CDTF">2006-08-16T00:00:00Z</dcterms:created>
  <dcterms:modified xsi:type="dcterms:W3CDTF">2025-10-27T11:17:03Z</dcterms:modified>
  <dc:identifier>DAGsvNV3rK8</dc:identifier>
</cp:coreProperties>
</file>