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18288000" cy="10287000"/>
  <p:notesSz cx="6858000" cy="9144000"/>
  <p:embeddedFontLst>
    <p:embeddedFont>
      <p:font typeface="Blodders 1" pitchFamily="2" charset="0"/>
      <p:regular r:id="rId31"/>
    </p:embeddedFont>
    <p:embeddedFont>
      <p:font typeface="Blodders 2" pitchFamily="2" charset="0"/>
      <p:regular r:id="rId32"/>
    </p:embeddedFont>
    <p:embeddedFont>
      <p:font typeface="Montserrat Bold" pitchFamily="2" charset="77"/>
      <p:regular r:id="rId33"/>
    </p:embeddedFont>
    <p:embeddedFont>
      <p:font typeface="Rubik 1" pitchFamily="2" charset="-79"/>
      <p:regular r:id="rId34"/>
    </p:embeddedFont>
    <p:embeddedFont>
      <p:font typeface="Rubik 2" pitchFamily="2" charset="-79"/>
      <p:regular r:id="rId35"/>
      <p:bold r:id="rId36"/>
    </p:embeddedFont>
    <p:embeddedFont>
      <p:font typeface="Rubik 3" pitchFamily="2" charset="-79"/>
      <p:regular r:id="rId37"/>
    </p:embeddedFont>
    <p:embeddedFont>
      <p:font typeface="Rubik 3 Bold" pitchFamily="2" charset="-79"/>
      <p:regular r:id="rId38"/>
    </p:embeddedFont>
    <p:embeddedFont>
      <p:font typeface="Rubik 4" pitchFamily="2" charset="-79"/>
      <p:regular r:id="rId39"/>
    </p:embeddedFont>
    <p:embeddedFont>
      <p:font typeface="Rubik 4 Medium" pitchFamily="2" charset="-79"/>
      <p:regular r:id="rId40"/>
    </p:embeddedFont>
    <p:embeddedFont>
      <p:font typeface="Rubik Medium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707" autoAdjust="0"/>
    <p:restoredTop sz="94605" autoAdjust="0"/>
  </p:normalViewPr>
  <p:slideViewPr>
    <p:cSldViewPr>
      <p:cViewPr varScale="1">
        <p:scale>
          <a:sx n="22" d="100"/>
          <a:sy n="22" d="100"/>
        </p:scale>
        <p:origin x="256" y="18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9.fntdata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0" Type="http://schemas.openxmlformats.org/officeDocument/2006/relationships/slide" Target="slides/slide16.xml"/><Relationship Id="rId41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15.01.2026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5.sv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3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image" Target="../media/image30.sv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7" Type="http://schemas.openxmlformats.org/officeDocument/2006/relationships/image" Target="../media/image44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3.png"/><Relationship Id="rId4" Type="http://schemas.openxmlformats.org/officeDocument/2006/relationships/image" Target="../media/image1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3.png"/><Relationship Id="rId4" Type="http://schemas.openxmlformats.org/officeDocument/2006/relationships/image" Target="../media/image1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3.png"/><Relationship Id="rId4" Type="http://schemas.openxmlformats.org/officeDocument/2006/relationships/image" Target="../media/image1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.png"/><Relationship Id="rId3" Type="http://schemas.openxmlformats.org/officeDocument/2006/relationships/image" Target="../media/image66.png"/><Relationship Id="rId7" Type="http://schemas.openxmlformats.org/officeDocument/2006/relationships/image" Target="../media/image32.png"/><Relationship Id="rId12" Type="http://schemas.openxmlformats.org/officeDocument/2006/relationships/image" Target="../media/image7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svg"/><Relationship Id="rId11" Type="http://schemas.openxmlformats.org/officeDocument/2006/relationships/image" Target="../media/image72.png"/><Relationship Id="rId5" Type="http://schemas.openxmlformats.org/officeDocument/2006/relationships/image" Target="../media/image68.png"/><Relationship Id="rId10" Type="http://schemas.openxmlformats.org/officeDocument/2006/relationships/image" Target="../media/image71.svg"/><Relationship Id="rId4" Type="http://schemas.openxmlformats.org/officeDocument/2006/relationships/image" Target="../media/image67.svg"/><Relationship Id="rId9" Type="http://schemas.openxmlformats.org/officeDocument/2006/relationships/image" Target="../media/image70.png"/><Relationship Id="rId1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9747" y="2409973"/>
            <a:ext cx="7042903" cy="7716328"/>
          </a:xfrm>
          <a:custGeom>
            <a:avLst/>
            <a:gdLst/>
            <a:ahLst/>
            <a:cxnLst/>
            <a:rect l="l" t="t" r="r" b="b"/>
            <a:pathLst>
              <a:path w="7042903" h="7716328">
                <a:moveTo>
                  <a:pt x="0" y="0"/>
                </a:moveTo>
                <a:lnTo>
                  <a:pt x="7042903" y="0"/>
                </a:lnTo>
                <a:lnTo>
                  <a:pt x="7042903" y="7716327"/>
                </a:lnTo>
                <a:lnTo>
                  <a:pt x="0" y="77163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262318" y="6268136"/>
            <a:ext cx="3763364" cy="2990164"/>
          </a:xfrm>
          <a:custGeom>
            <a:avLst/>
            <a:gdLst/>
            <a:ahLst/>
            <a:cxnLst/>
            <a:rect l="l" t="t" r="r" b="b"/>
            <a:pathLst>
              <a:path w="3763364" h="2990164">
                <a:moveTo>
                  <a:pt x="0" y="0"/>
                </a:moveTo>
                <a:lnTo>
                  <a:pt x="3763364" y="0"/>
                </a:lnTo>
                <a:lnTo>
                  <a:pt x="3763364" y="2990164"/>
                </a:lnTo>
                <a:lnTo>
                  <a:pt x="0" y="29901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307759" y="1462912"/>
            <a:ext cx="15672482" cy="368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57"/>
              </a:lnSpc>
            </a:pPr>
            <a:r>
              <a:rPr lang="en-US" sz="9969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PIRMOJI PAGALBA: SAUGUMAS IR ETIKA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98043" y="2781739"/>
            <a:ext cx="6723876" cy="4723523"/>
          </a:xfrm>
          <a:custGeom>
            <a:avLst/>
            <a:gdLst/>
            <a:ahLst/>
            <a:cxnLst/>
            <a:rect l="l" t="t" r="r" b="b"/>
            <a:pathLst>
              <a:path w="6723876" h="4723523">
                <a:moveTo>
                  <a:pt x="0" y="0"/>
                </a:moveTo>
                <a:lnTo>
                  <a:pt x="6723875" y="0"/>
                </a:lnTo>
                <a:lnTo>
                  <a:pt x="6723875" y="4723522"/>
                </a:lnTo>
                <a:lnTo>
                  <a:pt x="0" y="47235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887510" y="4207090"/>
            <a:ext cx="6344940" cy="175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5016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      Iškilus klausimui - </a:t>
            </a:r>
          </a:p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5016" u="sng">
                <a:solidFill>
                  <a:srgbClr val="CF4C35"/>
                </a:solidFill>
                <a:latin typeface="Rubik 2"/>
                <a:ea typeface="Rubik 2"/>
                <a:cs typeface="Rubik 2"/>
                <a:sym typeface="Rubik 2"/>
              </a:rPr>
              <a:t>pakelti ranką</a:t>
            </a:r>
          </a:p>
        </p:txBody>
      </p:sp>
      <p:sp>
        <p:nvSpPr>
          <p:cNvPr id="5" name="Freeform 5"/>
          <p:cNvSpPr/>
          <p:nvPr/>
        </p:nvSpPr>
        <p:spPr>
          <a:xfrm>
            <a:off x="10036114" y="4657921"/>
            <a:ext cx="6723876" cy="4723523"/>
          </a:xfrm>
          <a:custGeom>
            <a:avLst/>
            <a:gdLst/>
            <a:ahLst/>
            <a:cxnLst/>
            <a:rect l="l" t="t" r="r" b="b"/>
            <a:pathLst>
              <a:path w="6723876" h="4723523">
                <a:moveTo>
                  <a:pt x="0" y="0"/>
                </a:moveTo>
                <a:lnTo>
                  <a:pt x="6723875" y="0"/>
                </a:lnTo>
                <a:lnTo>
                  <a:pt x="6723875" y="4723523"/>
                </a:lnTo>
                <a:lnTo>
                  <a:pt x="0" y="47235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10514499" y="6083273"/>
            <a:ext cx="5896213" cy="175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5016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 Gerbti vienas kitą - </a:t>
            </a:r>
          </a:p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5016" u="sng">
                <a:solidFill>
                  <a:srgbClr val="CF4C35"/>
                </a:solidFill>
                <a:latin typeface="Rubik 2"/>
                <a:ea typeface="Rubik 2"/>
                <a:cs typeface="Rubik 2"/>
                <a:sym typeface="Rubik 2"/>
              </a:rPr>
              <a:t>kalbėti po vieną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205144">
            <a:off x="402532" y="3236702"/>
            <a:ext cx="1776604" cy="3267317"/>
          </a:xfrm>
          <a:custGeom>
            <a:avLst/>
            <a:gdLst/>
            <a:ahLst/>
            <a:cxnLst/>
            <a:rect l="l" t="t" r="r" b="b"/>
            <a:pathLst>
              <a:path w="1776604" h="3267317">
                <a:moveTo>
                  <a:pt x="0" y="0"/>
                </a:moveTo>
                <a:lnTo>
                  <a:pt x="1776604" y="0"/>
                </a:lnTo>
                <a:lnTo>
                  <a:pt x="1776604" y="3267318"/>
                </a:lnTo>
                <a:lnTo>
                  <a:pt x="0" y="32673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898799" y="2999824"/>
            <a:ext cx="2918384" cy="2717745"/>
          </a:xfrm>
          <a:custGeom>
            <a:avLst/>
            <a:gdLst/>
            <a:ahLst/>
            <a:cxnLst/>
            <a:rect l="l" t="t" r="r" b="b"/>
            <a:pathLst>
              <a:path w="2918384" h="2717745">
                <a:moveTo>
                  <a:pt x="0" y="0"/>
                </a:moveTo>
                <a:lnTo>
                  <a:pt x="2918384" y="0"/>
                </a:lnTo>
                <a:lnTo>
                  <a:pt x="2918384" y="2717745"/>
                </a:lnTo>
                <a:lnTo>
                  <a:pt x="0" y="27177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DECE35-342F-5380-0D5A-D25F206B77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62400" y="657724"/>
            <a:ext cx="9906000" cy="14113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26167" y="4953000"/>
            <a:ext cx="10435667" cy="3320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 - </a:t>
            </a:r>
          </a:p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kas tai?</a:t>
            </a:r>
          </a:p>
        </p:txBody>
      </p:sp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94598" y="6907610"/>
            <a:ext cx="2420488" cy="2023947"/>
          </a:xfrm>
          <a:custGeom>
            <a:avLst/>
            <a:gdLst/>
            <a:ahLst/>
            <a:cxnLst/>
            <a:rect l="l" t="t" r="r" b="b"/>
            <a:pathLst>
              <a:path w="2420488" h="2023947">
                <a:moveTo>
                  <a:pt x="0" y="0"/>
                </a:moveTo>
                <a:lnTo>
                  <a:pt x="2420487" y="0"/>
                </a:lnTo>
                <a:lnTo>
                  <a:pt x="2420487" y="2023947"/>
                </a:lnTo>
                <a:lnTo>
                  <a:pt x="0" y="20239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999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4400626" y="6156626"/>
            <a:ext cx="3525914" cy="3525914"/>
          </a:xfrm>
          <a:custGeom>
            <a:avLst/>
            <a:gdLst/>
            <a:ahLst/>
            <a:cxnLst/>
            <a:rect l="l" t="t" r="r" b="b"/>
            <a:pathLst>
              <a:path w="3525914" h="3525914">
                <a:moveTo>
                  <a:pt x="0" y="0"/>
                </a:moveTo>
                <a:lnTo>
                  <a:pt x="3525914" y="0"/>
                </a:lnTo>
                <a:lnTo>
                  <a:pt x="3525914" y="3525914"/>
                </a:lnTo>
                <a:lnTo>
                  <a:pt x="0" y="35259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9915085" y="5950422"/>
            <a:ext cx="3940686" cy="3938323"/>
          </a:xfrm>
          <a:custGeom>
            <a:avLst/>
            <a:gdLst/>
            <a:ahLst/>
            <a:cxnLst/>
            <a:rect l="l" t="t" r="r" b="b"/>
            <a:pathLst>
              <a:path w="3940686" h="3938323">
                <a:moveTo>
                  <a:pt x="0" y="0"/>
                </a:moveTo>
                <a:lnTo>
                  <a:pt x="3940686" y="0"/>
                </a:lnTo>
                <a:lnTo>
                  <a:pt x="3940686" y="3938323"/>
                </a:lnTo>
                <a:lnTo>
                  <a:pt x="0" y="39383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658633" y="6757928"/>
            <a:ext cx="3161508" cy="2568726"/>
          </a:xfrm>
          <a:custGeom>
            <a:avLst/>
            <a:gdLst/>
            <a:ahLst/>
            <a:cxnLst/>
            <a:rect l="l" t="t" r="r" b="b"/>
            <a:pathLst>
              <a:path w="3161508" h="2568726">
                <a:moveTo>
                  <a:pt x="0" y="0"/>
                </a:moveTo>
                <a:lnTo>
                  <a:pt x="3161508" y="0"/>
                </a:lnTo>
                <a:lnTo>
                  <a:pt x="3161508" y="2568725"/>
                </a:lnTo>
                <a:lnTo>
                  <a:pt x="0" y="25687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028700" y="6602520"/>
            <a:ext cx="3961091" cy="2634126"/>
          </a:xfrm>
          <a:custGeom>
            <a:avLst/>
            <a:gdLst/>
            <a:ahLst/>
            <a:cxnLst/>
            <a:rect l="l" t="t" r="r" b="b"/>
            <a:pathLst>
              <a:path w="3961091" h="2634126">
                <a:moveTo>
                  <a:pt x="0" y="0"/>
                </a:moveTo>
                <a:lnTo>
                  <a:pt x="3961091" y="0"/>
                </a:lnTo>
                <a:lnTo>
                  <a:pt x="3961091" y="2634126"/>
                </a:lnTo>
                <a:lnTo>
                  <a:pt x="0" y="26341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3926167" y="876300"/>
            <a:ext cx="10435667" cy="136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23"/>
              </a:lnSpc>
            </a:pPr>
            <a:r>
              <a:rPr lang="en-US" sz="8016">
                <a:solidFill>
                  <a:srgbClr val="D34729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06021" y="3210001"/>
            <a:ext cx="13475959" cy="2207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Tai pagalba, kurią suteikiame žmonėms, kai jie susižeidžia arba suserga, kol atvyksta gydytojai ar tėvai/globėjai/rūpintojai.</a:t>
            </a:r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62038" y="1046109"/>
            <a:ext cx="11563924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Pirmosios pagalbos tikslai</a:t>
            </a:r>
          </a:p>
        </p:txBody>
      </p:sp>
      <p:sp>
        <p:nvSpPr>
          <p:cNvPr id="3" name="Freeform 3"/>
          <p:cNvSpPr/>
          <p:nvPr/>
        </p:nvSpPr>
        <p:spPr>
          <a:xfrm>
            <a:off x="12840022" y="3616060"/>
            <a:ext cx="3873065" cy="3054880"/>
          </a:xfrm>
          <a:custGeom>
            <a:avLst/>
            <a:gdLst/>
            <a:ahLst/>
            <a:cxnLst/>
            <a:rect l="l" t="t" r="r" b="b"/>
            <a:pathLst>
              <a:path w="3873065" h="3054880">
                <a:moveTo>
                  <a:pt x="0" y="0"/>
                </a:moveTo>
                <a:lnTo>
                  <a:pt x="3873066" y="0"/>
                </a:lnTo>
                <a:lnTo>
                  <a:pt x="3873066" y="3054880"/>
                </a:lnTo>
                <a:lnTo>
                  <a:pt x="0" y="30548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309380" y="3033190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Išsaugoti gyvybę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524386"/>
            <a:ext cx="820639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2.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20521" y="2733997"/>
            <a:ext cx="636997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1.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8756" y="6171784"/>
            <a:ext cx="795288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3.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09380" y="4818266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Neleisti būklei pablogėti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09380" y="6503764"/>
            <a:ext cx="9843410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Apsaugoti nuo naujų sužeidimų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0521" y="7743528"/>
            <a:ext cx="795288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4.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31145" y="8075507"/>
            <a:ext cx="5497773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Garantuoti gijimą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279347-EC11-D3E2-2F3D-B78993F688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4652" y="4914900"/>
            <a:ext cx="11298694" cy="34289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28208" y="1028700"/>
            <a:ext cx="7431583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400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P-P-P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89836" y="3105150"/>
            <a:ext cx="4308327" cy="663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4000" b="1">
                <a:solidFill>
                  <a:srgbClr val="4257A2"/>
                </a:solidFill>
                <a:latin typeface="Rubik 4 Medium"/>
                <a:ea typeface="Rubik 4 Medium"/>
                <a:cs typeface="Rubik 4 Medium"/>
                <a:sym typeface="Rubik 4 Medium"/>
              </a:rPr>
              <a:t>Taisyklė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86904" y="8754184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D34729"/>
                </a:solidFill>
                <a:latin typeface="Rubik 2"/>
                <a:ea typeface="Rubik 2"/>
                <a:cs typeface="Rubik 2"/>
                <a:sym typeface="Rubik 2"/>
              </a:rPr>
              <a:t>P</a:t>
            </a:r>
            <a:r>
              <a:rPr lang="en-US" sz="3625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atikrink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25315" y="8731159"/>
            <a:ext cx="4893467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3625">
                <a:solidFill>
                  <a:srgbClr val="D34729"/>
                </a:solidFill>
                <a:latin typeface="Rubik 2"/>
                <a:ea typeface="Rubik 2"/>
                <a:cs typeface="Rubik 2"/>
                <a:sym typeface="Rubik 2"/>
              </a:rPr>
              <a:t>P</a:t>
            </a:r>
            <a:r>
              <a:rPr lang="en-US" sz="3625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askambink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6448" y="8754184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D34729"/>
                </a:solidFill>
                <a:latin typeface="Rubik 2"/>
                <a:ea typeface="Rubik 2"/>
                <a:cs typeface="Rubik 2"/>
                <a:sym typeface="Rubik 2"/>
              </a:rPr>
              <a:t>P</a:t>
            </a:r>
            <a:r>
              <a:rPr lang="en-US" sz="3625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adėk</a:t>
            </a:r>
          </a:p>
        </p:txBody>
      </p:sp>
      <p:sp>
        <p:nvSpPr>
          <p:cNvPr id="7" name="Freeform 7"/>
          <p:cNvSpPr/>
          <p:nvPr/>
        </p:nvSpPr>
        <p:spPr>
          <a:xfrm>
            <a:off x="7962226" y="4481805"/>
            <a:ext cx="2592002" cy="4320003"/>
          </a:xfrm>
          <a:custGeom>
            <a:avLst/>
            <a:gdLst/>
            <a:ahLst/>
            <a:cxnLst/>
            <a:rect l="l" t="t" r="r" b="b"/>
            <a:pathLst>
              <a:path w="2592002" h="4320003">
                <a:moveTo>
                  <a:pt x="0" y="0"/>
                </a:moveTo>
                <a:lnTo>
                  <a:pt x="2592002" y="0"/>
                </a:lnTo>
                <a:lnTo>
                  <a:pt x="2592002" y="4320004"/>
                </a:lnTo>
                <a:lnTo>
                  <a:pt x="0" y="4320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333500" y="6191119"/>
            <a:ext cx="5581699" cy="2383850"/>
          </a:xfrm>
          <a:custGeom>
            <a:avLst/>
            <a:gdLst/>
            <a:ahLst/>
            <a:cxnLst/>
            <a:rect l="l" t="t" r="r" b="b"/>
            <a:pathLst>
              <a:path w="5581699" h="2383850">
                <a:moveTo>
                  <a:pt x="0" y="0"/>
                </a:moveTo>
                <a:lnTo>
                  <a:pt x="5581699" y="0"/>
                </a:lnTo>
                <a:lnTo>
                  <a:pt x="5581699" y="2383850"/>
                </a:lnTo>
                <a:lnTo>
                  <a:pt x="0" y="2383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918782" y="4481805"/>
            <a:ext cx="4465825" cy="4592108"/>
          </a:xfrm>
          <a:custGeom>
            <a:avLst/>
            <a:gdLst/>
            <a:ahLst/>
            <a:cxnLst/>
            <a:rect l="l" t="t" r="r" b="b"/>
            <a:pathLst>
              <a:path w="4465825" h="4592108">
                <a:moveTo>
                  <a:pt x="0" y="0"/>
                </a:moveTo>
                <a:lnTo>
                  <a:pt x="4465825" y="0"/>
                </a:lnTo>
                <a:lnTo>
                  <a:pt x="4465825" y="4592109"/>
                </a:lnTo>
                <a:lnTo>
                  <a:pt x="0" y="45921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70813" y="2764262"/>
            <a:ext cx="4123398" cy="3061623"/>
          </a:xfrm>
          <a:custGeom>
            <a:avLst/>
            <a:gdLst/>
            <a:ahLst/>
            <a:cxnLst/>
            <a:rect l="l" t="t" r="r" b="b"/>
            <a:pathLst>
              <a:path w="4123398" h="3061623">
                <a:moveTo>
                  <a:pt x="0" y="0"/>
                </a:moveTo>
                <a:lnTo>
                  <a:pt x="4123398" y="0"/>
                </a:lnTo>
                <a:lnTo>
                  <a:pt x="4123398" y="3061623"/>
                </a:lnTo>
                <a:lnTo>
                  <a:pt x="0" y="30616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1162574" y="4828617"/>
            <a:ext cx="5079737" cy="185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Paklauskite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Pajudinkite</a:t>
            </a:r>
          </a:p>
          <a:p>
            <a:pPr algn="l">
              <a:lnSpc>
                <a:spcPts val="4900"/>
              </a:lnSpc>
            </a:pPr>
            <a:endParaRPr lang="en-US" sz="3500">
              <a:solidFill>
                <a:srgbClr val="5D6FBD"/>
              </a:solidFill>
              <a:latin typeface="Rubik 4"/>
              <a:ea typeface="Rubik 4"/>
              <a:cs typeface="Rubik 4"/>
              <a:sym typeface="Rubik 4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6028652" y="5825885"/>
            <a:ext cx="4123398" cy="3061623"/>
          </a:xfrm>
          <a:custGeom>
            <a:avLst/>
            <a:gdLst/>
            <a:ahLst/>
            <a:cxnLst/>
            <a:rect l="l" t="t" r="r" b="b"/>
            <a:pathLst>
              <a:path w="4123398" h="3061623">
                <a:moveTo>
                  <a:pt x="0" y="0"/>
                </a:moveTo>
                <a:lnTo>
                  <a:pt x="4123397" y="0"/>
                </a:lnTo>
                <a:lnTo>
                  <a:pt x="4123397" y="3061622"/>
                </a:lnTo>
                <a:lnTo>
                  <a:pt x="0" y="3061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24889" y="6985077"/>
            <a:ext cx="5051296" cy="2140487"/>
          </a:xfrm>
          <a:custGeom>
            <a:avLst/>
            <a:gdLst/>
            <a:ahLst/>
            <a:cxnLst/>
            <a:rect l="l" t="t" r="r" b="b"/>
            <a:pathLst>
              <a:path w="5051296" h="2140487">
                <a:moveTo>
                  <a:pt x="0" y="0"/>
                </a:moveTo>
                <a:lnTo>
                  <a:pt x="5051296" y="0"/>
                </a:lnTo>
                <a:lnTo>
                  <a:pt x="5051296" y="2140487"/>
                </a:lnTo>
                <a:lnTo>
                  <a:pt x="0" y="214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2831796" y="8887507"/>
            <a:ext cx="3409839" cy="1155083"/>
          </a:xfrm>
          <a:custGeom>
            <a:avLst/>
            <a:gdLst/>
            <a:ahLst/>
            <a:cxnLst/>
            <a:rect l="l" t="t" r="r" b="b"/>
            <a:pathLst>
              <a:path w="3409839" h="1155083">
                <a:moveTo>
                  <a:pt x="0" y="0"/>
                </a:moveTo>
                <a:lnTo>
                  <a:pt x="3409839" y="0"/>
                </a:lnTo>
                <a:lnTo>
                  <a:pt x="3409839" y="1155083"/>
                </a:lnTo>
                <a:lnTo>
                  <a:pt x="0" y="11550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1028700" y="3776421"/>
            <a:ext cx="5213611" cy="890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9"/>
              </a:lnSpc>
            </a:pPr>
            <a:r>
              <a:rPr lang="en-US" sz="4699" dirty="0" err="1">
                <a:solidFill>
                  <a:srgbClr val="5D6FBD"/>
                </a:solidFill>
                <a:latin typeface="Blodders 1"/>
                <a:ea typeface="Blodders 1"/>
                <a:cs typeface="Blodders 1"/>
                <a:sym typeface="Blodders 1"/>
              </a:rPr>
              <a:t>vertinama</a:t>
            </a:r>
            <a:r>
              <a:rPr lang="en-US" sz="4699" dirty="0">
                <a:solidFill>
                  <a:srgbClr val="5D6FBD"/>
                </a:solidFill>
                <a:latin typeface="Blodders 1"/>
                <a:ea typeface="Blodders 1"/>
                <a:cs typeface="Blodders 1"/>
                <a:sym typeface="Blodders 1"/>
              </a:rPr>
              <a:t> </a:t>
            </a:r>
            <a:r>
              <a:rPr lang="en-US" sz="4699" dirty="0" err="1">
                <a:solidFill>
                  <a:srgbClr val="5D6FBD"/>
                </a:solidFill>
                <a:latin typeface="Blodders 1"/>
                <a:ea typeface="Blodders 1"/>
                <a:cs typeface="Blodders 1"/>
                <a:sym typeface="Blodders 1"/>
              </a:rPr>
              <a:t>samonĖ</a:t>
            </a:r>
            <a:endParaRPr lang="en-US" sz="4699" dirty="0">
              <a:solidFill>
                <a:srgbClr val="5D6FBD"/>
              </a:solidFill>
              <a:latin typeface="Blodders 1"/>
              <a:ea typeface="Blodders 1"/>
              <a:cs typeface="Blodders 1"/>
              <a:sym typeface="Blodders 1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532409" y="3279216"/>
            <a:ext cx="3000204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Ar Jums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viskas gerai?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50482" y="6476032"/>
            <a:ext cx="5079737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Ar galėčiau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Jums padėti?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929910" y="7997237"/>
            <a:ext cx="5213611" cy="890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4699">
                <a:solidFill>
                  <a:srgbClr val="5D6FBD"/>
                </a:solidFill>
                <a:latin typeface="Blodders 1"/>
                <a:ea typeface="Blodders 1"/>
                <a:cs typeface="Blodders 1"/>
                <a:sym typeface="Blodders 1"/>
              </a:rPr>
              <a:t>JEI ASMUO NEATSAKO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658185" y="2583287"/>
            <a:ext cx="5213611" cy="890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4699" u="sng">
                <a:solidFill>
                  <a:srgbClr val="5D6FBD"/>
                </a:solidFill>
                <a:latin typeface="Blodders 1"/>
                <a:ea typeface="Blodders 1"/>
                <a:cs typeface="Blodders 1"/>
                <a:sym typeface="Blodders 1"/>
              </a:rPr>
              <a:t>JEI ASMUO atsako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630219" y="3853891"/>
            <a:ext cx="7269543" cy="309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567B9"/>
                </a:solidFill>
                <a:latin typeface="Rubik 1"/>
                <a:ea typeface="Rubik 1"/>
                <a:cs typeface="Rubik 1"/>
                <a:sym typeface="Rubik 1"/>
              </a:rPr>
              <a:t>Nuraminkite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567B9"/>
                </a:solidFill>
                <a:latin typeface="Rubik 1"/>
                <a:ea typeface="Rubik 1"/>
                <a:cs typeface="Rubik 1"/>
                <a:sym typeface="Rubik 1"/>
              </a:rPr>
              <a:t>Stenkitės nejudinti, nebent aplinka pavojinga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567B9"/>
                </a:solidFill>
                <a:latin typeface="Rubik 1"/>
                <a:ea typeface="Rubik 1"/>
                <a:cs typeface="Rubik 1"/>
                <a:sym typeface="Rubik 1"/>
              </a:rPr>
              <a:t>Apžiūrėkite nukentėjųsį asmenį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567B9"/>
                </a:solidFill>
                <a:latin typeface="Rubik 1"/>
                <a:ea typeface="Rubik 1"/>
                <a:cs typeface="Rubik 1"/>
                <a:sym typeface="Rubik 1"/>
              </a:rPr>
              <a:t>Kvieskite GMP</a:t>
            </a:r>
          </a:p>
        </p:txBody>
      </p:sp>
      <p:sp>
        <p:nvSpPr>
          <p:cNvPr id="14" name="Freeform 1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9B8A8BD-FEC1-91C4-0971-EF5B1A5EBA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0688" y="760295"/>
            <a:ext cx="9486624" cy="14978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798335" y="6527191"/>
            <a:ext cx="2864073" cy="2874854"/>
          </a:xfrm>
          <a:custGeom>
            <a:avLst/>
            <a:gdLst/>
            <a:ahLst/>
            <a:cxnLst/>
            <a:rect l="l" t="t" r="r" b="b"/>
            <a:pathLst>
              <a:path w="2864073" h="2874854">
                <a:moveTo>
                  <a:pt x="0" y="0"/>
                </a:moveTo>
                <a:lnTo>
                  <a:pt x="2864073" y="0"/>
                </a:lnTo>
                <a:lnTo>
                  <a:pt x="2864073" y="2874854"/>
                </a:lnTo>
                <a:lnTo>
                  <a:pt x="0" y="28748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9205831" y="3449345"/>
            <a:ext cx="6695596" cy="890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9"/>
              </a:lnSpc>
            </a:pPr>
            <a:r>
              <a:rPr lang="en-US" sz="4699">
                <a:solidFill>
                  <a:srgbClr val="5D6FBD"/>
                </a:solidFill>
                <a:latin typeface="Blodders 1"/>
                <a:ea typeface="Blodders 1"/>
                <a:cs typeface="Blodders 1"/>
                <a:sym typeface="Blodders 1"/>
              </a:rPr>
              <a:t>VERTINAMAS kvĖpavimas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05831" y="4494452"/>
            <a:ext cx="6641684" cy="3185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Atverkite kvėpavimo takus.</a:t>
            </a:r>
          </a:p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Apžiūrėkite ar nėra svetimkūnių.</a:t>
            </a:r>
          </a:p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Klausykitės 10 s.</a:t>
            </a:r>
          </a:p>
          <a:p>
            <a:pPr algn="l">
              <a:lnSpc>
                <a:spcPts val="5039"/>
              </a:lnSpc>
            </a:pPr>
            <a:endParaRPr lang="en-US" sz="3599">
              <a:solidFill>
                <a:srgbClr val="5D6FBD"/>
              </a:solidFill>
              <a:latin typeface="Rubik 4"/>
              <a:ea typeface="Rubik 4"/>
              <a:cs typeface="Rubik 4"/>
              <a:sym typeface="Rubik 4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2882247" y="5859760"/>
            <a:ext cx="3940555" cy="1334863"/>
          </a:xfrm>
          <a:custGeom>
            <a:avLst/>
            <a:gdLst/>
            <a:ahLst/>
            <a:cxnLst/>
            <a:rect l="l" t="t" r="r" b="b"/>
            <a:pathLst>
              <a:path w="3940555" h="1334863">
                <a:moveTo>
                  <a:pt x="0" y="0"/>
                </a:moveTo>
                <a:lnTo>
                  <a:pt x="3940555" y="0"/>
                </a:lnTo>
                <a:lnTo>
                  <a:pt x="3940555" y="1334863"/>
                </a:lnTo>
                <a:lnTo>
                  <a:pt x="0" y="13348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2245719" y="4645697"/>
            <a:ext cx="5213611" cy="890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4699">
                <a:solidFill>
                  <a:srgbClr val="5D6FBD"/>
                </a:solidFill>
                <a:latin typeface="Blodders 1"/>
                <a:ea typeface="Blodders 1"/>
                <a:cs typeface="Blodders 1"/>
                <a:sym typeface="Blodders 1"/>
              </a:rPr>
              <a:t>JEI ASMUO NEATSAKO</a:t>
            </a: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3956D7-955B-2E86-F36C-D654D803BB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0688" y="760295"/>
            <a:ext cx="9486624" cy="14978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844932" y="4553455"/>
            <a:ext cx="4060028" cy="1375334"/>
          </a:xfrm>
          <a:custGeom>
            <a:avLst/>
            <a:gdLst/>
            <a:ahLst/>
            <a:cxnLst/>
            <a:rect l="l" t="t" r="r" b="b"/>
            <a:pathLst>
              <a:path w="4060028" h="1375334">
                <a:moveTo>
                  <a:pt x="0" y="0"/>
                </a:moveTo>
                <a:lnTo>
                  <a:pt x="4060028" y="0"/>
                </a:lnTo>
                <a:lnTo>
                  <a:pt x="4060028" y="1375335"/>
                </a:lnTo>
                <a:lnTo>
                  <a:pt x="0" y="13753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844932" y="8152076"/>
            <a:ext cx="4060028" cy="1375334"/>
          </a:xfrm>
          <a:custGeom>
            <a:avLst/>
            <a:gdLst/>
            <a:ahLst/>
            <a:cxnLst/>
            <a:rect l="l" t="t" r="r" b="b"/>
            <a:pathLst>
              <a:path w="4060028" h="1375334">
                <a:moveTo>
                  <a:pt x="0" y="0"/>
                </a:moveTo>
                <a:lnTo>
                  <a:pt x="4060028" y="0"/>
                </a:lnTo>
                <a:lnTo>
                  <a:pt x="4060028" y="1375334"/>
                </a:lnTo>
                <a:lnTo>
                  <a:pt x="0" y="13753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2753499" y="2955849"/>
            <a:ext cx="3151661" cy="2634263"/>
          </a:xfrm>
          <a:custGeom>
            <a:avLst/>
            <a:gdLst/>
            <a:ahLst/>
            <a:cxnLst/>
            <a:rect l="l" t="t" r="r" b="b"/>
            <a:pathLst>
              <a:path w="3151661" h="2634263">
                <a:moveTo>
                  <a:pt x="0" y="0"/>
                </a:moveTo>
                <a:lnTo>
                  <a:pt x="3151661" y="0"/>
                </a:lnTo>
                <a:lnTo>
                  <a:pt x="3151661" y="2634263"/>
                </a:lnTo>
                <a:lnTo>
                  <a:pt x="0" y="26342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8403145" y="3486855"/>
            <a:ext cx="3801611" cy="1563412"/>
          </a:xfrm>
          <a:custGeom>
            <a:avLst/>
            <a:gdLst/>
            <a:ahLst/>
            <a:cxnLst/>
            <a:rect l="l" t="t" r="r" b="b"/>
            <a:pathLst>
              <a:path w="3801611" h="1563412">
                <a:moveTo>
                  <a:pt x="0" y="0"/>
                </a:moveTo>
                <a:lnTo>
                  <a:pt x="3801611" y="0"/>
                </a:lnTo>
                <a:lnTo>
                  <a:pt x="3801611" y="1563412"/>
                </a:lnTo>
                <a:lnTo>
                  <a:pt x="0" y="15634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9687814" y="2534174"/>
            <a:ext cx="826911" cy="757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79"/>
              </a:lnSpc>
            </a:pPr>
            <a:r>
              <a:rPr lang="en-US" sz="4414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020886" y="2534174"/>
            <a:ext cx="826911" cy="757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79"/>
              </a:lnSpc>
            </a:pPr>
            <a:r>
              <a:rPr lang="en-US" sz="4414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2.</a:t>
            </a:r>
          </a:p>
        </p:txBody>
      </p:sp>
      <p:sp>
        <p:nvSpPr>
          <p:cNvPr id="13" name="Freeform 1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ACD6B05-FA50-1410-8B1F-1605ECD2AB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9184" y="567042"/>
            <a:ext cx="7297259" cy="180757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186AC6-E874-E420-839D-18869B5A06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905" y="3206254"/>
            <a:ext cx="6558213" cy="11711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C77352E-C39D-1453-0C14-D189413FD2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3905" y="7109573"/>
            <a:ext cx="6077428" cy="10852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39807C-7AB4-C268-DB6D-B172CFAB37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12048" y="5283971"/>
            <a:ext cx="11141988" cy="43464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40593" y="789582"/>
            <a:ext cx="9218707" cy="8707837"/>
          </a:xfrm>
          <a:custGeom>
            <a:avLst/>
            <a:gdLst/>
            <a:ahLst/>
            <a:cxnLst/>
            <a:rect l="l" t="t" r="r" b="b"/>
            <a:pathLst>
              <a:path w="9218707" h="8707837">
                <a:moveTo>
                  <a:pt x="0" y="0"/>
                </a:moveTo>
                <a:lnTo>
                  <a:pt x="9218707" y="0"/>
                </a:lnTo>
                <a:lnTo>
                  <a:pt x="9218707" y="8707836"/>
                </a:lnTo>
                <a:lnTo>
                  <a:pt x="0" y="87078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223931" y="5367182"/>
            <a:ext cx="7816663" cy="4537436"/>
          </a:xfrm>
          <a:custGeom>
            <a:avLst/>
            <a:gdLst/>
            <a:ahLst/>
            <a:cxnLst/>
            <a:rect l="l" t="t" r="r" b="b"/>
            <a:pathLst>
              <a:path w="7816663" h="4537436">
                <a:moveTo>
                  <a:pt x="0" y="0"/>
                </a:moveTo>
                <a:lnTo>
                  <a:pt x="7816662" y="0"/>
                </a:lnTo>
                <a:lnTo>
                  <a:pt x="7816662" y="4537436"/>
                </a:lnTo>
                <a:lnTo>
                  <a:pt x="0" y="45374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173" r="-317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9924225" y="2110885"/>
            <a:ext cx="6927387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Įsitikinkite, ar nukentėjusysis nesąmoningas IR nekvėpuoja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946050" y="1818906"/>
            <a:ext cx="5586756" cy="1835476"/>
            <a:chOff x="0" y="0"/>
            <a:chExt cx="7449007" cy="2447301"/>
          </a:xfrm>
        </p:grpSpPr>
        <p:sp>
          <p:nvSpPr>
            <p:cNvPr id="6" name="TextBox 6"/>
            <p:cNvSpPr txBox="1"/>
            <p:nvPr/>
          </p:nvSpPr>
          <p:spPr>
            <a:xfrm>
              <a:off x="0" y="1601269"/>
              <a:ext cx="7449007" cy="8460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20"/>
                </a:lnSpc>
              </a:pPr>
              <a:r>
                <a:rPr lang="en-US" sz="3800">
                  <a:solidFill>
                    <a:srgbClr val="CF4C35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Skambinkite 112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71450"/>
              <a:ext cx="7449007" cy="18584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637"/>
                </a:lnSpc>
              </a:pPr>
              <a:r>
                <a:rPr lang="en-US" sz="8312">
                  <a:solidFill>
                    <a:srgbClr val="CF4C35"/>
                  </a:solidFill>
                  <a:latin typeface="Blodders 2"/>
                  <a:ea typeface="Blodders 2"/>
                  <a:cs typeface="Blodders 2"/>
                  <a:sym typeface="Blodders 2"/>
                </a:rPr>
                <a:t>Gaivinimas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351573" y="2163417"/>
            <a:ext cx="1215736" cy="121573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351573" y="3918239"/>
            <a:ext cx="1215736" cy="121573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351573" y="5676900"/>
            <a:ext cx="1215736" cy="121573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351573" y="7435561"/>
            <a:ext cx="1215736" cy="121573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04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924225" y="3865707"/>
            <a:ext cx="7233541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Paguldykite žmogų ant kieto pagrindo ir apnuoginkite jo krūtinę.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924225" y="5624368"/>
            <a:ext cx="7226970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Paprašykite, kad atneštų išorinį automatinį defibriliatorių.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924225" y="7383030"/>
            <a:ext cx="4817454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Pradėkite krūtinės ląstos paspaudimus.</a:t>
            </a:r>
          </a:p>
        </p:txBody>
      </p:sp>
      <p:sp>
        <p:nvSpPr>
          <p:cNvPr id="23" name="Freeform 2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72625" y="1028700"/>
            <a:ext cx="5410762" cy="5110915"/>
          </a:xfrm>
          <a:custGeom>
            <a:avLst/>
            <a:gdLst/>
            <a:ahLst/>
            <a:cxnLst/>
            <a:rect l="l" t="t" r="r" b="b"/>
            <a:pathLst>
              <a:path w="5410762" h="5110915">
                <a:moveTo>
                  <a:pt x="0" y="0"/>
                </a:moveTo>
                <a:lnTo>
                  <a:pt x="5410761" y="0"/>
                </a:lnTo>
                <a:lnTo>
                  <a:pt x="5410761" y="5110915"/>
                </a:lnTo>
                <a:lnTo>
                  <a:pt x="0" y="51109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6376694" y="6606615"/>
            <a:ext cx="5413384" cy="3061022"/>
          </a:xfrm>
          <a:custGeom>
            <a:avLst/>
            <a:gdLst/>
            <a:ahLst/>
            <a:cxnLst/>
            <a:rect l="l" t="t" r="r" b="b"/>
            <a:pathLst>
              <a:path w="5413384" h="3061022">
                <a:moveTo>
                  <a:pt x="0" y="0"/>
                </a:moveTo>
                <a:lnTo>
                  <a:pt x="5413384" y="0"/>
                </a:lnTo>
                <a:lnTo>
                  <a:pt x="5413384" y="3061022"/>
                </a:lnTo>
                <a:lnTo>
                  <a:pt x="0" y="30610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3894042" y="1982688"/>
            <a:ext cx="4967927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Kiek paspaudimų ir įpūtimų reikia atlikti gaivinant </a:t>
            </a:r>
            <a:r>
              <a:rPr lang="en-US" sz="4400" b="1">
                <a:solidFill>
                  <a:srgbClr val="CF4C35"/>
                </a:solidFill>
                <a:latin typeface="Rubik 3 Bold"/>
                <a:ea typeface="Rubik 3 Bold"/>
                <a:cs typeface="Rubik 3 Bold"/>
                <a:sym typeface="Rubik 3 Bold"/>
              </a:rPr>
              <a:t>suaugusį asmenį</a:t>
            </a:r>
            <a:r>
              <a:rPr lang="en-US" sz="440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?</a:t>
            </a:r>
          </a:p>
        </p:txBody>
      </p:sp>
      <p:sp>
        <p:nvSpPr>
          <p:cNvPr id="5" name="Freeform 5"/>
          <p:cNvSpPr/>
          <p:nvPr/>
        </p:nvSpPr>
        <p:spPr>
          <a:xfrm>
            <a:off x="9204614" y="1028700"/>
            <a:ext cx="5410762" cy="5110915"/>
          </a:xfrm>
          <a:custGeom>
            <a:avLst/>
            <a:gdLst/>
            <a:ahLst/>
            <a:cxnLst/>
            <a:rect l="l" t="t" r="r" b="b"/>
            <a:pathLst>
              <a:path w="5410762" h="5110915">
                <a:moveTo>
                  <a:pt x="0" y="0"/>
                </a:moveTo>
                <a:lnTo>
                  <a:pt x="5410761" y="0"/>
                </a:lnTo>
                <a:lnTo>
                  <a:pt x="5410761" y="5110915"/>
                </a:lnTo>
                <a:lnTo>
                  <a:pt x="0" y="51109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9357522" y="1982688"/>
            <a:ext cx="5032355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Kiek paspaudimų ir įpūtimų reikia atlikti gaivinant </a:t>
            </a:r>
            <a:r>
              <a:rPr lang="en-US" sz="4400" b="1">
                <a:solidFill>
                  <a:srgbClr val="CF4C35"/>
                </a:solidFill>
                <a:latin typeface="Rubik 3 Bold"/>
                <a:ea typeface="Rubik 3 Bold"/>
                <a:cs typeface="Rubik 3 Bold"/>
                <a:sym typeface="Rubik 3 Bold"/>
              </a:rPr>
              <a:t>vaiką</a:t>
            </a:r>
            <a:r>
              <a:rPr lang="en-US" sz="440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?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69362" y="1382663"/>
            <a:ext cx="5410762" cy="5110915"/>
          </a:xfrm>
          <a:custGeom>
            <a:avLst/>
            <a:gdLst/>
            <a:ahLst/>
            <a:cxnLst/>
            <a:rect l="l" t="t" r="r" b="b"/>
            <a:pathLst>
              <a:path w="5410762" h="5110915">
                <a:moveTo>
                  <a:pt x="0" y="0"/>
                </a:moveTo>
                <a:lnTo>
                  <a:pt x="5410762" y="0"/>
                </a:lnTo>
                <a:lnTo>
                  <a:pt x="5410762" y="5110915"/>
                </a:lnTo>
                <a:lnTo>
                  <a:pt x="0" y="51109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377033" y="1382663"/>
            <a:ext cx="5410762" cy="5110915"/>
          </a:xfrm>
          <a:custGeom>
            <a:avLst/>
            <a:gdLst/>
            <a:ahLst/>
            <a:cxnLst/>
            <a:rect l="l" t="t" r="r" b="b"/>
            <a:pathLst>
              <a:path w="5410762" h="5110915">
                <a:moveTo>
                  <a:pt x="0" y="0"/>
                </a:moveTo>
                <a:lnTo>
                  <a:pt x="5410761" y="0"/>
                </a:lnTo>
                <a:lnTo>
                  <a:pt x="5410761" y="5110915"/>
                </a:lnTo>
                <a:lnTo>
                  <a:pt x="0" y="51109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7529941" y="2336651"/>
            <a:ext cx="5032355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Kiek paspaudimų ir įpūtimų reikia atlikti gaivinant </a:t>
            </a:r>
            <a:r>
              <a:rPr lang="en-US" sz="4400" b="1">
                <a:solidFill>
                  <a:srgbClr val="CF4C35"/>
                </a:solidFill>
                <a:latin typeface="Rubik 3 Bold"/>
                <a:ea typeface="Rubik 3 Bold"/>
                <a:cs typeface="Rubik 3 Bold"/>
                <a:sym typeface="Rubik 3 Bold"/>
              </a:rPr>
              <a:t>vaiką</a:t>
            </a:r>
            <a:r>
              <a:rPr lang="en-US" sz="440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59063" y="6495406"/>
            <a:ext cx="4967927" cy="135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2:15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598080" y="8115504"/>
            <a:ext cx="10028910" cy="16783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Kartokite</a:t>
            </a:r>
            <a:r>
              <a:rPr lang="en-US" sz="4800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4800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paspaudimus</a:t>
            </a:r>
            <a:endParaRPr lang="en-US" sz="4800" dirty="0">
              <a:solidFill>
                <a:srgbClr val="566FB5"/>
              </a:solidFill>
              <a:latin typeface="Rubik 4"/>
              <a:ea typeface="Rubik 4"/>
              <a:cs typeface="Rubik 4"/>
              <a:sym typeface="Rubik 4"/>
            </a:endParaRPr>
          </a:p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100-120 </a:t>
            </a:r>
            <a:r>
              <a:rPr lang="en-US" sz="4800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kartų</a:t>
            </a:r>
            <a:r>
              <a:rPr lang="en-US" sz="4800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per </a:t>
            </a:r>
            <a:r>
              <a:rPr lang="en-US" sz="4800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minutę</a:t>
            </a:r>
            <a:r>
              <a:rPr lang="en-US" sz="4800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4800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dažniu</a:t>
            </a:r>
            <a:endParaRPr lang="en-US" sz="4800" dirty="0">
              <a:solidFill>
                <a:srgbClr val="566FB5"/>
              </a:solidFill>
              <a:latin typeface="Rubik 4"/>
              <a:ea typeface="Rubik 4"/>
              <a:cs typeface="Rubik 4"/>
              <a:sym typeface="Rubik 4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1478284" y="5143500"/>
            <a:ext cx="6317691" cy="3667309"/>
          </a:xfrm>
          <a:custGeom>
            <a:avLst/>
            <a:gdLst/>
            <a:ahLst/>
            <a:cxnLst/>
            <a:rect l="l" t="t" r="r" b="b"/>
            <a:pathLst>
              <a:path w="6317691" h="3667309">
                <a:moveTo>
                  <a:pt x="0" y="0"/>
                </a:moveTo>
                <a:lnTo>
                  <a:pt x="6317691" y="0"/>
                </a:lnTo>
                <a:lnTo>
                  <a:pt x="6317691" y="3667309"/>
                </a:lnTo>
                <a:lnTo>
                  <a:pt x="0" y="3667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73" r="-317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2766842" y="6580708"/>
            <a:ext cx="3688392" cy="1267885"/>
          </a:xfrm>
          <a:custGeom>
            <a:avLst/>
            <a:gdLst/>
            <a:ahLst/>
            <a:cxnLst/>
            <a:rect l="l" t="t" r="r" b="b"/>
            <a:pathLst>
              <a:path w="3688392" h="1267885">
                <a:moveTo>
                  <a:pt x="0" y="0"/>
                </a:moveTo>
                <a:lnTo>
                  <a:pt x="3688392" y="0"/>
                </a:lnTo>
                <a:lnTo>
                  <a:pt x="3688392" y="1267885"/>
                </a:lnTo>
                <a:lnTo>
                  <a:pt x="0" y="1267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2090779" y="2336651"/>
            <a:ext cx="4967927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Kiek paspaudimų ir įpūtimų reikia atlikti gaivinant </a:t>
            </a:r>
            <a:r>
              <a:rPr lang="en-US" sz="4400" b="1">
                <a:solidFill>
                  <a:srgbClr val="CF4C35"/>
                </a:solidFill>
                <a:latin typeface="Rubik 3 Bold"/>
                <a:ea typeface="Rubik 3 Bold"/>
                <a:cs typeface="Rubik 3 Bold"/>
                <a:sym typeface="Rubik 3 Bold"/>
              </a:rPr>
              <a:t>suaugusį asmenį</a:t>
            </a:r>
            <a:r>
              <a:rPr lang="en-US" sz="440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27074" y="6495406"/>
            <a:ext cx="4967927" cy="135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30:2</a:t>
            </a:r>
          </a:p>
        </p:txBody>
      </p:sp>
      <p:sp>
        <p:nvSpPr>
          <p:cNvPr id="12" name="Freeform 12"/>
          <p:cNvSpPr/>
          <p:nvPr/>
        </p:nvSpPr>
        <p:spPr>
          <a:xfrm>
            <a:off x="8238217" y="6676170"/>
            <a:ext cx="3688392" cy="1267885"/>
          </a:xfrm>
          <a:custGeom>
            <a:avLst/>
            <a:gdLst/>
            <a:ahLst/>
            <a:cxnLst/>
            <a:rect l="l" t="t" r="r" b="b"/>
            <a:pathLst>
              <a:path w="3688392" h="1267885">
                <a:moveTo>
                  <a:pt x="0" y="0"/>
                </a:moveTo>
                <a:lnTo>
                  <a:pt x="3688393" y="0"/>
                </a:lnTo>
                <a:lnTo>
                  <a:pt x="3688393" y="1267884"/>
                </a:lnTo>
                <a:lnTo>
                  <a:pt x="0" y="12678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19041" y="716644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1" y="0"/>
                </a:lnTo>
                <a:lnTo>
                  <a:pt x="6064071" y="3428956"/>
                </a:lnTo>
                <a:lnTo>
                  <a:pt x="0" y="34289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7070365" y="5744739"/>
            <a:ext cx="4161424" cy="4161424"/>
          </a:xfrm>
          <a:custGeom>
            <a:avLst/>
            <a:gdLst/>
            <a:ahLst/>
            <a:cxnLst/>
            <a:rect l="l" t="t" r="r" b="b"/>
            <a:pathLst>
              <a:path w="4161424" h="4161424">
                <a:moveTo>
                  <a:pt x="0" y="0"/>
                </a:moveTo>
                <a:lnTo>
                  <a:pt x="4161424" y="0"/>
                </a:lnTo>
                <a:lnTo>
                  <a:pt x="4161424" y="4161424"/>
                </a:lnTo>
                <a:lnTo>
                  <a:pt x="0" y="41614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2182292" y="4183700"/>
            <a:ext cx="13923416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kas yra defibriliatorius?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E165B6-8DC8-7BD2-ED55-8EE11C95A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500"/>
            <a:ext cx="18288000" cy="9829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119041" y="716644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1" y="0"/>
                </a:lnTo>
                <a:lnTo>
                  <a:pt x="6064071" y="3428956"/>
                </a:lnTo>
                <a:lnTo>
                  <a:pt x="0" y="34289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7063288" y="5744739"/>
            <a:ext cx="4161424" cy="4161424"/>
          </a:xfrm>
          <a:custGeom>
            <a:avLst/>
            <a:gdLst/>
            <a:ahLst/>
            <a:cxnLst/>
            <a:rect l="l" t="t" r="r" b="b"/>
            <a:pathLst>
              <a:path w="4161424" h="4161424">
                <a:moveTo>
                  <a:pt x="0" y="0"/>
                </a:moveTo>
                <a:lnTo>
                  <a:pt x="4161424" y="0"/>
                </a:lnTo>
                <a:lnTo>
                  <a:pt x="4161424" y="4161424"/>
                </a:lnTo>
                <a:lnTo>
                  <a:pt x="0" y="41614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04DE6-B75A-3FB1-E95A-14169A45ED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4601" y="4287815"/>
            <a:ext cx="13756586" cy="11604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2713" y="4728860"/>
            <a:ext cx="7622574" cy="5088068"/>
          </a:xfrm>
          <a:custGeom>
            <a:avLst/>
            <a:gdLst/>
            <a:ahLst/>
            <a:cxnLst/>
            <a:rect l="l" t="t" r="r" b="b"/>
            <a:pathLst>
              <a:path w="7622574" h="5088068">
                <a:moveTo>
                  <a:pt x="0" y="0"/>
                </a:moveTo>
                <a:lnTo>
                  <a:pt x="7622574" y="0"/>
                </a:lnTo>
                <a:lnTo>
                  <a:pt x="7622574" y="5088068"/>
                </a:lnTo>
                <a:lnTo>
                  <a:pt x="0" y="50880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2274862" y="319598"/>
            <a:ext cx="13738276" cy="1589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kur rasti?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738885" y="2856894"/>
            <a:ext cx="12810230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Viešosiose vietose (prekybos centruose, oro uostuose, autobusų, geležinkelio stotyse)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33801" y="857250"/>
            <a:ext cx="10020399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Defibriliacija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10881558" y="3689970"/>
            <a:ext cx="7094930" cy="4434331"/>
          </a:xfrm>
          <a:custGeom>
            <a:avLst/>
            <a:gdLst/>
            <a:ahLst/>
            <a:cxnLst/>
            <a:rect l="l" t="t" r="r" b="b"/>
            <a:pathLst>
              <a:path w="7094930" h="4434331">
                <a:moveTo>
                  <a:pt x="7094930" y="0"/>
                </a:moveTo>
                <a:lnTo>
                  <a:pt x="0" y="0"/>
                </a:lnTo>
                <a:lnTo>
                  <a:pt x="0" y="4434331"/>
                </a:lnTo>
                <a:lnTo>
                  <a:pt x="7094930" y="4434331"/>
                </a:lnTo>
                <a:lnTo>
                  <a:pt x="709493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914400" y="4956174"/>
            <a:ext cx="828893" cy="170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19"/>
              </a:lnSpc>
              <a:spcBef>
                <a:spcPct val="0"/>
              </a:spcBef>
            </a:pPr>
            <a:r>
              <a:rPr lang="en-US" sz="9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2.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87086" y="2454593"/>
            <a:ext cx="643404" cy="170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19"/>
              </a:lnSpc>
              <a:spcBef>
                <a:spcPct val="0"/>
              </a:spcBef>
            </a:pPr>
            <a:r>
              <a:rPr lang="en-US" sz="9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1.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7203" y="7345113"/>
            <a:ext cx="803287" cy="170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19"/>
              </a:lnSpc>
              <a:spcBef>
                <a:spcPct val="0"/>
              </a:spcBef>
            </a:pPr>
            <a:r>
              <a:rPr lang="en-US" sz="9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77898" y="2606993"/>
            <a:ext cx="11775503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ĮJUNKITE prietaisą. Prijunkite automatinį išorinį defibriliatorių (ELEKTRODUS) prie nukentėjusio.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77898" y="5184774"/>
            <a:ext cx="10892029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Klausykite aparato nurodymų, paspauskite ANALIZAVIMO mygtuką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77898" y="7411788"/>
            <a:ext cx="11775503" cy="1899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Aparatui liepus, paspauskite „ELEKTROS ŠOKO“ mygtuką prieš tai įsitikinę, ar Jūs ir aplinkiniai </a:t>
            </a:r>
            <a:r>
              <a:rPr lang="en-US" sz="3600" u="sng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nesiliečiate</a:t>
            </a:r>
            <a:r>
              <a:rPr lang="en-US" sz="36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 prie nukentėjusio.</a:t>
            </a:r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82292" y="4183342"/>
            <a:ext cx="13923416" cy="2904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kada negalima naudoti defibriliatoriaus?</a:t>
            </a:r>
          </a:p>
        </p:txBody>
      </p:sp>
      <p:sp>
        <p:nvSpPr>
          <p:cNvPr id="3" name="Freeform 3"/>
          <p:cNvSpPr/>
          <p:nvPr/>
        </p:nvSpPr>
        <p:spPr>
          <a:xfrm>
            <a:off x="6119041" y="716644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1" y="0"/>
                </a:lnTo>
                <a:lnTo>
                  <a:pt x="6064071" y="3428956"/>
                </a:lnTo>
                <a:lnTo>
                  <a:pt x="0" y="34289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8112186" y="7717910"/>
            <a:ext cx="2077782" cy="1809559"/>
          </a:xfrm>
          <a:custGeom>
            <a:avLst/>
            <a:gdLst/>
            <a:ahLst/>
            <a:cxnLst/>
            <a:rect l="l" t="t" r="r" b="b"/>
            <a:pathLst>
              <a:path w="2077782" h="1809559">
                <a:moveTo>
                  <a:pt x="0" y="0"/>
                </a:moveTo>
                <a:lnTo>
                  <a:pt x="2077782" y="0"/>
                </a:lnTo>
                <a:lnTo>
                  <a:pt x="2077782" y="1809559"/>
                </a:lnTo>
                <a:lnTo>
                  <a:pt x="0" y="18095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02619" y="4643789"/>
            <a:ext cx="1482763" cy="1291352"/>
          </a:xfrm>
          <a:custGeom>
            <a:avLst/>
            <a:gdLst/>
            <a:ahLst/>
            <a:cxnLst/>
            <a:rect l="l" t="t" r="r" b="b"/>
            <a:pathLst>
              <a:path w="1482763" h="1291352">
                <a:moveTo>
                  <a:pt x="0" y="0"/>
                </a:moveTo>
                <a:lnTo>
                  <a:pt x="1482762" y="0"/>
                </a:lnTo>
                <a:lnTo>
                  <a:pt x="1482762" y="1291351"/>
                </a:lnTo>
                <a:lnTo>
                  <a:pt x="0" y="12913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2274862" y="319598"/>
            <a:ext cx="13738276" cy="3065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kada defibriliatoriaus naudoti </a:t>
            </a:r>
            <a:r>
              <a:rPr lang="en-US" sz="8312" u="sng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negalima</a:t>
            </a:r>
            <a:r>
              <a:rPr lang="en-US" sz="8312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6459015"/>
            <a:ext cx="4737212" cy="1790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Jei žmogus sąmoningas arba kvėpuoja normaliai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766100" y="6459015"/>
            <a:ext cx="4755801" cy="1189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Jei asmuo guli vandenyje arba šlapias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522025" y="6459015"/>
            <a:ext cx="4621426" cy="1790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Jei ant krūtinės yra metaliniai papuošalai ar auskarai</a:t>
            </a:r>
          </a:p>
        </p:txBody>
      </p:sp>
      <p:sp>
        <p:nvSpPr>
          <p:cNvPr id="7" name="Freeform 7"/>
          <p:cNvSpPr/>
          <p:nvPr/>
        </p:nvSpPr>
        <p:spPr>
          <a:xfrm>
            <a:off x="2738305" y="4552534"/>
            <a:ext cx="1318003" cy="1147861"/>
          </a:xfrm>
          <a:custGeom>
            <a:avLst/>
            <a:gdLst/>
            <a:ahLst/>
            <a:cxnLst/>
            <a:rect l="l" t="t" r="r" b="b"/>
            <a:pathLst>
              <a:path w="1318003" h="1147861">
                <a:moveTo>
                  <a:pt x="0" y="0"/>
                </a:moveTo>
                <a:lnTo>
                  <a:pt x="1318003" y="0"/>
                </a:lnTo>
                <a:lnTo>
                  <a:pt x="1318003" y="1147861"/>
                </a:lnTo>
                <a:lnTo>
                  <a:pt x="0" y="1147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4228781" y="4643789"/>
            <a:ext cx="1482763" cy="1291352"/>
          </a:xfrm>
          <a:custGeom>
            <a:avLst/>
            <a:gdLst/>
            <a:ahLst/>
            <a:cxnLst/>
            <a:rect l="l" t="t" r="r" b="b"/>
            <a:pathLst>
              <a:path w="1482763" h="1291352">
                <a:moveTo>
                  <a:pt x="0" y="0"/>
                </a:moveTo>
                <a:lnTo>
                  <a:pt x="1482763" y="0"/>
                </a:lnTo>
                <a:lnTo>
                  <a:pt x="1482763" y="1291351"/>
                </a:lnTo>
                <a:lnTo>
                  <a:pt x="0" y="12913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5F2155-FA04-C77E-A829-5E427086A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4762500"/>
            <a:ext cx="16049108" cy="36385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579609" y="4295775"/>
            <a:ext cx="2780868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>
                <a:solidFill>
                  <a:srgbClr val="5567B9"/>
                </a:solidFill>
                <a:latin typeface="Rubik 1"/>
                <a:ea typeface="Rubik 1"/>
                <a:cs typeface="Rubik 1"/>
                <a:sym typeface="Rubik 1"/>
              </a:rPr>
              <a:t>Užspringimas ar dusulys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53478" y="4650410"/>
            <a:ext cx="3179804" cy="158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9"/>
              </a:lnSpc>
            </a:pPr>
            <a:r>
              <a:rPr lang="en-US" sz="3000">
                <a:solidFill>
                  <a:srgbClr val="5567B9"/>
                </a:solidFill>
                <a:latin typeface="Rubik 1"/>
                <a:ea typeface="Rubik 1"/>
                <a:cs typeface="Rubik 1"/>
                <a:sym typeface="Rubik 1"/>
              </a:rPr>
              <a:t>Sąmonės netekimas ar stiprūs traukuliai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67656" y="7544515"/>
            <a:ext cx="3382038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>
                <a:solidFill>
                  <a:srgbClr val="5567B9"/>
                </a:solidFill>
                <a:latin typeface="Rubik 1"/>
                <a:ea typeface="Rubik 1"/>
                <a:cs typeface="Rubik 1"/>
                <a:sym typeface="Rubik 1"/>
              </a:rPr>
              <a:t>Traumos ir stiprus kraujavimas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763037" y="5335437"/>
            <a:ext cx="3044933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>
                <a:solidFill>
                  <a:srgbClr val="5567B9"/>
                </a:solidFill>
                <a:latin typeface="Rubik 1"/>
                <a:ea typeface="Rubik 1"/>
                <a:cs typeface="Rubik 1"/>
                <a:sym typeface="Rubik 1"/>
              </a:rPr>
              <a:t>Apsinuodijimas </a:t>
            </a:r>
          </a:p>
        </p:txBody>
      </p:sp>
      <p:sp>
        <p:nvSpPr>
          <p:cNvPr id="7" name="Freeform 7"/>
          <p:cNvSpPr/>
          <p:nvPr/>
        </p:nvSpPr>
        <p:spPr>
          <a:xfrm>
            <a:off x="12508237" y="7391906"/>
            <a:ext cx="3777266" cy="1990934"/>
          </a:xfrm>
          <a:custGeom>
            <a:avLst/>
            <a:gdLst/>
            <a:ahLst/>
            <a:cxnLst/>
            <a:rect l="l" t="t" r="r" b="b"/>
            <a:pathLst>
              <a:path w="3777266" h="1990934">
                <a:moveTo>
                  <a:pt x="0" y="0"/>
                </a:moveTo>
                <a:lnTo>
                  <a:pt x="3777266" y="0"/>
                </a:lnTo>
                <a:lnTo>
                  <a:pt x="3777266" y="1990934"/>
                </a:lnTo>
                <a:lnTo>
                  <a:pt x="0" y="19909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13040324" y="7544515"/>
            <a:ext cx="2713092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>
                <a:solidFill>
                  <a:srgbClr val="5567B9"/>
                </a:solidFill>
                <a:latin typeface="Rubik 1"/>
                <a:ea typeface="Rubik 1"/>
                <a:cs typeface="Rubik 1"/>
                <a:sym typeface="Rubik 1"/>
              </a:rPr>
              <a:t>Stipri alerginė reakcija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902164" y="7544515"/>
            <a:ext cx="2891482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>
                <a:solidFill>
                  <a:srgbClr val="5567B9"/>
                </a:solidFill>
                <a:latin typeface="Rubik 1"/>
                <a:ea typeface="Rubik 1"/>
                <a:cs typeface="Rubik 1"/>
                <a:sym typeface="Rubik 1"/>
              </a:rPr>
              <a:t>Skausmas krūtinėje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31246" y="4373412"/>
            <a:ext cx="2764911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3000">
                <a:solidFill>
                  <a:srgbClr val="5567B9"/>
                </a:solidFill>
                <a:latin typeface="Rubik 1"/>
                <a:ea typeface="Rubik 1"/>
                <a:cs typeface="Rubik 1"/>
                <a:sym typeface="Rubik 1"/>
              </a:rPr>
              <a:t>Staigus veido, rankos ar kojos nutirpimas</a:t>
            </a:r>
          </a:p>
        </p:txBody>
      </p:sp>
      <p:sp>
        <p:nvSpPr>
          <p:cNvPr id="11" name="Freeform 11"/>
          <p:cNvSpPr/>
          <p:nvPr/>
        </p:nvSpPr>
        <p:spPr>
          <a:xfrm>
            <a:off x="81410" y="4122018"/>
            <a:ext cx="3777266" cy="1990934"/>
          </a:xfrm>
          <a:custGeom>
            <a:avLst/>
            <a:gdLst/>
            <a:ahLst/>
            <a:cxnLst/>
            <a:rect l="l" t="t" r="r" b="b"/>
            <a:pathLst>
              <a:path w="3777266" h="1990934">
                <a:moveTo>
                  <a:pt x="0" y="0"/>
                </a:moveTo>
                <a:lnTo>
                  <a:pt x="3777266" y="0"/>
                </a:lnTo>
                <a:lnTo>
                  <a:pt x="3777266" y="1990934"/>
                </a:lnTo>
                <a:lnTo>
                  <a:pt x="0" y="19909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7459272" y="7401640"/>
            <a:ext cx="3777266" cy="1990934"/>
          </a:xfrm>
          <a:custGeom>
            <a:avLst/>
            <a:gdLst/>
            <a:ahLst/>
            <a:cxnLst/>
            <a:rect l="l" t="t" r="r" b="b"/>
            <a:pathLst>
              <a:path w="3777266" h="1990934">
                <a:moveTo>
                  <a:pt x="0" y="0"/>
                </a:moveTo>
                <a:lnTo>
                  <a:pt x="3777266" y="0"/>
                </a:lnTo>
                <a:lnTo>
                  <a:pt x="3777266" y="1990934"/>
                </a:lnTo>
                <a:lnTo>
                  <a:pt x="0" y="19909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4396870" y="4806695"/>
            <a:ext cx="3777266" cy="1990934"/>
          </a:xfrm>
          <a:custGeom>
            <a:avLst/>
            <a:gdLst/>
            <a:ahLst/>
            <a:cxnLst/>
            <a:rect l="l" t="t" r="r" b="b"/>
            <a:pathLst>
              <a:path w="3777266" h="1990934">
                <a:moveTo>
                  <a:pt x="0" y="0"/>
                </a:moveTo>
                <a:lnTo>
                  <a:pt x="3777266" y="0"/>
                </a:lnTo>
                <a:lnTo>
                  <a:pt x="3777266" y="1990934"/>
                </a:lnTo>
                <a:lnTo>
                  <a:pt x="0" y="19909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9572625" y="3976414"/>
            <a:ext cx="4282153" cy="2257051"/>
          </a:xfrm>
          <a:custGeom>
            <a:avLst/>
            <a:gdLst/>
            <a:ahLst/>
            <a:cxnLst/>
            <a:rect l="l" t="t" r="r" b="b"/>
            <a:pathLst>
              <a:path w="4282153" h="2257051">
                <a:moveTo>
                  <a:pt x="0" y="0"/>
                </a:moveTo>
                <a:lnTo>
                  <a:pt x="4282153" y="0"/>
                </a:lnTo>
                <a:lnTo>
                  <a:pt x="4282153" y="2257051"/>
                </a:lnTo>
                <a:lnTo>
                  <a:pt x="0" y="22570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1651769" y="7233883"/>
            <a:ext cx="4413814" cy="2326448"/>
          </a:xfrm>
          <a:custGeom>
            <a:avLst/>
            <a:gdLst/>
            <a:ahLst/>
            <a:cxnLst/>
            <a:rect l="l" t="t" r="r" b="b"/>
            <a:pathLst>
              <a:path w="4413814" h="2326448">
                <a:moveTo>
                  <a:pt x="0" y="0"/>
                </a:moveTo>
                <a:lnTo>
                  <a:pt x="4413814" y="0"/>
                </a:lnTo>
                <a:lnTo>
                  <a:pt x="4413814" y="2326448"/>
                </a:lnTo>
                <a:lnTo>
                  <a:pt x="0" y="23264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4289616" y="4345538"/>
            <a:ext cx="4854384" cy="2558665"/>
          </a:xfrm>
          <a:custGeom>
            <a:avLst/>
            <a:gdLst/>
            <a:ahLst/>
            <a:cxnLst/>
            <a:rect l="l" t="t" r="r" b="b"/>
            <a:pathLst>
              <a:path w="4854384" h="2558665">
                <a:moveTo>
                  <a:pt x="0" y="0"/>
                </a:moveTo>
                <a:lnTo>
                  <a:pt x="4854384" y="0"/>
                </a:lnTo>
                <a:lnTo>
                  <a:pt x="4854384" y="2558665"/>
                </a:lnTo>
                <a:lnTo>
                  <a:pt x="0" y="25586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D168EEA-E33D-1766-4CFD-4DF4A8CDD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7656" y="678805"/>
            <a:ext cx="13834344" cy="260684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67654" y="4033099"/>
            <a:ext cx="4552691" cy="3522645"/>
          </a:xfrm>
          <a:custGeom>
            <a:avLst/>
            <a:gdLst/>
            <a:ahLst/>
            <a:cxnLst/>
            <a:rect l="l" t="t" r="r" b="b"/>
            <a:pathLst>
              <a:path w="4552691" h="3522645">
                <a:moveTo>
                  <a:pt x="0" y="0"/>
                </a:moveTo>
                <a:lnTo>
                  <a:pt x="4552692" y="0"/>
                </a:lnTo>
                <a:lnTo>
                  <a:pt x="4552692" y="3522645"/>
                </a:lnTo>
                <a:lnTo>
                  <a:pt x="0" y="35226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6822733" flipV="1">
            <a:off x="6015186" y="3736201"/>
            <a:ext cx="681354" cy="2036657"/>
          </a:xfrm>
          <a:custGeom>
            <a:avLst/>
            <a:gdLst/>
            <a:ahLst/>
            <a:cxnLst/>
            <a:rect l="l" t="t" r="r" b="b"/>
            <a:pathLst>
              <a:path w="681354" h="2036657">
                <a:moveTo>
                  <a:pt x="0" y="2036656"/>
                </a:moveTo>
                <a:lnTo>
                  <a:pt x="681354" y="2036656"/>
                </a:lnTo>
                <a:lnTo>
                  <a:pt x="681354" y="0"/>
                </a:lnTo>
                <a:lnTo>
                  <a:pt x="0" y="0"/>
                </a:lnTo>
                <a:lnTo>
                  <a:pt x="0" y="203665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567597" y="6877564"/>
            <a:ext cx="3718907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Vienkartinis šalčio maišelis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999649" y="6877564"/>
            <a:ext cx="4812913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Vienkartinės medicininės pirštinės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999649" y="3354919"/>
            <a:ext cx="4259651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Pirmos pagalbos antklodė</a:t>
            </a:r>
          </a:p>
        </p:txBody>
      </p:sp>
      <p:sp>
        <p:nvSpPr>
          <p:cNvPr id="7" name="Freeform 7"/>
          <p:cNvSpPr/>
          <p:nvPr/>
        </p:nvSpPr>
        <p:spPr>
          <a:xfrm rot="4576174">
            <a:off x="12658972" y="3701467"/>
            <a:ext cx="681354" cy="2036657"/>
          </a:xfrm>
          <a:custGeom>
            <a:avLst/>
            <a:gdLst/>
            <a:ahLst/>
            <a:cxnLst/>
            <a:rect l="l" t="t" r="r" b="b"/>
            <a:pathLst>
              <a:path w="681354" h="2036657">
                <a:moveTo>
                  <a:pt x="0" y="0"/>
                </a:moveTo>
                <a:lnTo>
                  <a:pt x="681354" y="0"/>
                </a:lnTo>
                <a:lnTo>
                  <a:pt x="681354" y="2036657"/>
                </a:lnTo>
                <a:lnTo>
                  <a:pt x="0" y="20366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6568888">
            <a:off x="12371628" y="5835892"/>
            <a:ext cx="742627" cy="2219809"/>
          </a:xfrm>
          <a:custGeom>
            <a:avLst/>
            <a:gdLst/>
            <a:ahLst/>
            <a:cxnLst/>
            <a:rect l="l" t="t" r="r" b="b"/>
            <a:pathLst>
              <a:path w="742627" h="2219809">
                <a:moveTo>
                  <a:pt x="0" y="0"/>
                </a:moveTo>
                <a:lnTo>
                  <a:pt x="742627" y="0"/>
                </a:lnTo>
                <a:lnTo>
                  <a:pt x="742627" y="2219809"/>
                </a:lnTo>
                <a:lnTo>
                  <a:pt x="0" y="2219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4077218" flipV="1">
            <a:off x="5178276" y="5445291"/>
            <a:ext cx="742627" cy="2219809"/>
          </a:xfrm>
          <a:custGeom>
            <a:avLst/>
            <a:gdLst/>
            <a:ahLst/>
            <a:cxnLst/>
            <a:rect l="l" t="t" r="r" b="b"/>
            <a:pathLst>
              <a:path w="742627" h="2219809">
                <a:moveTo>
                  <a:pt x="0" y="2219809"/>
                </a:moveTo>
                <a:lnTo>
                  <a:pt x="742627" y="2219809"/>
                </a:lnTo>
                <a:lnTo>
                  <a:pt x="742627" y="0"/>
                </a:lnTo>
                <a:lnTo>
                  <a:pt x="0" y="0"/>
                </a:lnTo>
                <a:lnTo>
                  <a:pt x="0" y="22198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10" name="Group 10"/>
          <p:cNvGrpSpPr/>
          <p:nvPr/>
        </p:nvGrpSpPr>
        <p:grpSpPr>
          <a:xfrm>
            <a:off x="2484591" y="42517"/>
            <a:ext cx="13738276" cy="2145593"/>
            <a:chOff x="0" y="3623"/>
            <a:chExt cx="18317701" cy="2860791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005970"/>
              <a:ext cx="18317701" cy="18584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637"/>
                </a:lnSpc>
              </a:pPr>
              <a:r>
                <a:rPr lang="en-US" sz="8312" dirty="0" err="1">
                  <a:solidFill>
                    <a:srgbClr val="CF4C35"/>
                  </a:solidFill>
                  <a:latin typeface="Blodders 2"/>
                  <a:ea typeface="Blodders 2"/>
                  <a:cs typeface="Blodders 2"/>
                  <a:sym typeface="Blodders 2"/>
                </a:rPr>
                <a:t>Pirmos</a:t>
              </a:r>
              <a:r>
                <a:rPr lang="en-US" sz="8312" dirty="0">
                  <a:solidFill>
                    <a:srgbClr val="CF4C35"/>
                  </a:solidFill>
                  <a:latin typeface="Blodders 2"/>
                  <a:ea typeface="Blodders 2"/>
                  <a:cs typeface="Blodders 2"/>
                  <a:sym typeface="Blodders 2"/>
                </a:rPr>
                <a:t> </a:t>
              </a:r>
              <a:r>
                <a:rPr lang="en-US" sz="8312" dirty="0" err="1">
                  <a:solidFill>
                    <a:srgbClr val="CF4C35"/>
                  </a:solidFill>
                  <a:latin typeface="Blodders 2"/>
                  <a:ea typeface="Blodders 2"/>
                  <a:cs typeface="Blodders 2"/>
                  <a:sym typeface="Blodders 2"/>
                </a:rPr>
                <a:t>pagalbos</a:t>
              </a:r>
              <a:r>
                <a:rPr lang="en-US" sz="8312" dirty="0">
                  <a:solidFill>
                    <a:srgbClr val="CF4C35"/>
                  </a:solidFill>
                  <a:latin typeface="Blodders 2"/>
                  <a:ea typeface="Blodders 2"/>
                  <a:cs typeface="Blodders 2"/>
                  <a:sym typeface="Blodders 2"/>
                </a:rPr>
                <a:t> </a:t>
              </a:r>
              <a:r>
                <a:rPr lang="en-US" sz="8312" dirty="0" err="1">
                  <a:solidFill>
                    <a:srgbClr val="CF4C35"/>
                  </a:solidFill>
                  <a:latin typeface="Blodders 2"/>
                  <a:ea typeface="Blodders 2"/>
                  <a:cs typeface="Blodders 2"/>
                  <a:sym typeface="Blodders 2"/>
                </a:rPr>
                <a:t>vaistinele</a:t>
              </a:r>
              <a:endParaRPr lang="en-US" sz="8312" dirty="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 rot="19240051">
              <a:off x="14664768" y="3623"/>
              <a:ext cx="1047487" cy="1793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309"/>
                </a:lnSpc>
              </a:pPr>
              <a:r>
                <a:rPr lang="en-US" sz="6600" dirty="0">
                  <a:solidFill>
                    <a:srgbClr val="CF4C35"/>
                  </a:solidFill>
                  <a:latin typeface="Blodders 2"/>
                  <a:ea typeface="Blodders 2"/>
                  <a:cs typeface="Blodders 2"/>
                  <a:sym typeface="Blodders 2"/>
                </a:rPr>
                <a:t>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 rot="74999">
              <a:off x="16336100" y="170311"/>
              <a:ext cx="1047487" cy="1459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209"/>
                </a:lnSpc>
              </a:pPr>
              <a:r>
                <a:rPr lang="en-US" sz="6578">
                  <a:solidFill>
                    <a:srgbClr val="CF4C35"/>
                  </a:solidFill>
                  <a:latin typeface="Blodders 2"/>
                  <a:ea typeface="Blodders 2"/>
                  <a:cs typeface="Blodders 2"/>
                  <a:sym typeface="Blodders 2"/>
                </a:rPr>
                <a:t>.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3035832"/>
            <a:ext cx="4539576" cy="1908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Vienkartinės apsauginės plėvelės (gaivinimo kaukės)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49453" y="2188110"/>
            <a:ext cx="2510875" cy="597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Turniketas</a:t>
            </a:r>
            <a:endParaRPr lang="en-US" sz="3599" dirty="0">
              <a:solidFill>
                <a:srgbClr val="566FB5"/>
              </a:solidFill>
              <a:latin typeface="Rubik 4"/>
              <a:ea typeface="Rubik 4"/>
              <a:cs typeface="Rubik 4"/>
              <a:sym typeface="Rubik 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717713" y="8865145"/>
            <a:ext cx="5219313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Sterilus spaudžiamasis tvarstis</a:t>
            </a:r>
          </a:p>
        </p:txBody>
      </p:sp>
      <p:sp>
        <p:nvSpPr>
          <p:cNvPr id="17" name="Freeform 17"/>
          <p:cNvSpPr/>
          <p:nvPr/>
        </p:nvSpPr>
        <p:spPr>
          <a:xfrm rot="-989675" flipV="1">
            <a:off x="8881226" y="7550254"/>
            <a:ext cx="523702" cy="1565412"/>
          </a:xfrm>
          <a:custGeom>
            <a:avLst/>
            <a:gdLst/>
            <a:ahLst/>
            <a:cxnLst/>
            <a:rect l="l" t="t" r="r" b="b"/>
            <a:pathLst>
              <a:path w="523702" h="1565412">
                <a:moveTo>
                  <a:pt x="0" y="1565412"/>
                </a:moveTo>
                <a:lnTo>
                  <a:pt x="523701" y="1565412"/>
                </a:lnTo>
                <a:lnTo>
                  <a:pt x="523701" y="0"/>
                </a:lnTo>
                <a:lnTo>
                  <a:pt x="0" y="0"/>
                </a:lnTo>
                <a:lnTo>
                  <a:pt x="0" y="156541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 rot="7531619" flipV="1">
            <a:off x="9823666" y="2743093"/>
            <a:ext cx="466725" cy="1395102"/>
          </a:xfrm>
          <a:custGeom>
            <a:avLst/>
            <a:gdLst/>
            <a:ahLst/>
            <a:cxnLst/>
            <a:rect l="l" t="t" r="r" b="b"/>
            <a:pathLst>
              <a:path w="466725" h="1395102">
                <a:moveTo>
                  <a:pt x="0" y="1395102"/>
                </a:moveTo>
                <a:lnTo>
                  <a:pt x="466725" y="1395102"/>
                </a:lnTo>
                <a:lnTo>
                  <a:pt x="466725" y="0"/>
                </a:lnTo>
                <a:lnTo>
                  <a:pt x="0" y="0"/>
                </a:lnTo>
                <a:lnTo>
                  <a:pt x="0" y="139510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07134" y="7293106"/>
            <a:ext cx="1843024" cy="1708336"/>
          </a:xfrm>
          <a:custGeom>
            <a:avLst/>
            <a:gdLst/>
            <a:ahLst/>
            <a:cxnLst/>
            <a:rect l="l" t="t" r="r" b="b"/>
            <a:pathLst>
              <a:path w="1843024" h="1708336">
                <a:moveTo>
                  <a:pt x="0" y="0"/>
                </a:moveTo>
                <a:lnTo>
                  <a:pt x="1843024" y="0"/>
                </a:lnTo>
                <a:lnTo>
                  <a:pt x="1843024" y="1708336"/>
                </a:lnTo>
                <a:lnTo>
                  <a:pt x="0" y="170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3750158" y="3694767"/>
            <a:ext cx="1593453" cy="1562888"/>
          </a:xfrm>
          <a:custGeom>
            <a:avLst/>
            <a:gdLst/>
            <a:ahLst/>
            <a:cxnLst/>
            <a:rect l="l" t="t" r="r" b="b"/>
            <a:pathLst>
              <a:path w="1593453" h="1562888">
                <a:moveTo>
                  <a:pt x="0" y="0"/>
                </a:moveTo>
                <a:lnTo>
                  <a:pt x="1593453" y="0"/>
                </a:lnTo>
                <a:lnTo>
                  <a:pt x="1593453" y="1562888"/>
                </a:lnTo>
                <a:lnTo>
                  <a:pt x="0" y="1562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4737715" y="7293106"/>
            <a:ext cx="2095965" cy="1653758"/>
          </a:xfrm>
          <a:custGeom>
            <a:avLst/>
            <a:gdLst/>
            <a:ahLst/>
            <a:cxnLst/>
            <a:rect l="l" t="t" r="r" b="b"/>
            <a:pathLst>
              <a:path w="2095965" h="1653758">
                <a:moveTo>
                  <a:pt x="0" y="0"/>
                </a:moveTo>
                <a:lnTo>
                  <a:pt x="2095965" y="0"/>
                </a:lnTo>
                <a:lnTo>
                  <a:pt x="2095965" y="1653757"/>
                </a:lnTo>
                <a:lnTo>
                  <a:pt x="0" y="16537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8109914" y="4392713"/>
            <a:ext cx="2072851" cy="1688355"/>
          </a:xfrm>
          <a:custGeom>
            <a:avLst/>
            <a:gdLst/>
            <a:ahLst/>
            <a:cxnLst/>
            <a:rect l="l" t="t" r="r" b="b"/>
            <a:pathLst>
              <a:path w="2072851" h="1688355">
                <a:moveTo>
                  <a:pt x="0" y="0"/>
                </a:moveTo>
                <a:lnTo>
                  <a:pt x="2072851" y="0"/>
                </a:lnTo>
                <a:lnTo>
                  <a:pt x="2072851" y="1688355"/>
                </a:lnTo>
                <a:lnTo>
                  <a:pt x="0" y="1688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2394439" y="3908964"/>
            <a:ext cx="2649810" cy="1344064"/>
          </a:xfrm>
          <a:custGeom>
            <a:avLst/>
            <a:gdLst/>
            <a:ahLst/>
            <a:cxnLst/>
            <a:rect l="l" t="t" r="r" b="b"/>
            <a:pathLst>
              <a:path w="2649810" h="1344064">
                <a:moveTo>
                  <a:pt x="0" y="0"/>
                </a:moveTo>
                <a:lnTo>
                  <a:pt x="2649810" y="0"/>
                </a:lnTo>
                <a:lnTo>
                  <a:pt x="2649810" y="1344064"/>
                </a:lnTo>
                <a:lnTo>
                  <a:pt x="0" y="13440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1652992" y="5491153"/>
            <a:ext cx="4132706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Gerbk nukentėjusįjį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00218" y="6415075"/>
            <a:ext cx="4287565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Klausk leidimo padėti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506865" y="5491153"/>
            <a:ext cx="3756620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Išklausyk ir ramink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17553" y="9182100"/>
            <a:ext cx="3336289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Nežalok daugiau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287782" y="9182100"/>
            <a:ext cx="3070817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Būk sąžiningas</a:t>
            </a:r>
          </a:p>
        </p:txBody>
      </p:sp>
      <p:sp>
        <p:nvSpPr>
          <p:cNvPr id="13" name="Freeform 1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D11CBB0-F566-F01F-7CA8-31BCD635AA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6667" y="471467"/>
            <a:ext cx="13134665" cy="284257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93521">
            <a:off x="2591882" y="4263122"/>
            <a:ext cx="1401248" cy="1357937"/>
          </a:xfrm>
          <a:custGeom>
            <a:avLst/>
            <a:gdLst/>
            <a:ahLst/>
            <a:cxnLst/>
            <a:rect l="l" t="t" r="r" b="b"/>
            <a:pathLst>
              <a:path w="1401248" h="1357937">
                <a:moveTo>
                  <a:pt x="0" y="0"/>
                </a:moveTo>
                <a:lnTo>
                  <a:pt x="1401248" y="0"/>
                </a:lnTo>
                <a:lnTo>
                  <a:pt x="1401248" y="1357937"/>
                </a:lnTo>
                <a:lnTo>
                  <a:pt x="0" y="13579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8038062" y="8111832"/>
            <a:ext cx="2048612" cy="1014063"/>
          </a:xfrm>
          <a:custGeom>
            <a:avLst/>
            <a:gdLst/>
            <a:ahLst/>
            <a:cxnLst/>
            <a:rect l="l" t="t" r="r" b="b"/>
            <a:pathLst>
              <a:path w="2048612" h="1014063">
                <a:moveTo>
                  <a:pt x="0" y="0"/>
                </a:moveTo>
                <a:lnTo>
                  <a:pt x="2048612" y="0"/>
                </a:lnTo>
                <a:lnTo>
                  <a:pt x="2048612" y="1014063"/>
                </a:lnTo>
                <a:lnTo>
                  <a:pt x="0" y="1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8132624" y="4008846"/>
            <a:ext cx="1859489" cy="1866488"/>
          </a:xfrm>
          <a:custGeom>
            <a:avLst/>
            <a:gdLst/>
            <a:ahLst/>
            <a:cxnLst/>
            <a:rect l="l" t="t" r="r" b="b"/>
            <a:pathLst>
              <a:path w="1859489" h="1866488">
                <a:moveTo>
                  <a:pt x="0" y="0"/>
                </a:moveTo>
                <a:lnTo>
                  <a:pt x="1859488" y="0"/>
                </a:lnTo>
                <a:lnTo>
                  <a:pt x="1859488" y="1866489"/>
                </a:lnTo>
                <a:lnTo>
                  <a:pt x="0" y="18664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972514" y="4008846"/>
            <a:ext cx="1833377" cy="1620247"/>
          </a:xfrm>
          <a:custGeom>
            <a:avLst/>
            <a:gdLst/>
            <a:ahLst/>
            <a:cxnLst/>
            <a:rect l="l" t="t" r="r" b="b"/>
            <a:pathLst>
              <a:path w="1833377" h="1620247">
                <a:moveTo>
                  <a:pt x="0" y="0"/>
                </a:moveTo>
                <a:lnTo>
                  <a:pt x="1833377" y="0"/>
                </a:lnTo>
                <a:lnTo>
                  <a:pt x="1833377" y="1620247"/>
                </a:lnTo>
                <a:lnTo>
                  <a:pt x="0" y="16202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0658481" y="7216199"/>
            <a:ext cx="6739529" cy="2805329"/>
          </a:xfrm>
          <a:custGeom>
            <a:avLst/>
            <a:gdLst/>
            <a:ahLst/>
            <a:cxnLst/>
            <a:rect l="l" t="t" r="r" b="b"/>
            <a:pathLst>
              <a:path w="6739529" h="2805329">
                <a:moveTo>
                  <a:pt x="0" y="0"/>
                </a:moveTo>
                <a:lnTo>
                  <a:pt x="6739528" y="0"/>
                </a:lnTo>
                <a:lnTo>
                  <a:pt x="6739528" y="2805329"/>
                </a:lnTo>
                <a:lnTo>
                  <a:pt x="0" y="28053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0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11232503" y="7685731"/>
            <a:ext cx="5591485" cy="1790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Kitas jį pakeičia kas 2 minutes, kad nepavargtų ir kokybiškai tęstų veiksmus</a:t>
            </a:r>
          </a:p>
        </p:txBody>
      </p:sp>
      <p:sp>
        <p:nvSpPr>
          <p:cNvPr id="8" name="Freeform 8"/>
          <p:cNvSpPr/>
          <p:nvPr/>
        </p:nvSpPr>
        <p:spPr>
          <a:xfrm>
            <a:off x="678715" y="7216199"/>
            <a:ext cx="6739529" cy="2805329"/>
          </a:xfrm>
          <a:custGeom>
            <a:avLst/>
            <a:gdLst/>
            <a:ahLst/>
            <a:cxnLst/>
            <a:rect l="l" t="t" r="r" b="b"/>
            <a:pathLst>
              <a:path w="6739529" h="2805329">
                <a:moveTo>
                  <a:pt x="0" y="0"/>
                </a:moveTo>
                <a:lnTo>
                  <a:pt x="6739528" y="0"/>
                </a:lnTo>
                <a:lnTo>
                  <a:pt x="6739528" y="2805329"/>
                </a:lnTo>
                <a:lnTo>
                  <a:pt x="0" y="28053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0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1226153" y="5991615"/>
            <a:ext cx="4132706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Vienas kviečia pagalbą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81665" y="5991615"/>
            <a:ext cx="616140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Kitas pasirūpina nukentėjusiuoju (patikrina kvėpavimą)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80396" y="5991615"/>
            <a:ext cx="5017613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Trečias užtikrina saugumą (pašalina pavojus)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7917" y="7685731"/>
            <a:ext cx="6061125" cy="1790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Jei žmogus be sąmonės ir nekvėpuoja, vienas pradeda gaivinimą (30:2)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57852" y="3769835"/>
            <a:ext cx="900460" cy="13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22"/>
              </a:lnSpc>
            </a:pPr>
            <a:r>
              <a:rPr lang="en-US" sz="6944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112</a:t>
            </a:r>
          </a:p>
        </p:txBody>
      </p:sp>
      <p:sp>
        <p:nvSpPr>
          <p:cNvPr id="15" name="Freeform 1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50E3C15-6931-5A80-B293-0AA00A2F3C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27377" y="406338"/>
            <a:ext cx="14318593" cy="3098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8F0B20EAD0ED42861EC04042B8CF78" ma:contentTypeVersion="16" ma:contentTypeDescription="Create a new document." ma:contentTypeScope="" ma:versionID="feafc3a366b1a2c070b651df798c9a27">
  <xsd:schema xmlns:xsd="http://www.w3.org/2001/XMLSchema" xmlns:xs="http://www.w3.org/2001/XMLSchema" xmlns:p="http://schemas.microsoft.com/office/2006/metadata/properties" xmlns:ns2="cabd5df1-5f08-4f90-9bac-4a7cce7f8312" xmlns:ns3="aff30535-832f-4824-b8ff-1bcc43a78f38" targetNamespace="http://schemas.microsoft.com/office/2006/metadata/properties" ma:root="true" ma:fieldsID="c23b3423e3a3695b5b239f6b87b0f07d" ns2:_="" ns3:_="">
    <xsd:import namespace="cabd5df1-5f08-4f90-9bac-4a7cce7f8312"/>
    <xsd:import namespace="aff30535-832f-4824-b8ff-1bcc43a78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d5df1-5f08-4f90-9bac-4a7cce7f8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65037e2-2d4a-4f7b-924b-8065d5afc5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30535-832f-4824-b8ff-1bcc43a78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af61cee-26be-406a-a8a5-d4d56260f800}" ma:internalName="TaxCatchAll" ma:showField="CatchAllData" ma:web="aff30535-832f-4824-b8ff-1bcc43a78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bd5df1-5f08-4f90-9bac-4a7cce7f8312">
      <Terms xmlns="http://schemas.microsoft.com/office/infopath/2007/PartnerControls"/>
    </lcf76f155ced4ddcb4097134ff3c332f>
    <TaxCatchAll xmlns="aff30535-832f-4824-b8ff-1bcc43a78f38" xsi:nil="true"/>
  </documentManagement>
</p:properties>
</file>

<file path=customXml/itemProps1.xml><?xml version="1.0" encoding="utf-8"?>
<ds:datastoreItem xmlns:ds="http://schemas.openxmlformats.org/officeDocument/2006/customXml" ds:itemID="{DDF8BD64-9418-4C26-A74A-82AA6BFB7C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1EEAA6-3156-47EC-83A8-6C4ED5DD7F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bd5df1-5f08-4f90-9bac-4a7cce7f8312"/>
    <ds:schemaRef ds:uri="aff30535-832f-4824-b8ff-1bcc43a78f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95547A-19D3-4CC1-AC20-FAEC2A55F438}">
  <ds:schemaRefs>
    <ds:schemaRef ds:uri="http://schemas.microsoft.com/office/2006/metadata/properties"/>
    <ds:schemaRef ds:uri="http://schemas.microsoft.com/office/infopath/2007/PartnerControls"/>
    <ds:schemaRef ds:uri="cabd5df1-5f08-4f90-9bac-4a7cce7f8312"/>
    <ds:schemaRef ds:uri="aff30535-832f-4824-b8ff-1bcc43a78f3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449</Words>
  <Application>Microsoft Macintosh PowerPoint</Application>
  <PresentationFormat>Custom</PresentationFormat>
  <Paragraphs>129</Paragraphs>
  <Slides>25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Rubik 2</vt:lpstr>
      <vt:lpstr>Montserrat Bold</vt:lpstr>
      <vt:lpstr>Blodders 2</vt:lpstr>
      <vt:lpstr>Blodders 1</vt:lpstr>
      <vt:lpstr>Rubik 4 Medium</vt:lpstr>
      <vt:lpstr>Rubik 1</vt:lpstr>
      <vt:lpstr>Arial</vt:lpstr>
      <vt:lpstr>Rubik 3 Bold</vt:lpstr>
      <vt:lpstr>Rubik Medium</vt:lpstr>
      <vt:lpstr>Rubik 4</vt:lpstr>
      <vt:lpstr>Rubik 3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GĮP Pirmoji pagalba 6 kl. </dc:title>
  <cp:lastModifiedBy>Lina Štelmokaitienė</cp:lastModifiedBy>
  <cp:revision>3</cp:revision>
  <dcterms:created xsi:type="dcterms:W3CDTF">2006-08-16T00:00:00Z</dcterms:created>
  <dcterms:modified xsi:type="dcterms:W3CDTF">2026-01-15T11:52:58Z</dcterms:modified>
  <dc:identifier>DAG2Rz4E3_0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0x010100D08F0B20EAD0ED42861EC04042B8CF78</vt:lpwstr>
  </property>
</Properties>
</file>