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5" r:id="rId33"/>
  </p:sldIdLst>
  <p:sldSz cx="18288000" cy="10287000"/>
  <p:notesSz cx="6858000" cy="9144000"/>
  <p:embeddedFontLst>
    <p:embeddedFont>
      <p:font typeface="Blodders 1" pitchFamily="2" charset="0"/>
      <p:regular r:id="rId34"/>
    </p:embeddedFont>
    <p:embeddedFont>
      <p:font typeface="Blodders 2" pitchFamily="2" charset="0"/>
      <p:regular r:id="rId35"/>
    </p:embeddedFont>
    <p:embeddedFont>
      <p:font typeface="Montserrat Bold" pitchFamily="2" charset="77"/>
      <p:regular r:id="rId36"/>
    </p:embeddedFont>
    <p:embeddedFont>
      <p:font typeface="Rubik 1" pitchFamily="2" charset="-79"/>
      <p:regular r:id="rId37"/>
    </p:embeddedFont>
    <p:embeddedFont>
      <p:font typeface="Rubik 1 Bold" pitchFamily="2" charset="-79"/>
      <p:regular r:id="rId38"/>
    </p:embeddedFont>
    <p:embeddedFont>
      <p:font typeface="Rubik 2" pitchFamily="2" charset="-79"/>
      <p:regular r:id="rId39"/>
    </p:embeddedFont>
    <p:embeddedFont>
      <p:font typeface="Rubik 2 Bold" pitchFamily="2" charset="-79"/>
      <p:regular r:id="rId40"/>
      <p:bold r:id="rId41"/>
    </p:embeddedFont>
    <p:embeddedFont>
      <p:font typeface="Rubik 2 Medium" pitchFamily="2" charset="-79"/>
      <p:regular r:id="rId42"/>
    </p:embeddedFont>
    <p:embeddedFont>
      <p:font typeface="Rubik 3" pitchFamily="2" charset="-79"/>
      <p:regular r:id="rId43"/>
      <p:bold r:id="rId44"/>
    </p:embeddedFont>
    <p:embeddedFont>
      <p:font typeface="Rubik 4" pitchFamily="2" charset="-79"/>
      <p:regular r:id="rId45"/>
    </p:embeddedFont>
    <p:embeddedFont>
      <p:font typeface="Rubik Medium" pitchFamily="2" charset="-79"/>
      <p:regular r:id="rId4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803" autoAdjust="0"/>
    <p:restoredTop sz="94605" autoAdjust="0"/>
  </p:normalViewPr>
  <p:slideViewPr>
    <p:cSldViewPr>
      <p:cViewPr varScale="1">
        <p:scale>
          <a:sx n="44" d="100"/>
          <a:sy n="44" d="100"/>
        </p:scale>
        <p:origin x="240" y="10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6.fntdata"/><Relationship Id="rId21" Type="http://schemas.openxmlformats.org/officeDocument/2006/relationships/slide" Target="slides/slide17.xml"/><Relationship Id="rId34" Type="http://schemas.openxmlformats.org/officeDocument/2006/relationships/font" Target="fonts/font1.fntdata"/><Relationship Id="rId42" Type="http://schemas.openxmlformats.org/officeDocument/2006/relationships/font" Target="fonts/font9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font" Target="fonts/font4.fntdata"/><Relationship Id="rId40" Type="http://schemas.openxmlformats.org/officeDocument/2006/relationships/font" Target="fonts/font7.fntdata"/><Relationship Id="rId45" Type="http://schemas.openxmlformats.org/officeDocument/2006/relationships/font" Target="fonts/font12.fnt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font" Target="fonts/font3.fntdata"/><Relationship Id="rId49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font" Target="fonts/font11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font" Target="fonts/font2.fntdata"/><Relationship Id="rId43" Type="http://schemas.openxmlformats.org/officeDocument/2006/relationships/font" Target="fonts/font10.fntdata"/><Relationship Id="rId48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font" Target="fonts/font5.fntdata"/><Relationship Id="rId46" Type="http://schemas.openxmlformats.org/officeDocument/2006/relationships/font" Target="fonts/font13.fntdata"/><Relationship Id="rId20" Type="http://schemas.openxmlformats.org/officeDocument/2006/relationships/slide" Target="slides/slide16.xml"/><Relationship Id="rId41" Type="http://schemas.openxmlformats.org/officeDocument/2006/relationships/font" Target="fonts/font8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1/13/26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1/13/26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1/13/26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8.svg"/><Relationship Id="rId7" Type="http://schemas.openxmlformats.org/officeDocument/2006/relationships/image" Target="../media/image22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11" Type="http://schemas.openxmlformats.org/officeDocument/2006/relationships/image" Target="../media/image25.png"/><Relationship Id="rId5" Type="http://schemas.openxmlformats.org/officeDocument/2006/relationships/image" Target="../media/image20.svg"/><Relationship Id="rId10" Type="http://schemas.openxmlformats.org/officeDocument/2006/relationships/image" Target="../media/image24.png"/><Relationship Id="rId4" Type="http://schemas.openxmlformats.org/officeDocument/2006/relationships/image" Target="../media/image19.png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3.svg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5.png"/><Relationship Id="rId7" Type="http://schemas.openxmlformats.org/officeDocument/2006/relationships/image" Target="../media/image38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svg"/><Relationship Id="rId5" Type="http://schemas.openxmlformats.org/officeDocument/2006/relationships/image" Target="../media/image36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sv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.png"/><Relationship Id="rId4" Type="http://schemas.openxmlformats.org/officeDocument/2006/relationships/image" Target="../media/image4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sv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4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sv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sv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4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4.png"/><Relationship Id="rId4" Type="http://schemas.openxmlformats.org/officeDocument/2006/relationships/image" Target="../media/image4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svg"/><Relationship Id="rId7" Type="http://schemas.openxmlformats.org/officeDocument/2006/relationships/image" Target="../media/image54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53.svg"/><Relationship Id="rId4" Type="http://schemas.openxmlformats.org/officeDocument/2006/relationships/image" Target="../media/image5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sv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5.png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svg"/><Relationship Id="rId7" Type="http://schemas.openxmlformats.org/officeDocument/2006/relationships/image" Target="../media/image55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57.svg"/><Relationship Id="rId4" Type="http://schemas.openxmlformats.org/officeDocument/2006/relationships/image" Target="../media/image5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sv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8.png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svg"/><Relationship Id="rId7" Type="http://schemas.openxmlformats.org/officeDocument/2006/relationships/image" Target="../media/image58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60.svg"/><Relationship Id="rId4" Type="http://schemas.openxmlformats.org/officeDocument/2006/relationships/image" Target="../media/image5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sv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1.png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svg"/><Relationship Id="rId7" Type="http://schemas.openxmlformats.org/officeDocument/2006/relationships/image" Target="../media/image61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60.svg"/><Relationship Id="rId4" Type="http://schemas.openxmlformats.org/officeDocument/2006/relationships/image" Target="../media/image5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sv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sv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57.svg"/><Relationship Id="rId4" Type="http://schemas.openxmlformats.org/officeDocument/2006/relationships/image" Target="../media/image5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sv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2.png"/><Relationship Id="rId4" Type="http://schemas.openxmlformats.org/officeDocument/2006/relationships/image" Target="../media/image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svg"/><Relationship Id="rId7" Type="http://schemas.openxmlformats.org/officeDocument/2006/relationships/image" Target="../media/image62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svg"/><Relationship Id="rId5" Type="http://schemas.openxmlformats.org/officeDocument/2006/relationships/image" Target="../media/image56.png"/><Relationship Id="rId4" Type="http://schemas.openxmlformats.org/officeDocument/2006/relationships/image" Target="../media/image4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D76095F-C806-2556-D64D-1961851F8B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8288000" cy="1033568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926167" y="4953000"/>
            <a:ext cx="10435667" cy="33206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322"/>
              </a:lnSpc>
            </a:pPr>
            <a:r>
              <a:rPr lang="en-US" sz="9516">
                <a:solidFill>
                  <a:srgbClr val="CF4C35"/>
                </a:solidFill>
                <a:latin typeface="Blodders 2"/>
                <a:ea typeface="Blodders 2"/>
                <a:cs typeface="Blodders 2"/>
                <a:sym typeface="Blodders 2"/>
              </a:rPr>
              <a:t>Pirmoji pagalba - </a:t>
            </a:r>
          </a:p>
          <a:p>
            <a:pPr algn="ctr">
              <a:lnSpc>
                <a:spcPts val="13322"/>
              </a:lnSpc>
            </a:pPr>
            <a:r>
              <a:rPr lang="en-US" sz="9516">
                <a:solidFill>
                  <a:srgbClr val="CF4C35"/>
                </a:solidFill>
                <a:latin typeface="Blodders 2"/>
                <a:ea typeface="Blodders 2"/>
                <a:cs typeface="Blodders 2"/>
                <a:sym typeface="Blodders 2"/>
              </a:rPr>
              <a:t>kas tai?</a:t>
            </a:r>
          </a:p>
        </p:txBody>
      </p:sp>
      <p:sp>
        <p:nvSpPr>
          <p:cNvPr id="3" name="Freeform 3"/>
          <p:cNvSpPr/>
          <p:nvPr/>
        </p:nvSpPr>
        <p:spPr>
          <a:xfrm>
            <a:off x="6111964" y="1028700"/>
            <a:ext cx="6064071" cy="3428957"/>
          </a:xfrm>
          <a:custGeom>
            <a:avLst/>
            <a:gdLst/>
            <a:ahLst/>
            <a:cxnLst/>
            <a:rect l="l" t="t" r="r" b="b"/>
            <a:pathLst>
              <a:path w="6064071" h="3428957">
                <a:moveTo>
                  <a:pt x="0" y="0"/>
                </a:moveTo>
                <a:lnTo>
                  <a:pt x="6064072" y="0"/>
                </a:lnTo>
                <a:lnTo>
                  <a:pt x="6064072" y="3428957"/>
                </a:lnTo>
                <a:lnTo>
                  <a:pt x="0" y="342895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494598" y="6907610"/>
            <a:ext cx="2420488" cy="2023947"/>
          </a:xfrm>
          <a:custGeom>
            <a:avLst/>
            <a:gdLst/>
            <a:ahLst/>
            <a:cxnLst/>
            <a:rect l="l" t="t" r="r" b="b"/>
            <a:pathLst>
              <a:path w="2420488" h="2023947">
                <a:moveTo>
                  <a:pt x="0" y="0"/>
                </a:moveTo>
                <a:lnTo>
                  <a:pt x="2420487" y="0"/>
                </a:lnTo>
                <a:lnTo>
                  <a:pt x="2420487" y="2023947"/>
                </a:lnTo>
                <a:lnTo>
                  <a:pt x="0" y="202394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5999"/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>
            <a:off x="4400626" y="6156626"/>
            <a:ext cx="3525914" cy="3525914"/>
          </a:xfrm>
          <a:custGeom>
            <a:avLst/>
            <a:gdLst/>
            <a:ahLst/>
            <a:cxnLst/>
            <a:rect l="l" t="t" r="r" b="b"/>
            <a:pathLst>
              <a:path w="3525914" h="3525914">
                <a:moveTo>
                  <a:pt x="0" y="0"/>
                </a:moveTo>
                <a:lnTo>
                  <a:pt x="3525914" y="0"/>
                </a:lnTo>
                <a:lnTo>
                  <a:pt x="3525914" y="3525914"/>
                </a:lnTo>
                <a:lnTo>
                  <a:pt x="0" y="352591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>
            <a:off x="9915085" y="5950422"/>
            <a:ext cx="3940686" cy="3938323"/>
          </a:xfrm>
          <a:custGeom>
            <a:avLst/>
            <a:gdLst/>
            <a:ahLst/>
            <a:cxnLst/>
            <a:rect l="l" t="t" r="r" b="b"/>
            <a:pathLst>
              <a:path w="3940686" h="3938323">
                <a:moveTo>
                  <a:pt x="0" y="0"/>
                </a:moveTo>
                <a:lnTo>
                  <a:pt x="3940686" y="0"/>
                </a:lnTo>
                <a:lnTo>
                  <a:pt x="3940686" y="3938323"/>
                </a:lnTo>
                <a:lnTo>
                  <a:pt x="0" y="39383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>
            <a:off x="13658633" y="6757928"/>
            <a:ext cx="3161508" cy="2568726"/>
          </a:xfrm>
          <a:custGeom>
            <a:avLst/>
            <a:gdLst/>
            <a:ahLst/>
            <a:cxnLst/>
            <a:rect l="l" t="t" r="r" b="b"/>
            <a:pathLst>
              <a:path w="3161508" h="2568726">
                <a:moveTo>
                  <a:pt x="0" y="0"/>
                </a:moveTo>
                <a:lnTo>
                  <a:pt x="3161508" y="0"/>
                </a:lnTo>
                <a:lnTo>
                  <a:pt x="3161508" y="2568725"/>
                </a:lnTo>
                <a:lnTo>
                  <a:pt x="0" y="256872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1028700" y="6602520"/>
            <a:ext cx="3961091" cy="2634126"/>
          </a:xfrm>
          <a:custGeom>
            <a:avLst/>
            <a:gdLst/>
            <a:ahLst/>
            <a:cxnLst/>
            <a:rect l="l" t="t" r="r" b="b"/>
            <a:pathLst>
              <a:path w="3961091" h="2634126">
                <a:moveTo>
                  <a:pt x="0" y="0"/>
                </a:moveTo>
                <a:lnTo>
                  <a:pt x="3961091" y="0"/>
                </a:lnTo>
                <a:lnTo>
                  <a:pt x="3961091" y="2634126"/>
                </a:lnTo>
                <a:lnTo>
                  <a:pt x="0" y="263412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TextBox 7"/>
          <p:cNvSpPr txBox="1"/>
          <p:nvPr/>
        </p:nvSpPr>
        <p:spPr>
          <a:xfrm>
            <a:off x="3926167" y="876300"/>
            <a:ext cx="10435667" cy="1368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23"/>
              </a:lnSpc>
            </a:pPr>
            <a:r>
              <a:rPr lang="en-US" sz="8016">
                <a:solidFill>
                  <a:srgbClr val="CF4C35"/>
                </a:solidFill>
                <a:latin typeface="Blodders 2"/>
                <a:ea typeface="Blodders 2"/>
                <a:cs typeface="Blodders 2"/>
                <a:sym typeface="Blodders 2"/>
              </a:rPr>
              <a:t>Pirmoji pagalba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406021" y="3190951"/>
            <a:ext cx="13475959" cy="24168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39"/>
              </a:lnSpc>
            </a:pPr>
            <a:r>
              <a:rPr lang="en-US" sz="4599">
                <a:solidFill>
                  <a:srgbClr val="566FB5"/>
                </a:solidFill>
                <a:latin typeface="Rubik 1"/>
                <a:ea typeface="Rubik 1"/>
                <a:cs typeface="Rubik 1"/>
                <a:sym typeface="Rubik 1"/>
              </a:rPr>
              <a:t>Tai pagalba, kurią suteikiame žmonėms, kai jie susižeidžia arba suserga, kol atvyksta gydytojai ar tėvai/globėjai/rūpintojai.</a:t>
            </a:r>
          </a:p>
        </p:txBody>
      </p:sp>
      <p:sp>
        <p:nvSpPr>
          <p:cNvPr id="9" name="Freeform 9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256920" y="1613130"/>
            <a:ext cx="16002380" cy="91300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6019"/>
              </a:lnSpc>
            </a:pPr>
            <a:r>
              <a:rPr lang="en-US" sz="4299">
                <a:solidFill>
                  <a:srgbClr val="D65C41"/>
                </a:solidFill>
                <a:latin typeface="Rubik 2"/>
                <a:ea typeface="Rubik 2"/>
                <a:cs typeface="Rubik 2"/>
                <a:sym typeface="Rubik 2"/>
              </a:rPr>
              <a:t>Psichoaktyviosios medžiagos</a:t>
            </a:r>
            <a:r>
              <a:rPr lang="en-US" sz="4299">
                <a:solidFill>
                  <a:srgbClr val="586BB0"/>
                </a:solidFill>
                <a:latin typeface="Rubik 2"/>
                <a:ea typeface="Rubik 2"/>
                <a:cs typeface="Rubik 2"/>
                <a:sym typeface="Rubik 2"/>
              </a:rPr>
              <a:t> yra cheminės medžiagos, kurios patekusios į mūsų smegenis, keičia jų veiklą.  </a:t>
            </a:r>
          </a:p>
          <a:p>
            <a:pPr algn="just">
              <a:lnSpc>
                <a:spcPts val="6019"/>
              </a:lnSpc>
            </a:pPr>
            <a:endParaRPr lang="en-US" sz="4299">
              <a:solidFill>
                <a:srgbClr val="586BB0"/>
              </a:solidFill>
              <a:latin typeface="Rubik 2"/>
              <a:ea typeface="Rubik 2"/>
              <a:cs typeface="Rubik 2"/>
              <a:sym typeface="Rubik 2"/>
            </a:endParaRPr>
          </a:p>
          <a:p>
            <a:pPr algn="just">
              <a:lnSpc>
                <a:spcPts val="6019"/>
              </a:lnSpc>
            </a:pPr>
            <a:r>
              <a:rPr lang="en-US" sz="4299">
                <a:solidFill>
                  <a:srgbClr val="586BB0"/>
                </a:solidFill>
                <a:latin typeface="Rubik 2"/>
                <a:ea typeface="Rubik 2"/>
                <a:cs typeface="Rubik 2"/>
                <a:sym typeface="Rubik 2"/>
              </a:rPr>
              <a:t>Skirstymas:</a:t>
            </a:r>
          </a:p>
          <a:p>
            <a:pPr marL="928357" lvl="1" indent="-464178" algn="just">
              <a:lnSpc>
                <a:spcPts val="6019"/>
              </a:lnSpc>
              <a:buFont typeface="Arial"/>
              <a:buChar char="•"/>
            </a:pPr>
            <a:r>
              <a:rPr lang="en-US" sz="4299">
                <a:solidFill>
                  <a:srgbClr val="586BB0"/>
                </a:solidFill>
                <a:latin typeface="Rubik 2"/>
                <a:ea typeface="Rubik 2"/>
                <a:cs typeface="Rubik 2"/>
                <a:sym typeface="Rubik 2"/>
              </a:rPr>
              <a:t>Stimuliojančios</a:t>
            </a:r>
          </a:p>
          <a:p>
            <a:pPr marL="928357" lvl="1" indent="-464178" algn="just">
              <a:lnSpc>
                <a:spcPts val="6019"/>
              </a:lnSpc>
              <a:buFont typeface="Arial"/>
              <a:buChar char="•"/>
            </a:pPr>
            <a:r>
              <a:rPr lang="en-US" sz="4299">
                <a:solidFill>
                  <a:srgbClr val="586BB0"/>
                </a:solidFill>
                <a:latin typeface="Rubik 2"/>
                <a:ea typeface="Rubik 2"/>
                <a:cs typeface="Rubik 2"/>
                <a:sym typeface="Rubik 2"/>
              </a:rPr>
              <a:t>Slopinančios </a:t>
            </a:r>
          </a:p>
          <a:p>
            <a:pPr marL="928357" lvl="1" indent="-464178" algn="just">
              <a:lnSpc>
                <a:spcPts val="6019"/>
              </a:lnSpc>
              <a:buFont typeface="Arial"/>
              <a:buChar char="•"/>
            </a:pPr>
            <a:r>
              <a:rPr lang="en-US" sz="4299">
                <a:solidFill>
                  <a:srgbClr val="586BB0"/>
                </a:solidFill>
                <a:latin typeface="Rubik 2"/>
                <a:ea typeface="Rubik 2"/>
                <a:cs typeface="Rubik 2"/>
                <a:sym typeface="Rubik 2"/>
              </a:rPr>
              <a:t>Haliuciogeninės</a:t>
            </a:r>
          </a:p>
          <a:p>
            <a:pPr marL="928357" lvl="1" indent="-464178" algn="just">
              <a:lnSpc>
                <a:spcPts val="6019"/>
              </a:lnSpc>
              <a:buFont typeface="Arial"/>
              <a:buChar char="•"/>
            </a:pPr>
            <a:r>
              <a:rPr lang="en-US" sz="4299">
                <a:solidFill>
                  <a:srgbClr val="586BB0"/>
                </a:solidFill>
                <a:latin typeface="Rubik 2"/>
                <a:ea typeface="Rubik 2"/>
                <a:cs typeface="Rubik 2"/>
                <a:sym typeface="Rubik 2"/>
              </a:rPr>
              <a:t>Mišraus poveikio</a:t>
            </a:r>
          </a:p>
          <a:p>
            <a:pPr algn="just">
              <a:lnSpc>
                <a:spcPts val="6019"/>
              </a:lnSpc>
            </a:pPr>
            <a:endParaRPr lang="en-US" sz="4299">
              <a:solidFill>
                <a:srgbClr val="586BB0"/>
              </a:solidFill>
              <a:latin typeface="Rubik 2"/>
              <a:ea typeface="Rubik 2"/>
              <a:cs typeface="Rubik 2"/>
              <a:sym typeface="Rubik 2"/>
            </a:endParaRPr>
          </a:p>
          <a:p>
            <a:pPr algn="just">
              <a:lnSpc>
                <a:spcPts val="6019"/>
              </a:lnSpc>
            </a:pPr>
            <a:endParaRPr lang="en-US" sz="4299">
              <a:solidFill>
                <a:srgbClr val="586BB0"/>
              </a:solidFill>
              <a:latin typeface="Rubik 2"/>
              <a:ea typeface="Rubik 2"/>
              <a:cs typeface="Rubik 2"/>
              <a:sym typeface="Rubik 2"/>
            </a:endParaRPr>
          </a:p>
          <a:p>
            <a:pPr algn="just">
              <a:lnSpc>
                <a:spcPts val="6019"/>
              </a:lnSpc>
            </a:pPr>
            <a:endParaRPr lang="en-US" sz="4299">
              <a:solidFill>
                <a:srgbClr val="586BB0"/>
              </a:solidFill>
              <a:latin typeface="Rubik 2"/>
              <a:ea typeface="Rubik 2"/>
              <a:cs typeface="Rubik 2"/>
              <a:sym typeface="Rubik 2"/>
            </a:endParaRPr>
          </a:p>
          <a:p>
            <a:pPr algn="just">
              <a:lnSpc>
                <a:spcPts val="6019"/>
              </a:lnSpc>
            </a:pPr>
            <a:endParaRPr lang="en-US" sz="4299">
              <a:solidFill>
                <a:srgbClr val="586BB0"/>
              </a:solidFill>
              <a:latin typeface="Rubik 2"/>
              <a:ea typeface="Rubik 2"/>
              <a:cs typeface="Rubik 2"/>
              <a:sym typeface="Rubik 2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8735956" y="3708666"/>
            <a:ext cx="8133472" cy="5034210"/>
          </a:xfrm>
          <a:custGeom>
            <a:avLst/>
            <a:gdLst/>
            <a:ahLst/>
            <a:cxnLst/>
            <a:rect l="l" t="t" r="r" b="b"/>
            <a:pathLst>
              <a:path w="8133472" h="5034210">
                <a:moveTo>
                  <a:pt x="0" y="0"/>
                </a:moveTo>
                <a:lnTo>
                  <a:pt x="8133472" y="0"/>
                </a:lnTo>
                <a:lnTo>
                  <a:pt x="8133472" y="5034210"/>
                </a:lnTo>
                <a:lnTo>
                  <a:pt x="0" y="503421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2202866"/>
            <a:ext cx="16230600" cy="11544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19"/>
              </a:lnSpc>
            </a:pPr>
            <a:r>
              <a:rPr lang="en-US" sz="3299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Tai organizmo pakitimai, sukeliami į jį patekusių arba jame susidariusių nuodingų medžiagų. </a:t>
            </a:r>
          </a:p>
        </p:txBody>
      </p:sp>
      <p:sp>
        <p:nvSpPr>
          <p:cNvPr id="3" name="Freeform 3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TextBox 4"/>
          <p:cNvSpPr txBox="1"/>
          <p:nvPr/>
        </p:nvSpPr>
        <p:spPr>
          <a:xfrm>
            <a:off x="1028700" y="1326566"/>
            <a:ext cx="16230600" cy="952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42"/>
              </a:lnSpc>
            </a:pPr>
            <a:r>
              <a:rPr lang="en-US" sz="6202">
                <a:solidFill>
                  <a:srgbClr val="CF4C35"/>
                </a:solidFill>
                <a:latin typeface="Blodders 2"/>
                <a:ea typeface="Blodders 2"/>
                <a:cs typeface="Blodders 2"/>
                <a:sym typeface="Blodders 2"/>
              </a:rPr>
              <a:t>APSINUODIJIMAS PSICHOAKTYVIOMIS MEDŽIAGOMIS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3422048"/>
            <a:ext cx="16230600" cy="9007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25"/>
              </a:lnSpc>
            </a:pPr>
            <a:r>
              <a:rPr lang="en-US" sz="4661">
                <a:solidFill>
                  <a:srgbClr val="D65C41"/>
                </a:solidFill>
                <a:latin typeface="Blodders 1"/>
                <a:ea typeface="Blodders 1"/>
                <a:cs typeface="Blodders 1"/>
                <a:sym typeface="Blodders 1"/>
              </a:rPr>
              <a:t>POŽYMIAI: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4160902"/>
            <a:ext cx="8115300" cy="7982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77"/>
              </a:lnSpc>
            </a:pPr>
            <a:r>
              <a:rPr lang="en-US" sz="4198">
                <a:solidFill>
                  <a:srgbClr val="566FB5"/>
                </a:solidFill>
                <a:latin typeface="Blodders 1"/>
                <a:ea typeface="Blodders 1"/>
                <a:cs typeface="Blodders 1"/>
                <a:sym typeface="Blodders 1"/>
              </a:rPr>
              <a:t>PSICHIKOS IR ELGESIO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144000" y="4160902"/>
            <a:ext cx="8115300" cy="7982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77"/>
              </a:lnSpc>
            </a:pPr>
            <a:r>
              <a:rPr lang="en-US" sz="4198">
                <a:solidFill>
                  <a:srgbClr val="566FB5"/>
                </a:solidFill>
                <a:latin typeface="Blodders 1"/>
                <a:ea typeface="Blodders 1"/>
                <a:cs typeface="Blodders 1"/>
                <a:sym typeface="Blodders 1"/>
              </a:rPr>
              <a:t>FIZINIAI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28700" y="5041031"/>
            <a:ext cx="8115300" cy="39579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15" lvl="1" indent="-302257" algn="l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566FB5"/>
                </a:solidFill>
                <a:latin typeface="Rubik 1"/>
                <a:ea typeface="Rubik 1"/>
                <a:cs typeface="Rubik 1"/>
                <a:sym typeface="Rubik 1"/>
              </a:rPr>
              <a:t>Agresyvumas ar susierzinimas</a:t>
            </a:r>
          </a:p>
          <a:p>
            <a:pPr marL="604515" lvl="1" indent="-302257" algn="l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566FB5"/>
                </a:solidFill>
                <a:latin typeface="Rubik 1"/>
                <a:ea typeface="Rubik 1"/>
                <a:cs typeface="Rubik 1"/>
                <a:sym typeface="Rubik 1"/>
              </a:rPr>
              <a:t>Nerimas</a:t>
            </a:r>
          </a:p>
          <a:p>
            <a:pPr marL="604515" lvl="1" indent="-302257" algn="l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566FB5"/>
                </a:solidFill>
                <a:latin typeface="Rubik 1"/>
                <a:ea typeface="Rubik 1"/>
                <a:cs typeface="Rubik 1"/>
                <a:sym typeface="Rubik 1"/>
              </a:rPr>
              <a:t>Pakyla nuotaika (euforija)</a:t>
            </a:r>
          </a:p>
          <a:p>
            <a:pPr marL="604515" lvl="1" indent="-302257" algn="l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566FB5"/>
                </a:solidFill>
                <a:latin typeface="Rubik 1"/>
                <a:ea typeface="Rubik 1"/>
                <a:cs typeface="Rubik 1"/>
                <a:sym typeface="Rubik 1"/>
              </a:rPr>
              <a:t>Haliucinacijos</a:t>
            </a:r>
          </a:p>
          <a:p>
            <a:pPr marL="604515" lvl="1" indent="-302257" algn="l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566FB5"/>
                </a:solidFill>
                <a:latin typeface="Rubik 1"/>
                <a:ea typeface="Rubik 1"/>
                <a:cs typeface="Rubik 1"/>
                <a:sym typeface="Rubik 1"/>
              </a:rPr>
              <a:t>Silpnesnė sprendimų priėmimo geba</a:t>
            </a:r>
          </a:p>
          <a:p>
            <a:pPr marL="604515" lvl="1" indent="-302257" algn="l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566FB5"/>
                </a:solidFill>
                <a:latin typeface="Rubik 1"/>
                <a:ea typeface="Rubik 1"/>
                <a:cs typeface="Rubik 1"/>
                <a:sym typeface="Rubik 1"/>
              </a:rPr>
              <a:t>Padidėjusi energija arba aktyvumas</a:t>
            </a:r>
          </a:p>
          <a:p>
            <a:pPr marL="604515" lvl="1" indent="-302257" algn="l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566FB5"/>
                </a:solidFill>
                <a:latin typeface="Rubik 1"/>
                <a:ea typeface="Rubik 1"/>
                <a:cs typeface="Rubik 1"/>
                <a:sym typeface="Rubik 1"/>
              </a:rPr>
              <a:t>Atminties sutrikimai</a:t>
            </a:r>
          </a:p>
          <a:p>
            <a:pPr marL="604515" lvl="1" indent="-302257" algn="l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566FB5"/>
                </a:solidFill>
                <a:latin typeface="Rubik 1"/>
                <a:ea typeface="Rubik 1"/>
                <a:cs typeface="Rubik 1"/>
                <a:sym typeface="Rubik 1"/>
              </a:rPr>
              <a:t>Paranoja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144000" y="5041031"/>
            <a:ext cx="8115300" cy="44532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15" lvl="1" indent="-302257" algn="l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566FB5"/>
                </a:solidFill>
                <a:latin typeface="Rubik 1"/>
                <a:ea typeface="Rubik 1"/>
                <a:cs typeface="Rubik 1"/>
                <a:sym typeface="Rubik 1"/>
              </a:rPr>
              <a:t>Sutrikusi koordinacija, pusiausvyros praradimas</a:t>
            </a:r>
          </a:p>
          <a:p>
            <a:pPr marL="604515" lvl="1" indent="-302257" algn="l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566FB5"/>
                </a:solidFill>
                <a:latin typeface="Rubik 1"/>
                <a:ea typeface="Rubik 1"/>
                <a:cs typeface="Rubik 1"/>
                <a:sym typeface="Rubik 1"/>
              </a:rPr>
              <a:t>Pykinimas, vėmimas</a:t>
            </a:r>
          </a:p>
          <a:p>
            <a:pPr marL="604515" lvl="1" indent="-302257" algn="l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566FB5"/>
                </a:solidFill>
                <a:latin typeface="Rubik 1"/>
                <a:ea typeface="Rubik 1"/>
                <a:cs typeface="Rubik 1"/>
                <a:sym typeface="Rubik 1"/>
              </a:rPr>
              <a:t>Neaiški, nerišli kalba</a:t>
            </a:r>
          </a:p>
          <a:p>
            <a:pPr marL="604515" lvl="1" indent="-302257" algn="l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566FB5"/>
                </a:solidFill>
                <a:latin typeface="Rubik 1"/>
                <a:ea typeface="Rubik 1"/>
                <a:cs typeface="Rubik 1"/>
                <a:sym typeface="Rubik 1"/>
              </a:rPr>
              <a:t>Kūno temperatūros pokyčiai (per didelė arba per žema temperatūra)</a:t>
            </a:r>
          </a:p>
          <a:p>
            <a:pPr marL="604515" lvl="1" indent="-302257" algn="l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566FB5"/>
                </a:solidFill>
                <a:latin typeface="Rubik 1"/>
                <a:ea typeface="Rubik 1"/>
                <a:cs typeface="Rubik 1"/>
                <a:sym typeface="Rubik 1"/>
              </a:rPr>
              <a:t>Vyzdžių susiaurėjimas ar išsiplėtimas</a:t>
            </a:r>
          </a:p>
          <a:p>
            <a:pPr marL="604515" lvl="1" indent="-302257" algn="l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566FB5"/>
                </a:solidFill>
                <a:latin typeface="Rubik 1"/>
                <a:ea typeface="Rubik 1"/>
                <a:cs typeface="Rubik 1"/>
                <a:sym typeface="Rubik 1"/>
              </a:rPr>
              <a:t>Kardiologiniai pokyčiai (širdies ritmo padažnėjimas arba sulėtėjimas)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428208" y="1028700"/>
            <a:ext cx="7431583" cy="2133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0"/>
              </a:lnSpc>
            </a:pPr>
            <a:r>
              <a:rPr lang="en-US" sz="14000">
                <a:solidFill>
                  <a:srgbClr val="CF4C35"/>
                </a:solidFill>
                <a:latin typeface="Blodders 2"/>
                <a:ea typeface="Blodders 2"/>
                <a:cs typeface="Blodders 2"/>
                <a:sym typeface="Blodders 2"/>
              </a:rPr>
              <a:t>P-P-P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989836" y="3105150"/>
            <a:ext cx="4308327" cy="6635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00"/>
              </a:lnSpc>
            </a:pPr>
            <a:r>
              <a:rPr lang="en-US" sz="4000" b="1">
                <a:solidFill>
                  <a:srgbClr val="4257A2"/>
                </a:solidFill>
                <a:latin typeface="Rubik 2 Medium"/>
                <a:ea typeface="Rubik 2 Medium"/>
                <a:cs typeface="Rubik 2 Medium"/>
                <a:sym typeface="Rubik 2 Medium"/>
              </a:rPr>
              <a:t>Taisyklė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386904" y="8754184"/>
            <a:ext cx="3950492" cy="5921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13"/>
              </a:lnSpc>
            </a:pPr>
            <a:r>
              <a:rPr lang="en-US" sz="3625">
                <a:solidFill>
                  <a:srgbClr val="586BB0"/>
                </a:solidFill>
                <a:latin typeface="Rubik 3"/>
                <a:ea typeface="Rubik 3"/>
                <a:cs typeface="Rubik 3"/>
                <a:sym typeface="Rubik 3"/>
              </a:rPr>
              <a:t>Patikrink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282981" y="8754184"/>
            <a:ext cx="3950492" cy="5921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13"/>
              </a:lnSpc>
            </a:pPr>
            <a:r>
              <a:rPr lang="en-US" sz="3625">
                <a:solidFill>
                  <a:srgbClr val="586BB0"/>
                </a:solidFill>
                <a:latin typeface="Rubik 3"/>
                <a:ea typeface="Rubik 3"/>
                <a:cs typeface="Rubik 3"/>
                <a:sym typeface="Rubik 3"/>
              </a:rPr>
              <a:t>Paskambink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2176448" y="8754184"/>
            <a:ext cx="3950492" cy="5921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13"/>
              </a:lnSpc>
            </a:pPr>
            <a:r>
              <a:rPr lang="en-US" sz="3625">
                <a:solidFill>
                  <a:srgbClr val="586BB0"/>
                </a:solidFill>
                <a:latin typeface="Rubik 3"/>
                <a:ea typeface="Rubik 3"/>
                <a:cs typeface="Rubik 3"/>
                <a:sym typeface="Rubik 3"/>
              </a:rPr>
              <a:t>Padėk</a:t>
            </a:r>
          </a:p>
        </p:txBody>
      </p:sp>
      <p:sp>
        <p:nvSpPr>
          <p:cNvPr id="7" name="Freeform 7"/>
          <p:cNvSpPr/>
          <p:nvPr/>
        </p:nvSpPr>
        <p:spPr>
          <a:xfrm>
            <a:off x="7962226" y="4481805"/>
            <a:ext cx="2592002" cy="4320003"/>
          </a:xfrm>
          <a:custGeom>
            <a:avLst/>
            <a:gdLst/>
            <a:ahLst/>
            <a:cxnLst/>
            <a:rect l="l" t="t" r="r" b="b"/>
            <a:pathLst>
              <a:path w="2592002" h="4320003">
                <a:moveTo>
                  <a:pt x="0" y="0"/>
                </a:moveTo>
                <a:lnTo>
                  <a:pt x="2592002" y="0"/>
                </a:lnTo>
                <a:lnTo>
                  <a:pt x="2592002" y="4320004"/>
                </a:lnTo>
                <a:lnTo>
                  <a:pt x="0" y="43200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Freeform 8"/>
          <p:cNvSpPr/>
          <p:nvPr/>
        </p:nvSpPr>
        <p:spPr>
          <a:xfrm>
            <a:off x="1333500" y="6191119"/>
            <a:ext cx="5581699" cy="2383850"/>
          </a:xfrm>
          <a:custGeom>
            <a:avLst/>
            <a:gdLst/>
            <a:ahLst/>
            <a:cxnLst/>
            <a:rect l="l" t="t" r="r" b="b"/>
            <a:pathLst>
              <a:path w="5581699" h="2383850">
                <a:moveTo>
                  <a:pt x="0" y="0"/>
                </a:moveTo>
                <a:lnTo>
                  <a:pt x="5581699" y="0"/>
                </a:lnTo>
                <a:lnTo>
                  <a:pt x="5581699" y="2383850"/>
                </a:lnTo>
                <a:lnTo>
                  <a:pt x="0" y="23838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Freeform 9"/>
          <p:cNvSpPr/>
          <p:nvPr/>
        </p:nvSpPr>
        <p:spPr>
          <a:xfrm>
            <a:off x="11918782" y="4481805"/>
            <a:ext cx="4465825" cy="4592108"/>
          </a:xfrm>
          <a:custGeom>
            <a:avLst/>
            <a:gdLst/>
            <a:ahLst/>
            <a:cxnLst/>
            <a:rect l="l" t="t" r="r" b="b"/>
            <a:pathLst>
              <a:path w="4465825" h="4592108">
                <a:moveTo>
                  <a:pt x="0" y="0"/>
                </a:moveTo>
                <a:lnTo>
                  <a:pt x="4465825" y="0"/>
                </a:lnTo>
                <a:lnTo>
                  <a:pt x="4465825" y="4592109"/>
                </a:lnTo>
                <a:lnTo>
                  <a:pt x="0" y="459210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Freeform 10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07183" y="2905621"/>
            <a:ext cx="4123398" cy="3061623"/>
          </a:xfrm>
          <a:custGeom>
            <a:avLst/>
            <a:gdLst/>
            <a:ahLst/>
            <a:cxnLst/>
            <a:rect l="l" t="t" r="r" b="b"/>
            <a:pathLst>
              <a:path w="4123398" h="3061623">
                <a:moveTo>
                  <a:pt x="0" y="0"/>
                </a:moveTo>
                <a:lnTo>
                  <a:pt x="4123398" y="0"/>
                </a:lnTo>
                <a:lnTo>
                  <a:pt x="4123398" y="3061622"/>
                </a:lnTo>
                <a:lnTo>
                  <a:pt x="0" y="306162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TextBox 3"/>
          <p:cNvSpPr txBox="1"/>
          <p:nvPr/>
        </p:nvSpPr>
        <p:spPr>
          <a:xfrm>
            <a:off x="1335077" y="4474636"/>
            <a:ext cx="5079737" cy="1908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77238" lvl="1" indent="-388619" algn="l">
              <a:lnSpc>
                <a:spcPts val="5039"/>
              </a:lnSpc>
              <a:buFont typeface="Arial"/>
              <a:buChar char="•"/>
            </a:pPr>
            <a:r>
              <a:rPr lang="en-US" sz="3599">
                <a:solidFill>
                  <a:srgbClr val="5D6FBD"/>
                </a:solidFill>
                <a:latin typeface="Rubik 2"/>
                <a:ea typeface="Rubik 2"/>
                <a:cs typeface="Rubik 2"/>
                <a:sym typeface="Rubik 2"/>
              </a:rPr>
              <a:t>Paklauskite</a:t>
            </a:r>
          </a:p>
          <a:p>
            <a:pPr marL="777238" lvl="1" indent="-388619" algn="l">
              <a:lnSpc>
                <a:spcPts val="5039"/>
              </a:lnSpc>
              <a:buFont typeface="Arial"/>
              <a:buChar char="•"/>
            </a:pPr>
            <a:r>
              <a:rPr lang="en-US" sz="3599">
                <a:solidFill>
                  <a:srgbClr val="5D6FBD"/>
                </a:solidFill>
                <a:latin typeface="Rubik 2"/>
                <a:ea typeface="Rubik 2"/>
                <a:cs typeface="Rubik 2"/>
                <a:sym typeface="Rubik 2"/>
              </a:rPr>
              <a:t>Pajudinkite</a:t>
            </a:r>
          </a:p>
          <a:p>
            <a:pPr algn="l">
              <a:lnSpc>
                <a:spcPts val="5039"/>
              </a:lnSpc>
            </a:pPr>
            <a:endParaRPr lang="en-US" sz="3599">
              <a:solidFill>
                <a:srgbClr val="5D6FBD"/>
              </a:solidFill>
              <a:latin typeface="Rubik 2"/>
              <a:ea typeface="Rubik 2"/>
              <a:cs typeface="Rubik 2"/>
              <a:sym typeface="Rubik 2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6201155" y="4852635"/>
            <a:ext cx="4123398" cy="3061623"/>
          </a:xfrm>
          <a:custGeom>
            <a:avLst/>
            <a:gdLst/>
            <a:ahLst/>
            <a:cxnLst/>
            <a:rect l="l" t="t" r="r" b="b"/>
            <a:pathLst>
              <a:path w="4123398" h="3061623">
                <a:moveTo>
                  <a:pt x="0" y="0"/>
                </a:moveTo>
                <a:lnTo>
                  <a:pt x="4123398" y="0"/>
                </a:lnTo>
                <a:lnTo>
                  <a:pt x="4123398" y="3061623"/>
                </a:lnTo>
                <a:lnTo>
                  <a:pt x="0" y="306162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>
            <a:off x="1497392" y="6631096"/>
            <a:ext cx="5051296" cy="2140487"/>
          </a:xfrm>
          <a:custGeom>
            <a:avLst/>
            <a:gdLst/>
            <a:ahLst/>
            <a:cxnLst/>
            <a:rect l="l" t="t" r="r" b="b"/>
            <a:pathLst>
              <a:path w="5051296" h="2140487">
                <a:moveTo>
                  <a:pt x="0" y="0"/>
                </a:moveTo>
                <a:lnTo>
                  <a:pt x="5051296" y="0"/>
                </a:lnTo>
                <a:lnTo>
                  <a:pt x="5051296" y="2140487"/>
                </a:lnTo>
                <a:lnTo>
                  <a:pt x="0" y="214048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14395227" y="6383446"/>
            <a:ext cx="2864073" cy="2874854"/>
          </a:xfrm>
          <a:custGeom>
            <a:avLst/>
            <a:gdLst/>
            <a:ahLst/>
            <a:cxnLst/>
            <a:rect l="l" t="t" r="r" b="b"/>
            <a:pathLst>
              <a:path w="2864073" h="2874854">
                <a:moveTo>
                  <a:pt x="0" y="0"/>
                </a:moveTo>
                <a:lnTo>
                  <a:pt x="2864073" y="0"/>
                </a:lnTo>
                <a:lnTo>
                  <a:pt x="2864073" y="2874854"/>
                </a:lnTo>
                <a:lnTo>
                  <a:pt x="0" y="287485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TextBox 8"/>
          <p:cNvSpPr txBox="1"/>
          <p:nvPr/>
        </p:nvSpPr>
        <p:spPr>
          <a:xfrm>
            <a:off x="4629014" y="3501183"/>
            <a:ext cx="5079737" cy="12706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</a:pPr>
            <a:r>
              <a:rPr lang="en-US" sz="3599">
                <a:solidFill>
                  <a:srgbClr val="5D6FBD"/>
                </a:solidFill>
                <a:latin typeface="Rubik 2"/>
                <a:ea typeface="Rubik 2"/>
                <a:cs typeface="Rubik 2"/>
                <a:sym typeface="Rubik 2"/>
              </a:rPr>
              <a:t>Ar Jums </a:t>
            </a:r>
          </a:p>
          <a:p>
            <a:pPr algn="ctr">
              <a:lnSpc>
                <a:spcPts val="5039"/>
              </a:lnSpc>
            </a:pPr>
            <a:r>
              <a:rPr lang="en-US" sz="3599">
                <a:solidFill>
                  <a:srgbClr val="5D6FBD"/>
                </a:solidFill>
                <a:latin typeface="Rubik 2"/>
                <a:ea typeface="Rubik 2"/>
                <a:cs typeface="Rubik 2"/>
                <a:sym typeface="Rubik 2"/>
              </a:rPr>
              <a:t>viskas gerai?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802723" y="4350707"/>
            <a:ext cx="6641684" cy="3185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77238" lvl="1" indent="-388619" algn="l">
              <a:lnSpc>
                <a:spcPts val="5039"/>
              </a:lnSpc>
              <a:buFont typeface="Arial"/>
              <a:buChar char="•"/>
            </a:pPr>
            <a:r>
              <a:rPr lang="en-US" sz="3599">
                <a:solidFill>
                  <a:srgbClr val="5D6FBD"/>
                </a:solidFill>
                <a:latin typeface="Rubik 2"/>
                <a:ea typeface="Rubik 2"/>
                <a:cs typeface="Rubik 2"/>
                <a:sym typeface="Rubik 2"/>
              </a:rPr>
              <a:t>Atverkite kvėpavimo takus.</a:t>
            </a:r>
          </a:p>
          <a:p>
            <a:pPr marL="777238" lvl="1" indent="-388619" algn="l">
              <a:lnSpc>
                <a:spcPts val="5039"/>
              </a:lnSpc>
              <a:buFont typeface="Arial"/>
              <a:buChar char="•"/>
            </a:pPr>
            <a:r>
              <a:rPr lang="en-US" sz="3599">
                <a:solidFill>
                  <a:srgbClr val="5D6FBD"/>
                </a:solidFill>
                <a:latin typeface="Rubik 2"/>
                <a:ea typeface="Rubik 2"/>
                <a:cs typeface="Rubik 2"/>
                <a:sym typeface="Rubik 2"/>
              </a:rPr>
              <a:t>Apžiūrėkite ar nėra svetimkūnių.</a:t>
            </a:r>
          </a:p>
          <a:p>
            <a:pPr marL="777238" lvl="1" indent="-388619" algn="l">
              <a:lnSpc>
                <a:spcPts val="5039"/>
              </a:lnSpc>
              <a:buFont typeface="Arial"/>
              <a:buChar char="•"/>
            </a:pPr>
            <a:r>
              <a:rPr lang="en-US" sz="3599">
                <a:solidFill>
                  <a:srgbClr val="5D6FBD"/>
                </a:solidFill>
                <a:latin typeface="Rubik 2"/>
                <a:ea typeface="Rubik 2"/>
                <a:cs typeface="Rubik 2"/>
                <a:sym typeface="Rubik 2"/>
              </a:rPr>
              <a:t>Klausykitės 10 s.</a:t>
            </a:r>
          </a:p>
          <a:p>
            <a:pPr algn="l">
              <a:lnSpc>
                <a:spcPts val="5039"/>
              </a:lnSpc>
            </a:pPr>
            <a:endParaRPr lang="en-US" sz="3599">
              <a:solidFill>
                <a:srgbClr val="5D6FBD"/>
              </a:solidFill>
              <a:latin typeface="Rubik 2"/>
              <a:ea typeface="Rubik 2"/>
              <a:cs typeface="Rubik 2"/>
              <a:sym typeface="Rubik 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5722985" y="5369879"/>
            <a:ext cx="5079737" cy="12706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</a:pPr>
            <a:r>
              <a:rPr lang="en-US" sz="3599">
                <a:solidFill>
                  <a:srgbClr val="5D6FBD"/>
                </a:solidFill>
                <a:latin typeface="Rubik 2"/>
                <a:ea typeface="Rubik 2"/>
                <a:cs typeface="Rubik 2"/>
                <a:sym typeface="Rubik 2"/>
              </a:rPr>
              <a:t>Ar galėčiau </a:t>
            </a:r>
          </a:p>
          <a:p>
            <a:pPr algn="ctr">
              <a:lnSpc>
                <a:spcPts val="5039"/>
              </a:lnSpc>
            </a:pPr>
            <a:r>
              <a:rPr lang="en-US" sz="3599">
                <a:solidFill>
                  <a:srgbClr val="5D6FBD"/>
                </a:solidFill>
                <a:latin typeface="Rubik 2"/>
                <a:ea typeface="Rubik 2"/>
                <a:cs typeface="Rubik 2"/>
                <a:sym typeface="Rubik 2"/>
              </a:rPr>
              <a:t>Jums padėti?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787880" y="590550"/>
            <a:ext cx="8455317" cy="13610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83"/>
              </a:lnSpc>
            </a:pPr>
            <a:r>
              <a:rPr lang="en-US" sz="7916">
                <a:solidFill>
                  <a:srgbClr val="CF4C35"/>
                </a:solidFill>
                <a:latin typeface="Blodders 2"/>
                <a:ea typeface="Blodders 2"/>
                <a:cs typeface="Blodders 2"/>
                <a:sym typeface="Blodders 2"/>
              </a:rPr>
              <a:t>1 p - Patikrink</a:t>
            </a:r>
          </a:p>
        </p:txBody>
      </p:sp>
      <p:sp>
        <p:nvSpPr>
          <p:cNvPr id="14" name="Freeform 14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C91EE80-2CFF-CA6E-CE5C-7553E9DA898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35077" y="3185648"/>
            <a:ext cx="3122756" cy="85947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6BAEBC5-8BAF-27CA-738C-BF26D855EC0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802722" y="3129670"/>
            <a:ext cx="3078271" cy="73292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3776D70-F73B-C09C-8AE7-3D124EAE3B9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05656" y="1814566"/>
            <a:ext cx="14649849" cy="89104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162780" y="5729265"/>
            <a:ext cx="6907266" cy="4590454"/>
          </a:xfrm>
          <a:custGeom>
            <a:avLst/>
            <a:gdLst/>
            <a:ahLst/>
            <a:cxnLst/>
            <a:rect l="l" t="t" r="r" b="b"/>
            <a:pathLst>
              <a:path w="6907266" h="4590454">
                <a:moveTo>
                  <a:pt x="0" y="0"/>
                </a:moveTo>
                <a:lnTo>
                  <a:pt x="6907265" y="0"/>
                </a:lnTo>
                <a:lnTo>
                  <a:pt x="6907265" y="4590453"/>
                </a:lnTo>
                <a:lnTo>
                  <a:pt x="0" y="45904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TextBox 3"/>
          <p:cNvSpPr txBox="1"/>
          <p:nvPr/>
        </p:nvSpPr>
        <p:spPr>
          <a:xfrm>
            <a:off x="1907017" y="2597682"/>
            <a:ext cx="14473966" cy="5090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5D6FBD"/>
                </a:solidFill>
                <a:latin typeface="Rubik 1"/>
                <a:ea typeface="Rubik 1"/>
                <a:cs typeface="Rubik 1"/>
                <a:sym typeface="Rubik 1"/>
              </a:rPr>
              <a:t>Skambiname numeriu </a:t>
            </a:r>
            <a:r>
              <a:rPr lang="en-US" sz="3600">
                <a:solidFill>
                  <a:srgbClr val="CF4C35"/>
                </a:solidFill>
                <a:latin typeface="Rubik 1"/>
                <a:ea typeface="Rubik 1"/>
                <a:cs typeface="Rubik 1"/>
                <a:sym typeface="Rubik 1"/>
              </a:rPr>
              <a:t>112 </a:t>
            </a:r>
            <a:r>
              <a:rPr lang="en-US" sz="3600">
                <a:solidFill>
                  <a:srgbClr val="5D6FBD"/>
                </a:solidFill>
                <a:latin typeface="Rubik 1"/>
                <a:ea typeface="Rubik 1"/>
                <a:cs typeface="Rubik 1"/>
                <a:sym typeface="Rubik 1"/>
              </a:rPr>
              <a:t>arba nurodome kitam žmogui ,,Iškviesk greitąją pagalbą''.</a:t>
            </a:r>
          </a:p>
          <a:p>
            <a:pPr algn="l">
              <a:lnSpc>
                <a:spcPts val="5040"/>
              </a:lnSpc>
            </a:pPr>
            <a:endParaRPr lang="en-US" sz="3600">
              <a:solidFill>
                <a:srgbClr val="5D6FBD"/>
              </a:solidFill>
              <a:latin typeface="Rubik 1"/>
              <a:ea typeface="Rubik 1"/>
              <a:cs typeface="Rubik 1"/>
              <a:sym typeface="Rubik 1"/>
            </a:endParaRPr>
          </a:p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5D6FBD"/>
                </a:solidFill>
                <a:latin typeface="Rubik 1"/>
                <a:ea typeface="Rubik 1"/>
                <a:cs typeface="Rubik 1"/>
                <a:sym typeface="Rubik 1"/>
              </a:rPr>
              <a:t>Atsakinėjame į dispečerio klausimus. Pasakome įvykio vietos adresą ir trumpai apibūdiname kas nutiko.</a:t>
            </a:r>
          </a:p>
          <a:p>
            <a:pPr algn="l">
              <a:lnSpc>
                <a:spcPts val="5040"/>
              </a:lnSpc>
            </a:pPr>
            <a:endParaRPr lang="en-US" sz="3600">
              <a:solidFill>
                <a:srgbClr val="5D6FBD"/>
              </a:solidFill>
              <a:latin typeface="Rubik 1"/>
              <a:ea typeface="Rubik 1"/>
              <a:cs typeface="Rubik 1"/>
              <a:sym typeface="Rubik 1"/>
            </a:endParaRPr>
          </a:p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5D6FBD"/>
                </a:solidFill>
                <a:latin typeface="Rubik 1"/>
                <a:ea typeface="Rubik 1"/>
                <a:cs typeface="Rubik 1"/>
                <a:sym typeface="Rubik 1"/>
              </a:rPr>
              <a:t>Klausome nurodymų ir LIEKAME SU ŽMOGUMI </a:t>
            </a:r>
          </a:p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5D6FBD"/>
                </a:solidFill>
                <a:latin typeface="Rubik 1"/>
                <a:ea typeface="Rubik 1"/>
                <a:cs typeface="Rubik 1"/>
                <a:sym typeface="Rubik 1"/>
              </a:rPr>
              <a:t>iki pasirodant pagalbai.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499794" y="575990"/>
            <a:ext cx="13288411" cy="13610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83"/>
              </a:lnSpc>
            </a:pPr>
            <a:r>
              <a:rPr lang="en-US" sz="7916">
                <a:solidFill>
                  <a:srgbClr val="CF4C35"/>
                </a:solidFill>
                <a:latin typeface="Blodders 2"/>
                <a:ea typeface="Blodders 2"/>
                <a:cs typeface="Blodders 2"/>
                <a:sym typeface="Blodders 2"/>
              </a:rPr>
              <a:t>2 p - Paskambink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4427623"/>
            <a:ext cx="828893" cy="17018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819"/>
              </a:lnSpc>
              <a:spcBef>
                <a:spcPct val="0"/>
              </a:spcBef>
            </a:pPr>
            <a:r>
              <a:rPr lang="en-US" sz="9871">
                <a:solidFill>
                  <a:srgbClr val="586BB0"/>
                </a:solidFill>
                <a:latin typeface="Blodders 2"/>
                <a:ea typeface="Blodders 2"/>
                <a:cs typeface="Blodders 2"/>
                <a:sym typeface="Blodders 2"/>
              </a:rPr>
              <a:t>2.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134248" y="2473857"/>
            <a:ext cx="643404" cy="17018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819"/>
              </a:lnSpc>
              <a:spcBef>
                <a:spcPct val="0"/>
              </a:spcBef>
            </a:pPr>
            <a:r>
              <a:rPr lang="en-US" sz="9871">
                <a:solidFill>
                  <a:srgbClr val="586BB0"/>
                </a:solidFill>
                <a:latin typeface="Blodders 2"/>
                <a:ea typeface="Blodders 2"/>
                <a:cs typeface="Blodders 2"/>
                <a:sym typeface="Blodders 2"/>
              </a:rPr>
              <a:t>1.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6322593"/>
            <a:ext cx="803287" cy="17018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819"/>
              </a:lnSpc>
              <a:spcBef>
                <a:spcPct val="0"/>
              </a:spcBef>
            </a:pPr>
            <a:r>
              <a:rPr lang="en-US" sz="9871">
                <a:solidFill>
                  <a:srgbClr val="586BB0"/>
                </a:solidFill>
                <a:latin typeface="Blodders 2"/>
                <a:ea typeface="Blodders 2"/>
                <a:cs typeface="Blodders 2"/>
                <a:sym typeface="Blodders 2"/>
              </a:rPr>
              <a:t>3.</a:t>
            </a:r>
          </a:p>
        </p:txBody>
      </p:sp>
      <p:sp>
        <p:nvSpPr>
          <p:cNvPr id="8" name="Freeform 8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/>
          <p:cNvGraphicFramePr>
            <a:graphicFrameLocks noGrp="1"/>
          </p:cNvGraphicFramePr>
          <p:nvPr/>
        </p:nvGraphicFramePr>
        <p:xfrm>
          <a:off x="1028700" y="2086635"/>
          <a:ext cx="16230600" cy="7238340"/>
        </p:xfrm>
        <a:graphic>
          <a:graphicData uri="http://schemas.openxmlformats.org/drawingml/2006/table">
            <a:tbl>
              <a:tblPr/>
              <a:tblGrid>
                <a:gridCol w="42389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115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801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86266">
                <a:tc>
                  <a:txBody>
                    <a:bodyPr/>
                    <a:lstStyle/>
                    <a:p>
                      <a:pPr algn="ctr">
                        <a:lnSpc>
                          <a:spcPts val="4200"/>
                        </a:lnSpc>
                        <a:defRPr/>
                      </a:pPr>
                      <a:r>
                        <a:rPr lang="en-US" sz="3000" b="1">
                          <a:solidFill>
                            <a:srgbClr val="566FB5"/>
                          </a:solidFill>
                          <a:latin typeface="Rubik 3"/>
                          <a:ea typeface="Rubik 3"/>
                          <a:cs typeface="Rubik 3"/>
                          <a:sym typeface="Rubik 3"/>
                        </a:rPr>
                        <a:t>Pagalbos teikėjai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200"/>
                        </a:lnSpc>
                        <a:defRPr/>
                      </a:pPr>
                      <a:r>
                        <a:rPr lang="en-US" sz="3000" b="1">
                          <a:solidFill>
                            <a:srgbClr val="566FB5"/>
                          </a:solidFill>
                          <a:latin typeface="Rubik 3"/>
                          <a:ea typeface="Rubik 3"/>
                          <a:cs typeface="Rubik 3"/>
                          <a:sym typeface="Rubik 3"/>
                        </a:rPr>
                        <a:t>Kontaktai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200"/>
                        </a:lnSpc>
                        <a:defRPr/>
                      </a:pPr>
                      <a:r>
                        <a:rPr lang="en-US" sz="3000">
                          <a:solidFill>
                            <a:srgbClr val="566FB5"/>
                          </a:solidFill>
                          <a:latin typeface="Rubik 3"/>
                          <a:ea typeface="Rubik 3"/>
                          <a:cs typeface="Rubik 3"/>
                          <a:sym typeface="Rubik 3"/>
                        </a:rPr>
                        <a:t>Darbo valandos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72520">
                <a:tc>
                  <a:txBody>
                    <a:bodyPr/>
                    <a:lstStyle/>
                    <a:p>
                      <a:pPr algn="ctr">
                        <a:lnSpc>
                          <a:spcPts val="42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200"/>
                        </a:lnSpc>
                        <a:defRPr/>
                      </a:pPr>
                      <a:endParaRPr lang="en-US" sz="1100"/>
                    </a:p>
                    <a:p>
                      <a:pPr algn="ctr">
                        <a:lnSpc>
                          <a:spcPts val="4200"/>
                        </a:lnSpc>
                      </a:pPr>
                      <a:r>
                        <a:rPr lang="en-US" sz="3000">
                          <a:solidFill>
                            <a:srgbClr val="566FB5"/>
                          </a:solidFill>
                          <a:latin typeface="Rubik 2"/>
                          <a:ea typeface="Rubik 2"/>
                          <a:cs typeface="Rubik 2"/>
                          <a:sym typeface="Rubik 2"/>
                        </a:rPr>
                        <a:t>Tel. 112</a:t>
                      </a:r>
                    </a:p>
                    <a:p>
                      <a:pPr algn="ctr">
                        <a:lnSpc>
                          <a:spcPts val="4200"/>
                        </a:lnSpc>
                      </a:pPr>
                      <a:r>
                        <a:rPr lang="en-US" sz="3000">
                          <a:solidFill>
                            <a:srgbClr val="566FB5"/>
                          </a:solidFill>
                          <a:latin typeface="Rubik 2"/>
                          <a:ea typeface="Rubik 2"/>
                          <a:cs typeface="Rubik 2"/>
                          <a:sym typeface="Rubik 2"/>
                        </a:rPr>
                        <a:t>Tel. 113</a:t>
                      </a:r>
                    </a:p>
                    <a:p>
                      <a:pPr algn="ctr">
                        <a:lnSpc>
                          <a:spcPts val="4200"/>
                        </a:lnSpc>
                      </a:pPr>
                      <a:endParaRPr lang="en-US" sz="3000">
                        <a:solidFill>
                          <a:srgbClr val="566FB5"/>
                        </a:solidFill>
                        <a:latin typeface="Rubik 2"/>
                        <a:ea typeface="Rubik 2"/>
                        <a:cs typeface="Rubik 2"/>
                        <a:sym typeface="Rubik 2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4200"/>
                        </a:lnSpc>
                        <a:defRPr/>
                      </a:pPr>
                      <a:r>
                        <a:rPr lang="en-US" sz="3000">
                          <a:solidFill>
                            <a:srgbClr val="566FB5"/>
                          </a:solidFill>
                          <a:latin typeface="Rubik 2"/>
                          <a:ea typeface="Rubik 2"/>
                          <a:cs typeface="Rubik 2"/>
                          <a:sym typeface="Rubik 2"/>
                        </a:rPr>
                        <a:t>I-VII visą parą</a:t>
                      </a:r>
                      <a:endParaRPr lang="en-US" sz="1100"/>
                    </a:p>
                    <a:p>
                      <a:pPr algn="l">
                        <a:lnSpc>
                          <a:spcPts val="4200"/>
                        </a:lnSpc>
                      </a:pPr>
                      <a:r>
                        <a:rPr lang="en-US" sz="3000" b="1">
                          <a:solidFill>
                            <a:srgbClr val="566FB5"/>
                          </a:solidFill>
                          <a:latin typeface="Rubik 2 Bold"/>
                          <a:ea typeface="Rubik 2 Bold"/>
                          <a:cs typeface="Rubik 2 Bold"/>
                          <a:sym typeface="Rubik 2 Bold"/>
                        </a:rPr>
                        <a:t>Medicininės konsultacijos</a:t>
                      </a:r>
                      <a:r>
                        <a:rPr lang="en-US" sz="3000">
                          <a:solidFill>
                            <a:srgbClr val="566FB5"/>
                          </a:solidFill>
                          <a:latin typeface="Rubik 2"/>
                          <a:ea typeface="Rubik 2"/>
                          <a:cs typeface="Rubik 2"/>
                          <a:sym typeface="Rubik 2"/>
                        </a:rPr>
                        <a:t> </a:t>
                      </a: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79554">
                <a:tc>
                  <a:txBody>
                    <a:bodyPr/>
                    <a:lstStyle/>
                    <a:p>
                      <a:pPr algn="ctr">
                        <a:lnSpc>
                          <a:spcPts val="42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200"/>
                        </a:lnSpc>
                        <a:defRPr/>
                      </a:pPr>
                      <a:r>
                        <a:rPr lang="en-US" sz="3000">
                          <a:solidFill>
                            <a:srgbClr val="566FB5"/>
                          </a:solidFill>
                          <a:latin typeface="Rubik 2"/>
                          <a:ea typeface="Rubik 2"/>
                          <a:cs typeface="Rubik 2"/>
                          <a:sym typeface="Rubik 2"/>
                        </a:rPr>
                        <a:t>Tel. +370 5 236 2052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4200"/>
                        </a:lnSpc>
                        <a:defRPr/>
                      </a:pPr>
                      <a:r>
                        <a:rPr lang="en-US" sz="3000">
                          <a:solidFill>
                            <a:srgbClr val="566FB5"/>
                          </a:solidFill>
                          <a:latin typeface="Rubik 2"/>
                          <a:ea typeface="Rubik 2"/>
                          <a:cs typeface="Rubik 2"/>
                          <a:sym typeface="Rubik 2"/>
                        </a:rPr>
                        <a:t> I-VII visą parą</a:t>
                      </a:r>
                      <a:endParaRPr lang="en-US" sz="1100"/>
                    </a:p>
                    <a:p>
                      <a:pPr algn="l">
                        <a:lnSpc>
                          <a:spcPts val="4200"/>
                        </a:lnSpc>
                      </a:pPr>
                      <a:r>
                        <a:rPr lang="en-US" sz="3000" b="1">
                          <a:solidFill>
                            <a:srgbClr val="566FB5"/>
                          </a:solidFill>
                          <a:latin typeface="Rubik 2 Bold"/>
                          <a:ea typeface="Rubik 2 Bold"/>
                          <a:cs typeface="Rubik 2 Bold"/>
                          <a:sym typeface="Rubik 2 Bold"/>
                        </a:rPr>
                        <a:t>Apsinuodijimo klausimais</a:t>
                      </a: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Freeform 3"/>
          <p:cNvSpPr/>
          <p:nvPr/>
        </p:nvSpPr>
        <p:spPr>
          <a:xfrm>
            <a:off x="1303423" y="3469469"/>
            <a:ext cx="3663918" cy="1674031"/>
          </a:xfrm>
          <a:custGeom>
            <a:avLst/>
            <a:gdLst/>
            <a:ahLst/>
            <a:cxnLst/>
            <a:rect l="l" t="t" r="r" b="b"/>
            <a:pathLst>
              <a:path w="3663918" h="1674031">
                <a:moveTo>
                  <a:pt x="0" y="0"/>
                </a:moveTo>
                <a:lnTo>
                  <a:pt x="3663918" y="0"/>
                </a:lnTo>
                <a:lnTo>
                  <a:pt x="3663918" y="1674031"/>
                </a:lnTo>
                <a:lnTo>
                  <a:pt x="0" y="167403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>
            <a:off x="1406761" y="5964715"/>
            <a:ext cx="3457243" cy="3293585"/>
          </a:xfrm>
          <a:custGeom>
            <a:avLst/>
            <a:gdLst/>
            <a:ahLst/>
            <a:cxnLst/>
            <a:rect l="l" t="t" r="r" b="b"/>
            <a:pathLst>
              <a:path w="3457243" h="3293585">
                <a:moveTo>
                  <a:pt x="0" y="0"/>
                </a:moveTo>
                <a:lnTo>
                  <a:pt x="3457243" y="0"/>
                </a:lnTo>
                <a:lnTo>
                  <a:pt x="3457243" y="3293585"/>
                </a:lnTo>
                <a:lnTo>
                  <a:pt x="0" y="329358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4969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TextBox 5"/>
          <p:cNvSpPr txBox="1"/>
          <p:nvPr/>
        </p:nvSpPr>
        <p:spPr>
          <a:xfrm>
            <a:off x="3135382" y="809625"/>
            <a:ext cx="11751957" cy="10839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80"/>
              </a:lnSpc>
            </a:pPr>
            <a:r>
              <a:rPr lang="en-US" sz="5700">
                <a:solidFill>
                  <a:srgbClr val="566FB5"/>
                </a:solidFill>
                <a:latin typeface="Blodders 1"/>
                <a:ea typeface="Blodders 1"/>
                <a:cs typeface="Blodders 1"/>
                <a:sym typeface="Blodders 1"/>
              </a:rPr>
              <a:t>skubi pagalba </a:t>
            </a:r>
          </a:p>
        </p:txBody>
      </p:sp>
      <p:sp>
        <p:nvSpPr>
          <p:cNvPr id="6" name="Freeform 6"/>
          <p:cNvSpPr/>
          <p:nvPr/>
        </p:nvSpPr>
        <p:spPr>
          <a:xfrm>
            <a:off x="16687040" y="9010559"/>
            <a:ext cx="1600960" cy="1276441"/>
          </a:xfrm>
          <a:custGeom>
            <a:avLst/>
            <a:gdLst/>
            <a:ahLst/>
            <a:cxnLst/>
            <a:rect l="l" t="t" r="r" b="b"/>
            <a:pathLst>
              <a:path w="1600960" h="1276441">
                <a:moveTo>
                  <a:pt x="0" y="0"/>
                </a:moveTo>
                <a:lnTo>
                  <a:pt x="1600960" y="0"/>
                </a:lnTo>
                <a:lnTo>
                  <a:pt x="1600960" y="1276441"/>
                </a:lnTo>
                <a:lnTo>
                  <a:pt x="0" y="127644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49147" y="903789"/>
            <a:ext cx="5795255" cy="4843868"/>
          </a:xfrm>
          <a:custGeom>
            <a:avLst/>
            <a:gdLst/>
            <a:ahLst/>
            <a:cxnLst/>
            <a:rect l="l" t="t" r="r" b="b"/>
            <a:pathLst>
              <a:path w="5795255" h="4843868">
                <a:moveTo>
                  <a:pt x="0" y="0"/>
                </a:moveTo>
                <a:lnTo>
                  <a:pt x="5795255" y="0"/>
                </a:lnTo>
                <a:lnTo>
                  <a:pt x="5795255" y="4843868"/>
                </a:lnTo>
                <a:lnTo>
                  <a:pt x="0" y="484386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>
            <a:off x="11576167" y="790575"/>
            <a:ext cx="5596390" cy="5592892"/>
          </a:xfrm>
          <a:custGeom>
            <a:avLst/>
            <a:gdLst/>
            <a:ahLst/>
            <a:cxnLst/>
            <a:rect l="l" t="t" r="r" b="b"/>
            <a:pathLst>
              <a:path w="5596390" h="5592892">
                <a:moveTo>
                  <a:pt x="0" y="0"/>
                </a:moveTo>
                <a:lnTo>
                  <a:pt x="5596391" y="0"/>
                </a:lnTo>
                <a:lnTo>
                  <a:pt x="5596391" y="5592892"/>
                </a:lnTo>
                <a:lnTo>
                  <a:pt x="0" y="55928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grpSp>
        <p:nvGrpSpPr>
          <p:cNvPr id="4" name="Group 4"/>
          <p:cNvGrpSpPr/>
          <p:nvPr/>
        </p:nvGrpSpPr>
        <p:grpSpPr>
          <a:xfrm>
            <a:off x="1205704" y="7348182"/>
            <a:ext cx="7549824" cy="2150045"/>
            <a:chOff x="0" y="0"/>
            <a:chExt cx="1988431" cy="56626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988431" cy="566267"/>
            </a:xfrm>
            <a:custGeom>
              <a:avLst/>
              <a:gdLst/>
              <a:ahLst/>
              <a:cxnLst/>
              <a:rect l="l" t="t" r="r" b="b"/>
              <a:pathLst>
                <a:path w="1988431" h="566267">
                  <a:moveTo>
                    <a:pt x="52298" y="0"/>
                  </a:moveTo>
                  <a:lnTo>
                    <a:pt x="1936133" y="0"/>
                  </a:lnTo>
                  <a:cubicBezTo>
                    <a:pt x="1950003" y="0"/>
                    <a:pt x="1963306" y="5510"/>
                    <a:pt x="1973113" y="15318"/>
                  </a:cubicBezTo>
                  <a:cubicBezTo>
                    <a:pt x="1982921" y="25125"/>
                    <a:pt x="1988431" y="38427"/>
                    <a:pt x="1988431" y="52298"/>
                  </a:cubicBezTo>
                  <a:lnTo>
                    <a:pt x="1988431" y="513969"/>
                  </a:lnTo>
                  <a:cubicBezTo>
                    <a:pt x="1988431" y="527840"/>
                    <a:pt x="1982921" y="541142"/>
                    <a:pt x="1973113" y="550949"/>
                  </a:cubicBezTo>
                  <a:cubicBezTo>
                    <a:pt x="1963306" y="560757"/>
                    <a:pt x="1950003" y="566267"/>
                    <a:pt x="1936133" y="566267"/>
                  </a:cubicBezTo>
                  <a:lnTo>
                    <a:pt x="52298" y="566267"/>
                  </a:lnTo>
                  <a:cubicBezTo>
                    <a:pt x="38427" y="566267"/>
                    <a:pt x="25125" y="560757"/>
                    <a:pt x="15318" y="550949"/>
                  </a:cubicBezTo>
                  <a:cubicBezTo>
                    <a:pt x="5510" y="541142"/>
                    <a:pt x="0" y="527840"/>
                    <a:pt x="0" y="513969"/>
                  </a:cubicBezTo>
                  <a:lnTo>
                    <a:pt x="0" y="52298"/>
                  </a:lnTo>
                  <a:cubicBezTo>
                    <a:pt x="0" y="38427"/>
                    <a:pt x="5510" y="25125"/>
                    <a:pt x="15318" y="15318"/>
                  </a:cubicBezTo>
                  <a:cubicBezTo>
                    <a:pt x="25125" y="5510"/>
                    <a:pt x="38427" y="0"/>
                    <a:pt x="52298" y="0"/>
                  </a:cubicBezTo>
                  <a:close/>
                </a:path>
              </a:pathLst>
            </a:custGeom>
            <a:solidFill>
              <a:srgbClr val="F6E4E3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1988431" cy="6138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7822825" y="3279030"/>
            <a:ext cx="2642350" cy="2339681"/>
          </a:xfrm>
          <a:custGeom>
            <a:avLst/>
            <a:gdLst/>
            <a:ahLst/>
            <a:cxnLst/>
            <a:rect l="l" t="t" r="r" b="b"/>
            <a:pathLst>
              <a:path w="2642350" h="2339681">
                <a:moveTo>
                  <a:pt x="0" y="0"/>
                </a:moveTo>
                <a:lnTo>
                  <a:pt x="2642350" y="0"/>
                </a:lnTo>
                <a:lnTo>
                  <a:pt x="2642350" y="2339681"/>
                </a:lnTo>
                <a:lnTo>
                  <a:pt x="0" y="233968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TextBox 8"/>
          <p:cNvSpPr txBox="1"/>
          <p:nvPr/>
        </p:nvSpPr>
        <p:spPr>
          <a:xfrm>
            <a:off x="2499794" y="628650"/>
            <a:ext cx="13288411" cy="13610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83"/>
              </a:lnSpc>
            </a:pPr>
            <a:r>
              <a:rPr lang="en-US" sz="7916">
                <a:solidFill>
                  <a:srgbClr val="CF4C35"/>
                </a:solidFill>
                <a:latin typeface="Blodders 2"/>
                <a:ea typeface="Blodders 2"/>
                <a:cs typeface="Blodders 2"/>
                <a:sym typeface="Blodders 2"/>
              </a:rPr>
              <a:t>3 p - Padek</a:t>
            </a:r>
          </a:p>
        </p:txBody>
      </p:sp>
      <p:sp>
        <p:nvSpPr>
          <p:cNvPr id="10" name="TextBox 10"/>
          <p:cNvSpPr txBox="1"/>
          <p:nvPr/>
        </p:nvSpPr>
        <p:spPr>
          <a:xfrm rot="-1692287">
            <a:off x="10211160" y="-124135"/>
            <a:ext cx="785615" cy="13785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169"/>
              </a:lnSpc>
            </a:pPr>
            <a:r>
              <a:rPr lang="en-US" sz="7978" dirty="0">
                <a:solidFill>
                  <a:srgbClr val="CF4C35"/>
                </a:solidFill>
                <a:latin typeface="Blodders 2"/>
                <a:ea typeface="Blodders 2"/>
                <a:cs typeface="Blodders 2"/>
                <a:sym typeface="Blodders 2"/>
              </a:rPr>
              <a:t>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79597" y="6174352"/>
            <a:ext cx="3948619" cy="895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00"/>
              </a:lnSpc>
            </a:pPr>
            <a:r>
              <a:rPr lang="en-US" sz="3400">
                <a:solidFill>
                  <a:srgbClr val="5D6FBD"/>
                </a:solidFill>
                <a:latin typeface="Rubik 4"/>
                <a:ea typeface="Rubik 4"/>
                <a:cs typeface="Rubik 4"/>
                <a:sym typeface="Rubik 4"/>
              </a:rPr>
              <a:t>Vertiname sąmonę ir kvėpavimą.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307384" y="5960040"/>
            <a:ext cx="3951916" cy="13246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00"/>
              </a:lnSpc>
            </a:pPr>
            <a:r>
              <a:rPr lang="en-US" sz="3400">
                <a:solidFill>
                  <a:srgbClr val="5D6FBD"/>
                </a:solidFill>
                <a:latin typeface="Rubik 4"/>
                <a:ea typeface="Rubik 4"/>
                <a:cs typeface="Rubik 4"/>
                <a:sym typeface="Rubik 4"/>
              </a:rPr>
              <a:t>Nuraminame, kad pagalba jau atvyksta.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927314" y="5960040"/>
            <a:ext cx="5498188" cy="13246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00"/>
              </a:lnSpc>
            </a:pPr>
            <a:r>
              <a:rPr lang="en-US" sz="3400">
                <a:solidFill>
                  <a:srgbClr val="5D6FBD"/>
                </a:solidFill>
                <a:latin typeface="Rubik 4"/>
                <a:ea typeface="Rubik 4"/>
                <a:cs typeface="Rubik 4"/>
                <a:sym typeface="Rubik 4"/>
              </a:rPr>
              <a:t>Neduodame maisto ir gėrimų, jei žmogus sąmoningas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668444" y="6174352"/>
            <a:ext cx="3951916" cy="895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00"/>
              </a:lnSpc>
            </a:pPr>
            <a:r>
              <a:rPr lang="en-US" sz="3400">
                <a:solidFill>
                  <a:srgbClr val="5D6FBD"/>
                </a:solidFill>
                <a:latin typeface="Rubik 4"/>
                <a:ea typeface="Rubik 4"/>
                <a:cs typeface="Rubik 4"/>
                <a:sym typeface="Rubik 4"/>
              </a:rPr>
              <a:t>Nesukeliame vėmimo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9532472" y="7348182"/>
            <a:ext cx="7549824" cy="2150045"/>
            <a:chOff x="0" y="0"/>
            <a:chExt cx="1988431" cy="566267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988431" cy="566267"/>
            </a:xfrm>
            <a:custGeom>
              <a:avLst/>
              <a:gdLst/>
              <a:ahLst/>
              <a:cxnLst/>
              <a:rect l="l" t="t" r="r" b="b"/>
              <a:pathLst>
                <a:path w="1988431" h="566267">
                  <a:moveTo>
                    <a:pt x="52298" y="0"/>
                  </a:moveTo>
                  <a:lnTo>
                    <a:pt x="1936133" y="0"/>
                  </a:lnTo>
                  <a:cubicBezTo>
                    <a:pt x="1950003" y="0"/>
                    <a:pt x="1963306" y="5510"/>
                    <a:pt x="1973113" y="15318"/>
                  </a:cubicBezTo>
                  <a:cubicBezTo>
                    <a:pt x="1982921" y="25125"/>
                    <a:pt x="1988431" y="38427"/>
                    <a:pt x="1988431" y="52298"/>
                  </a:cubicBezTo>
                  <a:lnTo>
                    <a:pt x="1988431" y="513969"/>
                  </a:lnTo>
                  <a:cubicBezTo>
                    <a:pt x="1988431" y="527840"/>
                    <a:pt x="1982921" y="541142"/>
                    <a:pt x="1973113" y="550949"/>
                  </a:cubicBezTo>
                  <a:cubicBezTo>
                    <a:pt x="1963306" y="560757"/>
                    <a:pt x="1950003" y="566267"/>
                    <a:pt x="1936133" y="566267"/>
                  </a:cubicBezTo>
                  <a:lnTo>
                    <a:pt x="52298" y="566267"/>
                  </a:lnTo>
                  <a:cubicBezTo>
                    <a:pt x="38427" y="566267"/>
                    <a:pt x="25125" y="560757"/>
                    <a:pt x="15318" y="550949"/>
                  </a:cubicBezTo>
                  <a:cubicBezTo>
                    <a:pt x="5510" y="541142"/>
                    <a:pt x="0" y="527840"/>
                    <a:pt x="0" y="513969"/>
                  </a:cubicBezTo>
                  <a:lnTo>
                    <a:pt x="0" y="52298"/>
                  </a:lnTo>
                  <a:cubicBezTo>
                    <a:pt x="0" y="38427"/>
                    <a:pt x="5510" y="25125"/>
                    <a:pt x="15318" y="15318"/>
                  </a:cubicBezTo>
                  <a:cubicBezTo>
                    <a:pt x="25125" y="5510"/>
                    <a:pt x="38427" y="0"/>
                    <a:pt x="52298" y="0"/>
                  </a:cubicBezTo>
                  <a:close/>
                </a:path>
              </a:pathLst>
            </a:custGeom>
            <a:solidFill>
              <a:srgbClr val="F6E4E3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47625"/>
              <a:ext cx="1988431" cy="6138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10676408" y="7999025"/>
            <a:ext cx="5261952" cy="895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00"/>
              </a:lnSpc>
            </a:pPr>
            <a:r>
              <a:rPr lang="en-US" sz="3400">
                <a:solidFill>
                  <a:srgbClr val="D34729"/>
                </a:solidFill>
                <a:latin typeface="Rubik 4"/>
                <a:ea typeface="Rubik 4"/>
                <a:cs typeface="Rubik 4"/>
                <a:sym typeface="Rubik 4"/>
              </a:rPr>
              <a:t>Jei nekvėpuoja -  pradedame gaivinimą</a:t>
            </a:r>
          </a:p>
        </p:txBody>
      </p:sp>
      <p:sp>
        <p:nvSpPr>
          <p:cNvPr id="22" name="Freeform 22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3" name="TextBox 23"/>
          <p:cNvSpPr txBox="1"/>
          <p:nvPr/>
        </p:nvSpPr>
        <p:spPr>
          <a:xfrm>
            <a:off x="1866431" y="7784712"/>
            <a:ext cx="6228371" cy="13246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00"/>
              </a:lnSpc>
            </a:pPr>
            <a:r>
              <a:rPr lang="en-US" sz="3400">
                <a:solidFill>
                  <a:srgbClr val="D34729"/>
                </a:solidFill>
                <a:latin typeface="Rubik 4"/>
                <a:ea typeface="Rubik 4"/>
                <a:cs typeface="Rubik 4"/>
                <a:sym typeface="Rubik 4"/>
              </a:rPr>
              <a:t>Jei nukentėjęs be samonės, bet kvėpuoja - guldome į stabilią šoninę padėti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F9372CC0-0F01-1C56-899D-145491BA9B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80616" y="1794696"/>
            <a:ext cx="7848378" cy="103244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/>
          <p:nvPr/>
        </p:nvSpPr>
        <p:spPr>
          <a:xfrm>
            <a:off x="10817444" y="4472763"/>
            <a:ext cx="6673510" cy="5577942"/>
          </a:xfrm>
          <a:custGeom>
            <a:avLst/>
            <a:gdLst/>
            <a:ahLst/>
            <a:cxnLst/>
            <a:rect l="l" t="t" r="r" b="b"/>
            <a:pathLst>
              <a:path w="6673510" h="5577942">
                <a:moveTo>
                  <a:pt x="0" y="0"/>
                </a:moveTo>
                <a:lnTo>
                  <a:pt x="6673511" y="0"/>
                </a:lnTo>
                <a:lnTo>
                  <a:pt x="6673511" y="5577943"/>
                </a:lnTo>
                <a:lnTo>
                  <a:pt x="0" y="557794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 flipH="1">
            <a:off x="10585790" y="1590382"/>
            <a:ext cx="7008831" cy="2882382"/>
          </a:xfrm>
          <a:custGeom>
            <a:avLst/>
            <a:gdLst/>
            <a:ahLst/>
            <a:cxnLst/>
            <a:rect l="l" t="t" r="r" b="b"/>
            <a:pathLst>
              <a:path w="7008831" h="2882382">
                <a:moveTo>
                  <a:pt x="7008831" y="0"/>
                </a:moveTo>
                <a:lnTo>
                  <a:pt x="0" y="0"/>
                </a:lnTo>
                <a:lnTo>
                  <a:pt x="0" y="2882381"/>
                </a:lnTo>
                <a:lnTo>
                  <a:pt x="7008831" y="2882381"/>
                </a:lnTo>
                <a:lnTo>
                  <a:pt x="7008831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>
            <a:off x="982690" y="3098628"/>
            <a:ext cx="5870663" cy="887938"/>
          </a:xfrm>
          <a:custGeom>
            <a:avLst/>
            <a:gdLst/>
            <a:ahLst/>
            <a:cxnLst/>
            <a:rect l="l" t="t" r="r" b="b"/>
            <a:pathLst>
              <a:path w="5870663" h="887938">
                <a:moveTo>
                  <a:pt x="0" y="0"/>
                </a:moveTo>
                <a:lnTo>
                  <a:pt x="5870663" y="0"/>
                </a:lnTo>
                <a:lnTo>
                  <a:pt x="5870663" y="887938"/>
                </a:lnTo>
                <a:lnTo>
                  <a:pt x="0" y="88793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Freeform 8"/>
          <p:cNvSpPr/>
          <p:nvPr/>
        </p:nvSpPr>
        <p:spPr>
          <a:xfrm rot="88483">
            <a:off x="1285138" y="7933907"/>
            <a:ext cx="6696768" cy="1012886"/>
          </a:xfrm>
          <a:custGeom>
            <a:avLst/>
            <a:gdLst/>
            <a:ahLst/>
            <a:cxnLst/>
            <a:rect l="l" t="t" r="r" b="b"/>
            <a:pathLst>
              <a:path w="6696768" h="1012886">
                <a:moveTo>
                  <a:pt x="0" y="0"/>
                </a:moveTo>
                <a:lnTo>
                  <a:pt x="6696769" y="0"/>
                </a:lnTo>
                <a:lnTo>
                  <a:pt x="6696769" y="1012886"/>
                </a:lnTo>
                <a:lnTo>
                  <a:pt x="0" y="101288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TextBox 9"/>
          <p:cNvSpPr txBox="1"/>
          <p:nvPr/>
        </p:nvSpPr>
        <p:spPr>
          <a:xfrm>
            <a:off x="757674" y="3220406"/>
            <a:ext cx="12019908" cy="5476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5D6FBD"/>
                </a:solidFill>
                <a:latin typeface="Rubik 4"/>
                <a:ea typeface="Rubik 4"/>
                <a:cs typeface="Rubik 4"/>
                <a:sym typeface="Rubik 4"/>
              </a:rPr>
              <a:t>Ištieskite gulinčiojo kojas.</a:t>
            </a:r>
          </a:p>
          <a:p>
            <a:pPr algn="l">
              <a:lnSpc>
                <a:spcPts val="1399"/>
              </a:lnSpc>
            </a:pPr>
            <a:endParaRPr lang="en-US" sz="3399">
              <a:solidFill>
                <a:srgbClr val="5D6FBD"/>
              </a:solidFill>
              <a:latin typeface="Rubik 4"/>
              <a:ea typeface="Rubik 4"/>
              <a:cs typeface="Rubik 4"/>
              <a:sym typeface="Rubik 4"/>
            </a:endParaRPr>
          </a:p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5D6FBD"/>
                </a:solidFill>
                <a:latin typeface="Rubik 4"/>
                <a:ea typeface="Rubik 4"/>
                <a:cs typeface="Rubik 4"/>
                <a:sym typeface="Rubik 4"/>
              </a:rPr>
              <a:t>Vieną ranką ištieskite į šoną, kitą -  permeskite per krūtinės ląstą, delnu prie veido.</a:t>
            </a:r>
          </a:p>
          <a:p>
            <a:pPr algn="l">
              <a:lnSpc>
                <a:spcPts val="1399"/>
              </a:lnSpc>
            </a:pPr>
            <a:endParaRPr lang="en-US" sz="3399">
              <a:solidFill>
                <a:srgbClr val="5D6FBD"/>
              </a:solidFill>
              <a:latin typeface="Rubik 4"/>
              <a:ea typeface="Rubik 4"/>
              <a:cs typeface="Rubik 4"/>
              <a:sym typeface="Rubik 4"/>
            </a:endParaRPr>
          </a:p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5D6FBD"/>
                </a:solidFill>
                <a:latin typeface="Rubik 4"/>
                <a:ea typeface="Rubik 4"/>
                <a:cs typeface="Rubik 4"/>
                <a:sym typeface="Rubik 4"/>
              </a:rPr>
              <a:t>Sulenkite tolimesnę nukentėjusiojo koją per kelio sąnarį ir traukite į save versdami jį ant šono.</a:t>
            </a:r>
          </a:p>
          <a:p>
            <a:pPr algn="l">
              <a:lnSpc>
                <a:spcPts val="1399"/>
              </a:lnSpc>
            </a:pPr>
            <a:endParaRPr lang="en-US" sz="3399">
              <a:solidFill>
                <a:srgbClr val="5D6FBD"/>
              </a:solidFill>
              <a:latin typeface="Rubik 4"/>
              <a:ea typeface="Rubik 4"/>
              <a:cs typeface="Rubik 4"/>
              <a:sym typeface="Rubik 4"/>
            </a:endParaRPr>
          </a:p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5D6FBD"/>
                </a:solidFill>
                <a:latin typeface="Rubik 4"/>
                <a:ea typeface="Rubik 4"/>
                <a:cs typeface="Rubik 4"/>
                <a:sym typeface="Rubik 4"/>
              </a:rPr>
              <a:t>Delnas po apatiniu žandikauliu, o sulenktasis kelis - persisvėręs per apatinę, ištiestą, koją.</a:t>
            </a:r>
          </a:p>
          <a:p>
            <a:pPr algn="l">
              <a:lnSpc>
                <a:spcPts val="1399"/>
              </a:lnSpc>
            </a:pPr>
            <a:endParaRPr lang="en-US" sz="3399">
              <a:solidFill>
                <a:srgbClr val="5D6FBD"/>
              </a:solidFill>
              <a:latin typeface="Rubik 4"/>
              <a:ea typeface="Rubik 4"/>
              <a:cs typeface="Rubik 4"/>
              <a:sym typeface="Rubik 4"/>
            </a:endParaRPr>
          </a:p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5D6FBD"/>
                </a:solidFill>
                <a:latin typeface="Rubik 4"/>
                <a:ea typeface="Rubik 4"/>
                <a:cs typeface="Rubik 4"/>
                <a:sym typeface="Rubik 4"/>
              </a:rPr>
              <a:t>Įvertinkite, ar žmogus kvėpuoja.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7F163B4-5961-1FAB-AA06-512C0796B1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81500" y="200956"/>
            <a:ext cx="9525000" cy="105324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EA7B2F5-9578-D72B-A94C-06073729069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39584" y="1431654"/>
            <a:ext cx="7008831" cy="873231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3049" y="4840963"/>
            <a:ext cx="6699889" cy="3486460"/>
            <a:chOff x="0" y="0"/>
            <a:chExt cx="1764580" cy="91824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764580" cy="918245"/>
            </a:xfrm>
            <a:custGeom>
              <a:avLst/>
              <a:gdLst/>
              <a:ahLst/>
              <a:cxnLst/>
              <a:rect l="l" t="t" r="r" b="b"/>
              <a:pathLst>
                <a:path w="1764580" h="918245">
                  <a:moveTo>
                    <a:pt x="58932" y="0"/>
                  </a:moveTo>
                  <a:lnTo>
                    <a:pt x="1705648" y="0"/>
                  </a:lnTo>
                  <a:cubicBezTo>
                    <a:pt x="1738195" y="0"/>
                    <a:pt x="1764580" y="26385"/>
                    <a:pt x="1764580" y="58932"/>
                  </a:cubicBezTo>
                  <a:lnTo>
                    <a:pt x="1764580" y="859313"/>
                  </a:lnTo>
                  <a:cubicBezTo>
                    <a:pt x="1764580" y="874942"/>
                    <a:pt x="1758371" y="889932"/>
                    <a:pt x="1747319" y="900984"/>
                  </a:cubicBezTo>
                  <a:cubicBezTo>
                    <a:pt x="1736267" y="912036"/>
                    <a:pt x="1721278" y="918245"/>
                    <a:pt x="1705648" y="918245"/>
                  </a:cubicBezTo>
                  <a:lnTo>
                    <a:pt x="58932" y="918245"/>
                  </a:lnTo>
                  <a:cubicBezTo>
                    <a:pt x="26385" y="918245"/>
                    <a:pt x="0" y="891860"/>
                    <a:pt x="0" y="859313"/>
                  </a:cubicBezTo>
                  <a:lnTo>
                    <a:pt x="0" y="58932"/>
                  </a:lnTo>
                  <a:cubicBezTo>
                    <a:pt x="0" y="26385"/>
                    <a:pt x="26385" y="0"/>
                    <a:pt x="58932" y="0"/>
                  </a:cubicBezTo>
                  <a:close/>
                </a:path>
              </a:pathLst>
            </a:custGeom>
            <a:solidFill>
              <a:srgbClr val="F6E4E3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1764580" cy="9658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931801" y="4840963"/>
            <a:ext cx="6673150" cy="3486460"/>
            <a:chOff x="0" y="0"/>
            <a:chExt cx="1757537" cy="91824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757537" cy="918245"/>
            </a:xfrm>
            <a:custGeom>
              <a:avLst/>
              <a:gdLst/>
              <a:ahLst/>
              <a:cxnLst/>
              <a:rect l="l" t="t" r="r" b="b"/>
              <a:pathLst>
                <a:path w="1757537" h="918245">
                  <a:moveTo>
                    <a:pt x="59168" y="0"/>
                  </a:moveTo>
                  <a:lnTo>
                    <a:pt x="1698369" y="0"/>
                  </a:lnTo>
                  <a:cubicBezTo>
                    <a:pt x="1714062" y="0"/>
                    <a:pt x="1729111" y="6234"/>
                    <a:pt x="1740208" y="17330"/>
                  </a:cubicBezTo>
                  <a:cubicBezTo>
                    <a:pt x="1751304" y="28426"/>
                    <a:pt x="1757537" y="43476"/>
                    <a:pt x="1757537" y="59168"/>
                  </a:cubicBezTo>
                  <a:lnTo>
                    <a:pt x="1757537" y="859077"/>
                  </a:lnTo>
                  <a:cubicBezTo>
                    <a:pt x="1757537" y="874769"/>
                    <a:pt x="1751304" y="889819"/>
                    <a:pt x="1740208" y="900915"/>
                  </a:cubicBezTo>
                  <a:cubicBezTo>
                    <a:pt x="1729111" y="912011"/>
                    <a:pt x="1714062" y="918245"/>
                    <a:pt x="1698369" y="918245"/>
                  </a:cubicBezTo>
                  <a:lnTo>
                    <a:pt x="59168" y="918245"/>
                  </a:lnTo>
                  <a:cubicBezTo>
                    <a:pt x="26490" y="918245"/>
                    <a:pt x="0" y="891754"/>
                    <a:pt x="0" y="859077"/>
                  </a:cubicBezTo>
                  <a:lnTo>
                    <a:pt x="0" y="59168"/>
                  </a:lnTo>
                  <a:cubicBezTo>
                    <a:pt x="0" y="26490"/>
                    <a:pt x="26490" y="0"/>
                    <a:pt x="59168" y="0"/>
                  </a:cubicBezTo>
                  <a:close/>
                </a:path>
              </a:pathLst>
            </a:custGeom>
            <a:solidFill>
              <a:srgbClr val="F6E4E3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1757537" cy="9658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742514" y="2390235"/>
            <a:ext cx="4189288" cy="7123267"/>
            <a:chOff x="0" y="0"/>
            <a:chExt cx="5585717" cy="9497690"/>
          </a:xfrm>
        </p:grpSpPr>
        <p:sp>
          <p:nvSpPr>
            <p:cNvPr id="9" name="Freeform 9"/>
            <p:cNvSpPr/>
            <p:nvPr/>
          </p:nvSpPr>
          <p:spPr>
            <a:xfrm rot="10449415">
              <a:off x="1417050" y="7805292"/>
              <a:ext cx="1352537" cy="1627779"/>
            </a:xfrm>
            <a:custGeom>
              <a:avLst/>
              <a:gdLst/>
              <a:ahLst/>
              <a:cxnLst/>
              <a:rect l="l" t="t" r="r" b="b"/>
              <a:pathLst>
                <a:path w="1352537" h="1627779">
                  <a:moveTo>
                    <a:pt x="0" y="0"/>
                  </a:moveTo>
                  <a:lnTo>
                    <a:pt x="1352536" y="0"/>
                  </a:lnTo>
                  <a:lnTo>
                    <a:pt x="1352536" y="1627779"/>
                  </a:lnTo>
                  <a:lnTo>
                    <a:pt x="0" y="16277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lt-LT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0" y="0"/>
              <a:ext cx="5585717" cy="9051803"/>
            </a:xfrm>
            <a:custGeom>
              <a:avLst/>
              <a:gdLst/>
              <a:ahLst/>
              <a:cxnLst/>
              <a:rect l="l" t="t" r="r" b="b"/>
              <a:pathLst>
                <a:path w="5585717" h="9051803">
                  <a:moveTo>
                    <a:pt x="0" y="0"/>
                  </a:moveTo>
                  <a:lnTo>
                    <a:pt x="5585717" y="0"/>
                  </a:lnTo>
                  <a:lnTo>
                    <a:pt x="5585717" y="9051803"/>
                  </a:lnTo>
                  <a:lnTo>
                    <a:pt x="0" y="90518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lt-LT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5588380" y="715677"/>
            <a:ext cx="7111240" cy="15398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>
                <a:solidFill>
                  <a:srgbClr val="586BB0"/>
                </a:solidFill>
                <a:latin typeface="Blodders 1"/>
                <a:ea typeface="Blodders 1"/>
                <a:cs typeface="Blodders 1"/>
                <a:sym typeface="Blodders 1"/>
              </a:rPr>
              <a:t>Traukuliai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1420033" y="3730223"/>
            <a:ext cx="5853632" cy="1024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59"/>
              </a:lnSpc>
            </a:pPr>
            <a:r>
              <a:rPr lang="en-US" sz="5399">
                <a:solidFill>
                  <a:srgbClr val="CF4C35"/>
                </a:solidFill>
                <a:latin typeface="Blodders 1"/>
                <a:ea typeface="Blodders 1"/>
                <a:cs typeface="Blodders 1"/>
                <a:sym typeface="Blodders 1"/>
              </a:rPr>
              <a:t>Pagalba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83049" y="3746733"/>
            <a:ext cx="6465370" cy="10083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19"/>
              </a:lnSpc>
            </a:pPr>
            <a:r>
              <a:rPr lang="en-US" sz="5299">
                <a:solidFill>
                  <a:srgbClr val="586BB0"/>
                </a:solidFill>
                <a:latin typeface="Blodders 1"/>
                <a:ea typeface="Blodders 1"/>
                <a:cs typeface="Blodders 1"/>
                <a:sym typeface="Blodders 1"/>
              </a:rPr>
              <a:t>Pavojus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94941" y="5065908"/>
            <a:ext cx="6053478" cy="2950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</a:pPr>
            <a:r>
              <a:rPr lang="en-US" sz="4200">
                <a:solidFill>
                  <a:srgbClr val="586BB0"/>
                </a:solidFill>
                <a:latin typeface="Rubik 1"/>
                <a:ea typeface="Rubik 1"/>
                <a:cs typeface="Rubik 1"/>
                <a:sym typeface="Rubik 1"/>
              </a:rPr>
              <a:t>Pirmą kartą ar kartojasi;</a:t>
            </a:r>
          </a:p>
          <a:p>
            <a:pPr algn="l">
              <a:lnSpc>
                <a:spcPts val="5880"/>
              </a:lnSpc>
            </a:pPr>
            <a:r>
              <a:rPr lang="en-US" sz="4200">
                <a:solidFill>
                  <a:srgbClr val="586BB0"/>
                </a:solidFill>
                <a:latin typeface="Rubik 1"/>
                <a:ea typeface="Rubik 1"/>
                <a:cs typeface="Rubik 1"/>
                <a:sym typeface="Rubik 1"/>
              </a:rPr>
              <a:t>Ilgiau nei 5 min.;</a:t>
            </a:r>
          </a:p>
          <a:p>
            <a:pPr algn="l">
              <a:lnSpc>
                <a:spcPts val="5880"/>
              </a:lnSpc>
            </a:pPr>
            <a:r>
              <a:rPr lang="en-US" sz="4200">
                <a:solidFill>
                  <a:srgbClr val="586BB0"/>
                </a:solidFill>
                <a:latin typeface="Rubik 1"/>
                <a:ea typeface="Rubik 1"/>
                <a:cs typeface="Rubik 1"/>
                <a:sym typeface="Rubik 1"/>
              </a:rPr>
              <a:t>Susižeidė;</a:t>
            </a:r>
          </a:p>
          <a:p>
            <a:pPr algn="l">
              <a:lnSpc>
                <a:spcPts val="5880"/>
              </a:lnSpc>
            </a:pPr>
            <a:r>
              <a:rPr lang="en-US" sz="4200">
                <a:solidFill>
                  <a:srgbClr val="586BB0"/>
                </a:solidFill>
                <a:latin typeface="Rubik 1"/>
                <a:ea typeface="Rubik 1"/>
                <a:cs typeface="Rubik 1"/>
                <a:sym typeface="Rubik 1"/>
              </a:rPr>
              <a:t>Neatsigauna.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1420033" y="5065908"/>
            <a:ext cx="5853632" cy="2950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</a:pPr>
            <a:r>
              <a:rPr lang="en-US" sz="4200">
                <a:solidFill>
                  <a:srgbClr val="586BB0"/>
                </a:solidFill>
                <a:latin typeface="Rubik 1"/>
                <a:ea typeface="Rubik 1"/>
                <a:cs typeface="Rubik 1"/>
                <a:sym typeface="Rubik 1"/>
              </a:rPr>
              <a:t>Saugiai paguldykite;</a:t>
            </a:r>
          </a:p>
          <a:p>
            <a:pPr algn="l">
              <a:lnSpc>
                <a:spcPts val="5880"/>
              </a:lnSpc>
            </a:pPr>
            <a:r>
              <a:rPr lang="en-US" sz="4200" u="sng">
                <a:solidFill>
                  <a:srgbClr val="586BB0"/>
                </a:solidFill>
                <a:latin typeface="Rubik 1"/>
                <a:ea typeface="Rubik 1"/>
                <a:cs typeface="Rubik 1"/>
                <a:sym typeface="Rubik 1"/>
              </a:rPr>
              <a:t>Patraukite daiktus;</a:t>
            </a:r>
          </a:p>
          <a:p>
            <a:pPr algn="l">
              <a:lnSpc>
                <a:spcPts val="5880"/>
              </a:lnSpc>
            </a:pPr>
            <a:r>
              <a:rPr lang="en-US" sz="4200">
                <a:solidFill>
                  <a:srgbClr val="586BB0"/>
                </a:solidFill>
                <a:latin typeface="Rubik 1"/>
                <a:ea typeface="Rubik 1"/>
                <a:cs typeface="Rubik 1"/>
                <a:sym typeface="Rubik 1"/>
              </a:rPr>
              <a:t>Atlaisvinkite drabužius;</a:t>
            </a:r>
          </a:p>
          <a:p>
            <a:pPr algn="l">
              <a:lnSpc>
                <a:spcPts val="5880"/>
              </a:lnSpc>
            </a:pPr>
            <a:r>
              <a:rPr lang="en-US" sz="4200">
                <a:solidFill>
                  <a:srgbClr val="586BB0"/>
                </a:solidFill>
                <a:latin typeface="Rubik 1"/>
                <a:ea typeface="Rubik 1"/>
                <a:cs typeface="Rubik 1"/>
                <a:sym typeface="Rubik 1"/>
              </a:rPr>
              <a:t>Vertinkite būklę.</a:t>
            </a:r>
          </a:p>
        </p:txBody>
      </p:sp>
      <p:sp>
        <p:nvSpPr>
          <p:cNvPr id="17" name="Freeform 17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E764C611-CD6A-391D-B86D-B06D8385BD2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59665" y="1925505"/>
            <a:ext cx="12568669" cy="980717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040593" y="789582"/>
            <a:ext cx="9218707" cy="8707837"/>
          </a:xfrm>
          <a:custGeom>
            <a:avLst/>
            <a:gdLst/>
            <a:ahLst/>
            <a:cxnLst/>
            <a:rect l="l" t="t" r="r" b="b"/>
            <a:pathLst>
              <a:path w="9218707" h="8707837">
                <a:moveTo>
                  <a:pt x="0" y="0"/>
                </a:moveTo>
                <a:lnTo>
                  <a:pt x="9218707" y="0"/>
                </a:lnTo>
                <a:lnTo>
                  <a:pt x="9218707" y="8707836"/>
                </a:lnTo>
                <a:lnTo>
                  <a:pt x="0" y="87078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>
            <a:off x="0" y="5100782"/>
            <a:ext cx="8809144" cy="5113554"/>
          </a:xfrm>
          <a:custGeom>
            <a:avLst/>
            <a:gdLst/>
            <a:ahLst/>
            <a:cxnLst/>
            <a:rect l="l" t="t" r="r" b="b"/>
            <a:pathLst>
              <a:path w="8809144" h="5113554">
                <a:moveTo>
                  <a:pt x="0" y="0"/>
                </a:moveTo>
                <a:lnTo>
                  <a:pt x="8809144" y="0"/>
                </a:lnTo>
                <a:lnTo>
                  <a:pt x="8809144" y="5113554"/>
                </a:lnTo>
                <a:lnTo>
                  <a:pt x="0" y="511355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173" r="-3173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TextBox 4"/>
          <p:cNvSpPr txBox="1"/>
          <p:nvPr/>
        </p:nvSpPr>
        <p:spPr>
          <a:xfrm>
            <a:off x="9924225" y="2110885"/>
            <a:ext cx="6927387" cy="1235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00"/>
              </a:lnSpc>
            </a:pPr>
            <a:r>
              <a:rPr lang="en-US" sz="3500">
                <a:solidFill>
                  <a:srgbClr val="5D6FBD"/>
                </a:solidFill>
                <a:latin typeface="Rubik 3"/>
                <a:ea typeface="Rubik 3"/>
                <a:cs typeface="Rubik 3"/>
                <a:sym typeface="Rubik 3"/>
              </a:rPr>
              <a:t>Įsitikinkite, ar nukentėjusysis nesąmoningas IR nekvėpuoja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946050" y="1818906"/>
            <a:ext cx="5586756" cy="1835476"/>
            <a:chOff x="0" y="0"/>
            <a:chExt cx="7449007" cy="2447301"/>
          </a:xfrm>
        </p:grpSpPr>
        <p:sp>
          <p:nvSpPr>
            <p:cNvPr id="6" name="TextBox 6"/>
            <p:cNvSpPr txBox="1"/>
            <p:nvPr/>
          </p:nvSpPr>
          <p:spPr>
            <a:xfrm>
              <a:off x="0" y="1601269"/>
              <a:ext cx="7449007" cy="84603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320"/>
                </a:lnSpc>
              </a:pPr>
              <a:r>
                <a:rPr lang="en-US" sz="3800">
                  <a:solidFill>
                    <a:srgbClr val="CF4C35"/>
                  </a:solidFill>
                  <a:latin typeface="Rubik Medium"/>
                  <a:ea typeface="Rubik Medium"/>
                  <a:cs typeface="Rubik Medium"/>
                  <a:sym typeface="Rubik Medium"/>
                </a:rPr>
                <a:t>Skambinkite 112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171450"/>
              <a:ext cx="7449007" cy="18584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637"/>
                </a:lnSpc>
              </a:pPr>
              <a:r>
                <a:rPr lang="en-US" sz="8312">
                  <a:solidFill>
                    <a:srgbClr val="CF4C35"/>
                  </a:solidFill>
                  <a:latin typeface="Blodders 2"/>
                  <a:ea typeface="Blodders 2"/>
                  <a:cs typeface="Blodders 2"/>
                  <a:sym typeface="Blodders 2"/>
                </a:rPr>
                <a:t>Gaivinimas 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8351573" y="2163417"/>
            <a:ext cx="1215736" cy="1215736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86BB0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339"/>
                </a:lnSpc>
                <a:spcBef>
                  <a:spcPct val="0"/>
                </a:spcBef>
              </a:pPr>
              <a:r>
                <a:rPr lang="en-US" sz="3099" b="1">
                  <a:solidFill>
                    <a:srgbClr val="FFF6E9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01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8351573" y="3918239"/>
            <a:ext cx="1215736" cy="1215736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86BB0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339"/>
                </a:lnSpc>
                <a:spcBef>
                  <a:spcPct val="0"/>
                </a:spcBef>
              </a:pPr>
              <a:r>
                <a:rPr lang="en-US" sz="3099" b="1">
                  <a:solidFill>
                    <a:srgbClr val="FFF6E9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02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351573" y="5676900"/>
            <a:ext cx="1215736" cy="1215736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86BB0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339"/>
                </a:lnSpc>
                <a:spcBef>
                  <a:spcPct val="0"/>
                </a:spcBef>
              </a:pPr>
              <a:r>
                <a:rPr lang="en-US" sz="3099" b="1">
                  <a:solidFill>
                    <a:srgbClr val="FFF6E9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03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8351573" y="7435561"/>
            <a:ext cx="1215736" cy="1215736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86BB0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339"/>
                </a:lnSpc>
                <a:spcBef>
                  <a:spcPct val="0"/>
                </a:spcBef>
              </a:pPr>
              <a:r>
                <a:rPr lang="en-US" sz="3099" b="1">
                  <a:solidFill>
                    <a:srgbClr val="FFF6E9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04</a:t>
              </a:r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9924225" y="3865707"/>
            <a:ext cx="7233541" cy="1235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00"/>
              </a:lnSpc>
            </a:pPr>
            <a:r>
              <a:rPr lang="en-US" sz="3500">
                <a:solidFill>
                  <a:srgbClr val="CF4C35"/>
                </a:solidFill>
                <a:latin typeface="Rubik 4"/>
                <a:ea typeface="Rubik 4"/>
                <a:cs typeface="Rubik 4"/>
                <a:sym typeface="Rubik 4"/>
              </a:rPr>
              <a:t>Paguldykite žmogų ant kieto pagrindo ir apnuoginkite jo krūtinę.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924225" y="5624368"/>
            <a:ext cx="7226970" cy="1235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00"/>
              </a:lnSpc>
            </a:pPr>
            <a:r>
              <a:rPr lang="en-US" sz="3500">
                <a:solidFill>
                  <a:srgbClr val="5D6FBD"/>
                </a:solidFill>
                <a:latin typeface="Rubik 4"/>
                <a:ea typeface="Rubik 4"/>
                <a:cs typeface="Rubik 4"/>
                <a:sym typeface="Rubik 4"/>
              </a:rPr>
              <a:t>Paprašykite, kad atneštų išorinį automatinį defibriliatorių (AED).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9924225" y="7383030"/>
            <a:ext cx="4817454" cy="1235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00"/>
              </a:lnSpc>
            </a:pPr>
            <a:r>
              <a:rPr lang="en-US" sz="3500">
                <a:solidFill>
                  <a:srgbClr val="5D6FBD"/>
                </a:solidFill>
                <a:latin typeface="Rubik 4"/>
                <a:ea typeface="Rubik 4"/>
                <a:cs typeface="Rubik 4"/>
                <a:sym typeface="Rubik 4"/>
              </a:rPr>
              <a:t>Pradėkite krūtinės ląstos paspaudimus.</a:t>
            </a:r>
          </a:p>
        </p:txBody>
      </p:sp>
      <p:sp>
        <p:nvSpPr>
          <p:cNvPr id="23" name="Freeform 23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672625" y="1028700"/>
            <a:ext cx="5410762" cy="5110915"/>
          </a:xfrm>
          <a:custGeom>
            <a:avLst/>
            <a:gdLst/>
            <a:ahLst/>
            <a:cxnLst/>
            <a:rect l="l" t="t" r="r" b="b"/>
            <a:pathLst>
              <a:path w="5410762" h="5110915">
                <a:moveTo>
                  <a:pt x="0" y="0"/>
                </a:moveTo>
                <a:lnTo>
                  <a:pt x="5410761" y="0"/>
                </a:lnTo>
                <a:lnTo>
                  <a:pt x="5410761" y="5110915"/>
                </a:lnTo>
                <a:lnTo>
                  <a:pt x="0" y="51109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>
            <a:off x="6353686" y="6322076"/>
            <a:ext cx="5838339" cy="3301315"/>
          </a:xfrm>
          <a:custGeom>
            <a:avLst/>
            <a:gdLst/>
            <a:ahLst/>
            <a:cxnLst/>
            <a:rect l="l" t="t" r="r" b="b"/>
            <a:pathLst>
              <a:path w="5838339" h="3301315">
                <a:moveTo>
                  <a:pt x="0" y="0"/>
                </a:moveTo>
                <a:lnTo>
                  <a:pt x="5838340" y="0"/>
                </a:lnTo>
                <a:lnTo>
                  <a:pt x="5838340" y="3301316"/>
                </a:lnTo>
                <a:lnTo>
                  <a:pt x="0" y="330131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TextBox 4"/>
          <p:cNvSpPr txBox="1"/>
          <p:nvPr/>
        </p:nvSpPr>
        <p:spPr>
          <a:xfrm>
            <a:off x="3894042" y="1982688"/>
            <a:ext cx="4967927" cy="3107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60"/>
              </a:lnSpc>
            </a:pPr>
            <a:r>
              <a:rPr lang="en-US" sz="4400">
                <a:solidFill>
                  <a:srgbClr val="CF4C35"/>
                </a:solidFill>
                <a:latin typeface="Rubik 1"/>
                <a:ea typeface="Rubik 1"/>
                <a:cs typeface="Rubik 1"/>
                <a:sym typeface="Rubik 1"/>
              </a:rPr>
              <a:t>Kiek paspaudimų ir įpūtimų reikia atlikti gaivinant </a:t>
            </a:r>
            <a:r>
              <a:rPr lang="en-US" sz="4400" b="1">
                <a:solidFill>
                  <a:srgbClr val="CF4C35"/>
                </a:solidFill>
                <a:latin typeface="Rubik 1 Bold"/>
                <a:ea typeface="Rubik 1 Bold"/>
                <a:cs typeface="Rubik 1 Bold"/>
                <a:sym typeface="Rubik 1 Bold"/>
              </a:rPr>
              <a:t>suaugusį asmenį</a:t>
            </a:r>
            <a:r>
              <a:rPr lang="en-US" sz="4400">
                <a:solidFill>
                  <a:srgbClr val="CF4C35"/>
                </a:solidFill>
                <a:latin typeface="Rubik 1"/>
                <a:ea typeface="Rubik 1"/>
                <a:cs typeface="Rubik 1"/>
                <a:sym typeface="Rubik 1"/>
              </a:rPr>
              <a:t>?</a:t>
            </a:r>
          </a:p>
        </p:txBody>
      </p:sp>
      <p:sp>
        <p:nvSpPr>
          <p:cNvPr id="5" name="Freeform 5"/>
          <p:cNvSpPr/>
          <p:nvPr/>
        </p:nvSpPr>
        <p:spPr>
          <a:xfrm>
            <a:off x="9204614" y="1028700"/>
            <a:ext cx="5410762" cy="5110915"/>
          </a:xfrm>
          <a:custGeom>
            <a:avLst/>
            <a:gdLst/>
            <a:ahLst/>
            <a:cxnLst/>
            <a:rect l="l" t="t" r="r" b="b"/>
            <a:pathLst>
              <a:path w="5410762" h="5110915">
                <a:moveTo>
                  <a:pt x="0" y="0"/>
                </a:moveTo>
                <a:lnTo>
                  <a:pt x="5410761" y="0"/>
                </a:lnTo>
                <a:lnTo>
                  <a:pt x="5410761" y="5110915"/>
                </a:lnTo>
                <a:lnTo>
                  <a:pt x="0" y="51109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TextBox 6"/>
          <p:cNvSpPr txBox="1"/>
          <p:nvPr/>
        </p:nvSpPr>
        <p:spPr>
          <a:xfrm>
            <a:off x="9357522" y="1982688"/>
            <a:ext cx="5032355" cy="3107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60"/>
              </a:lnSpc>
            </a:pPr>
            <a:r>
              <a:rPr lang="en-US" sz="4400">
                <a:solidFill>
                  <a:srgbClr val="CF4C35"/>
                </a:solidFill>
                <a:latin typeface="Rubik 1"/>
                <a:ea typeface="Rubik 1"/>
                <a:cs typeface="Rubik 1"/>
                <a:sym typeface="Rubik 1"/>
              </a:rPr>
              <a:t>Kiek paspaudimų ir įpūtimų reikia atlikti gaivinant </a:t>
            </a:r>
            <a:r>
              <a:rPr lang="en-US" sz="4400" b="1">
                <a:solidFill>
                  <a:srgbClr val="CF4C35"/>
                </a:solidFill>
                <a:latin typeface="Rubik 1 Bold"/>
                <a:ea typeface="Rubik 1 Bold"/>
                <a:cs typeface="Rubik 1 Bold"/>
                <a:sym typeface="Rubik 1 Bold"/>
              </a:rPr>
              <a:t>vaiką</a:t>
            </a:r>
            <a:r>
              <a:rPr lang="en-US" sz="4400">
                <a:solidFill>
                  <a:srgbClr val="CF4C35"/>
                </a:solidFill>
                <a:latin typeface="Rubik 1"/>
                <a:ea typeface="Rubik 1"/>
                <a:cs typeface="Rubik 1"/>
                <a:sym typeface="Rubik 1"/>
              </a:rPr>
              <a:t>?</a:t>
            </a:r>
          </a:p>
        </p:txBody>
      </p:sp>
      <p:sp>
        <p:nvSpPr>
          <p:cNvPr id="7" name="Freeform 7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1028700"/>
            <a:ext cx="5410762" cy="5110915"/>
          </a:xfrm>
          <a:custGeom>
            <a:avLst/>
            <a:gdLst/>
            <a:ahLst/>
            <a:cxnLst/>
            <a:rect l="l" t="t" r="r" b="b"/>
            <a:pathLst>
              <a:path w="5410762" h="5110915">
                <a:moveTo>
                  <a:pt x="0" y="0"/>
                </a:moveTo>
                <a:lnTo>
                  <a:pt x="5410762" y="0"/>
                </a:lnTo>
                <a:lnTo>
                  <a:pt x="5410762" y="5110915"/>
                </a:lnTo>
                <a:lnTo>
                  <a:pt x="0" y="51109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TextBox 3"/>
          <p:cNvSpPr txBox="1"/>
          <p:nvPr/>
        </p:nvSpPr>
        <p:spPr>
          <a:xfrm>
            <a:off x="1250117" y="1982688"/>
            <a:ext cx="4967927" cy="3107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60"/>
              </a:lnSpc>
            </a:pPr>
            <a:r>
              <a:rPr lang="en-US" sz="4400">
                <a:solidFill>
                  <a:srgbClr val="CF4C35"/>
                </a:solidFill>
                <a:latin typeface="Rubik 1"/>
                <a:ea typeface="Rubik 1"/>
                <a:cs typeface="Rubik 1"/>
                <a:sym typeface="Rubik 1"/>
              </a:rPr>
              <a:t>Kiek paspaudimų ir įpūtimų reikia atlikti gaivinant </a:t>
            </a:r>
            <a:r>
              <a:rPr lang="en-US" sz="4400" b="1">
                <a:solidFill>
                  <a:srgbClr val="CF4C35"/>
                </a:solidFill>
                <a:latin typeface="Rubik 1 Bold"/>
                <a:ea typeface="Rubik 1 Bold"/>
                <a:cs typeface="Rubik 1 Bold"/>
                <a:sym typeface="Rubik 1 Bold"/>
              </a:rPr>
              <a:t>suaugusį asmenį</a:t>
            </a:r>
            <a:r>
              <a:rPr lang="en-US" sz="4400">
                <a:solidFill>
                  <a:srgbClr val="CF4C35"/>
                </a:solidFill>
                <a:latin typeface="Rubik 1"/>
                <a:ea typeface="Rubik 1"/>
                <a:cs typeface="Rubik 1"/>
                <a:sym typeface="Rubik 1"/>
              </a:rPr>
              <a:t>?</a:t>
            </a:r>
          </a:p>
        </p:txBody>
      </p:sp>
      <p:sp>
        <p:nvSpPr>
          <p:cNvPr id="4" name="Freeform 4"/>
          <p:cNvSpPr/>
          <p:nvPr/>
        </p:nvSpPr>
        <p:spPr>
          <a:xfrm>
            <a:off x="6536370" y="1028700"/>
            <a:ext cx="5410762" cy="5110915"/>
          </a:xfrm>
          <a:custGeom>
            <a:avLst/>
            <a:gdLst/>
            <a:ahLst/>
            <a:cxnLst/>
            <a:rect l="l" t="t" r="r" b="b"/>
            <a:pathLst>
              <a:path w="5410762" h="5110915">
                <a:moveTo>
                  <a:pt x="0" y="0"/>
                </a:moveTo>
                <a:lnTo>
                  <a:pt x="5410762" y="0"/>
                </a:lnTo>
                <a:lnTo>
                  <a:pt x="5410762" y="5110915"/>
                </a:lnTo>
                <a:lnTo>
                  <a:pt x="0" y="51109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TextBox 5"/>
          <p:cNvSpPr txBox="1"/>
          <p:nvPr/>
        </p:nvSpPr>
        <p:spPr>
          <a:xfrm>
            <a:off x="6689279" y="1982688"/>
            <a:ext cx="5032355" cy="3107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60"/>
              </a:lnSpc>
            </a:pPr>
            <a:r>
              <a:rPr lang="en-US" sz="4400">
                <a:solidFill>
                  <a:srgbClr val="CF4C35"/>
                </a:solidFill>
                <a:latin typeface="Rubik 1"/>
                <a:ea typeface="Rubik 1"/>
                <a:cs typeface="Rubik 1"/>
                <a:sym typeface="Rubik 1"/>
              </a:rPr>
              <a:t>Kiek paspaudimų ir įpūtimų reikia atlikti gaivinant </a:t>
            </a:r>
            <a:r>
              <a:rPr lang="en-US" sz="4400" b="1">
                <a:solidFill>
                  <a:srgbClr val="CF4C35"/>
                </a:solidFill>
                <a:latin typeface="Rubik 1 Bold"/>
                <a:ea typeface="Rubik 1 Bold"/>
                <a:cs typeface="Rubik 1 Bold"/>
                <a:sym typeface="Rubik 1 Bold"/>
              </a:rPr>
              <a:t>vaiką</a:t>
            </a:r>
            <a:r>
              <a:rPr lang="en-US" sz="4400">
                <a:solidFill>
                  <a:srgbClr val="CF4C35"/>
                </a:solidFill>
                <a:latin typeface="Rubik 1"/>
                <a:ea typeface="Rubik 1"/>
                <a:cs typeface="Rubik 1"/>
                <a:sym typeface="Rubik 1"/>
              </a:rPr>
              <a:t>?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286412" y="6141443"/>
            <a:ext cx="4967927" cy="13531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939"/>
              </a:lnSpc>
            </a:pPr>
            <a:r>
              <a:rPr lang="en-US" sz="7099">
                <a:solidFill>
                  <a:srgbClr val="566FB5"/>
                </a:solidFill>
                <a:latin typeface="Blodders 1"/>
                <a:ea typeface="Blodders 1"/>
                <a:cs typeface="Blodders 1"/>
                <a:sym typeface="Blodders 1"/>
              </a:rPr>
              <a:t>30:2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818401" y="6141443"/>
            <a:ext cx="4967927" cy="13531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939"/>
              </a:lnSpc>
            </a:pPr>
            <a:r>
              <a:rPr lang="en-US" sz="7099">
                <a:solidFill>
                  <a:srgbClr val="566FB5"/>
                </a:solidFill>
                <a:latin typeface="Blodders 1"/>
                <a:ea typeface="Blodders 1"/>
                <a:cs typeface="Blodders 1"/>
                <a:sym typeface="Blodders 1"/>
              </a:rPr>
              <a:t>2:15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777507" y="7666080"/>
            <a:ext cx="10483949" cy="16783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719"/>
              </a:lnSpc>
              <a:spcBef>
                <a:spcPct val="0"/>
              </a:spcBef>
            </a:pPr>
            <a:r>
              <a:rPr lang="en-US" sz="4800" dirty="0" err="1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Kartokite</a:t>
            </a:r>
            <a:r>
              <a:rPr lang="en-US" sz="4800" dirty="0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 </a:t>
            </a:r>
            <a:r>
              <a:rPr lang="en-US" sz="4800" dirty="0" err="1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paspaudimus</a:t>
            </a:r>
            <a:endParaRPr lang="en-US" sz="4800" dirty="0">
              <a:solidFill>
                <a:srgbClr val="566FB5"/>
              </a:solidFill>
              <a:latin typeface="Rubik 2"/>
              <a:ea typeface="Rubik 2"/>
              <a:cs typeface="Rubik 2"/>
              <a:sym typeface="Rubik 2"/>
            </a:endParaRPr>
          </a:p>
          <a:p>
            <a:pPr algn="ctr">
              <a:lnSpc>
                <a:spcPts val="6719"/>
              </a:lnSpc>
              <a:spcBef>
                <a:spcPct val="0"/>
              </a:spcBef>
            </a:pPr>
            <a:r>
              <a:rPr lang="en-US" sz="4800" dirty="0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 100-120 </a:t>
            </a:r>
            <a:r>
              <a:rPr lang="en-US" sz="4800" dirty="0" err="1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kartų</a:t>
            </a:r>
            <a:r>
              <a:rPr lang="en-US" sz="4800" dirty="0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 per </a:t>
            </a:r>
            <a:r>
              <a:rPr lang="en-US" sz="4800" dirty="0" err="1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minutę</a:t>
            </a:r>
            <a:r>
              <a:rPr lang="en-US" sz="4800" dirty="0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 </a:t>
            </a:r>
            <a:r>
              <a:rPr lang="en-US" sz="4800" dirty="0" err="1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dažniu</a:t>
            </a:r>
            <a:r>
              <a:rPr lang="en-US" sz="4800" dirty="0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.</a:t>
            </a:r>
          </a:p>
        </p:txBody>
      </p:sp>
      <p:sp>
        <p:nvSpPr>
          <p:cNvPr id="9" name="Freeform 9"/>
          <p:cNvSpPr/>
          <p:nvPr/>
        </p:nvSpPr>
        <p:spPr>
          <a:xfrm>
            <a:off x="12261457" y="3673961"/>
            <a:ext cx="5654241" cy="3282188"/>
          </a:xfrm>
          <a:custGeom>
            <a:avLst/>
            <a:gdLst/>
            <a:ahLst/>
            <a:cxnLst/>
            <a:rect l="l" t="t" r="r" b="b"/>
            <a:pathLst>
              <a:path w="5654241" h="3282188">
                <a:moveTo>
                  <a:pt x="0" y="0"/>
                </a:moveTo>
                <a:lnTo>
                  <a:pt x="5654241" y="0"/>
                </a:lnTo>
                <a:lnTo>
                  <a:pt x="5654241" y="3282188"/>
                </a:lnTo>
                <a:lnTo>
                  <a:pt x="0" y="32821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173" r="-3173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Freeform 10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133801" y="857250"/>
            <a:ext cx="10020399" cy="14366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637"/>
              </a:lnSpc>
            </a:pPr>
            <a:r>
              <a:rPr lang="en-US" sz="8312">
                <a:solidFill>
                  <a:srgbClr val="CF4C35"/>
                </a:solidFill>
                <a:latin typeface="Blodders 2"/>
                <a:ea typeface="Blodders 2"/>
                <a:cs typeface="Blodders 2"/>
                <a:sym typeface="Blodders 2"/>
              </a:rPr>
              <a:t>Defibriliacija</a:t>
            </a:r>
          </a:p>
        </p:txBody>
      </p:sp>
      <p:sp>
        <p:nvSpPr>
          <p:cNvPr id="3" name="Freeform 3"/>
          <p:cNvSpPr/>
          <p:nvPr/>
        </p:nvSpPr>
        <p:spPr>
          <a:xfrm flipH="1">
            <a:off x="10881558" y="3689970"/>
            <a:ext cx="7094930" cy="4434331"/>
          </a:xfrm>
          <a:custGeom>
            <a:avLst/>
            <a:gdLst/>
            <a:ahLst/>
            <a:cxnLst/>
            <a:rect l="l" t="t" r="r" b="b"/>
            <a:pathLst>
              <a:path w="7094930" h="4434331">
                <a:moveTo>
                  <a:pt x="7094930" y="0"/>
                </a:moveTo>
                <a:lnTo>
                  <a:pt x="0" y="0"/>
                </a:lnTo>
                <a:lnTo>
                  <a:pt x="0" y="4434331"/>
                </a:lnTo>
                <a:lnTo>
                  <a:pt x="7094930" y="4434331"/>
                </a:lnTo>
                <a:lnTo>
                  <a:pt x="709493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TextBox 4"/>
          <p:cNvSpPr txBox="1"/>
          <p:nvPr/>
        </p:nvSpPr>
        <p:spPr>
          <a:xfrm>
            <a:off x="914400" y="4956174"/>
            <a:ext cx="828893" cy="17018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819"/>
              </a:lnSpc>
              <a:spcBef>
                <a:spcPct val="0"/>
              </a:spcBef>
            </a:pPr>
            <a:r>
              <a:rPr lang="en-US" sz="9871">
                <a:solidFill>
                  <a:srgbClr val="586BB0"/>
                </a:solidFill>
                <a:latin typeface="Blodders 2"/>
                <a:ea typeface="Blodders 2"/>
                <a:cs typeface="Blodders 2"/>
                <a:sym typeface="Blodders 2"/>
              </a:rPr>
              <a:t>2.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87086" y="2454593"/>
            <a:ext cx="643404" cy="17018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819"/>
              </a:lnSpc>
              <a:spcBef>
                <a:spcPct val="0"/>
              </a:spcBef>
            </a:pPr>
            <a:r>
              <a:rPr lang="en-US" sz="9871">
                <a:solidFill>
                  <a:srgbClr val="586BB0"/>
                </a:solidFill>
                <a:latin typeface="Blodders 2"/>
                <a:ea typeface="Blodders 2"/>
                <a:cs typeface="Blodders 2"/>
                <a:sym typeface="Blodders 2"/>
              </a:rPr>
              <a:t>1.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27203" y="7345113"/>
            <a:ext cx="803287" cy="17018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819"/>
              </a:lnSpc>
              <a:spcBef>
                <a:spcPct val="0"/>
              </a:spcBef>
            </a:pPr>
            <a:r>
              <a:rPr lang="en-US" sz="9871">
                <a:solidFill>
                  <a:srgbClr val="586BB0"/>
                </a:solidFill>
                <a:latin typeface="Blodders 2"/>
                <a:ea typeface="Blodders 2"/>
                <a:cs typeface="Blodders 2"/>
                <a:sym typeface="Blodders 2"/>
              </a:rPr>
              <a:t>3.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977898" y="2606993"/>
            <a:ext cx="11775503" cy="12611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586BB0"/>
                </a:solidFill>
                <a:latin typeface="Rubik 4"/>
                <a:ea typeface="Rubik 4"/>
                <a:cs typeface="Rubik 4"/>
                <a:sym typeface="Rubik 4"/>
              </a:rPr>
              <a:t>ĮJUNKITE prietaisą. Prijunkite automatinį išorinį defibriliatorių (ELEKTRODUS) prie nukentėjusio.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977898" y="5184774"/>
            <a:ext cx="10892029" cy="12611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586BB0"/>
                </a:solidFill>
                <a:latin typeface="Rubik 4"/>
                <a:ea typeface="Rubik 4"/>
                <a:cs typeface="Rubik 4"/>
                <a:sym typeface="Rubik 4"/>
              </a:rPr>
              <a:t>Klausykite aparato nurodymų, paspauskite ANALIZAVIMO mygtuką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977898" y="7411788"/>
            <a:ext cx="11775503" cy="18992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586BB0"/>
                </a:solidFill>
                <a:latin typeface="Rubik 4"/>
                <a:ea typeface="Rubik 4"/>
                <a:cs typeface="Rubik 4"/>
                <a:sym typeface="Rubik 4"/>
              </a:rPr>
              <a:t>Aparatui liepus, paspauskite „ELEKTROS ŠOKO“ mygtuką prieš tai įsitikinę, ar Jūs ir aplinkiniai </a:t>
            </a:r>
            <a:r>
              <a:rPr lang="en-US" sz="3600" u="sng">
                <a:solidFill>
                  <a:srgbClr val="586BB0"/>
                </a:solidFill>
                <a:latin typeface="Rubik 4"/>
                <a:ea typeface="Rubik 4"/>
                <a:cs typeface="Rubik 4"/>
                <a:sym typeface="Rubik 4"/>
              </a:rPr>
              <a:t>nesiliečiate</a:t>
            </a:r>
            <a:r>
              <a:rPr lang="en-US" sz="3600">
                <a:solidFill>
                  <a:srgbClr val="586BB0"/>
                </a:solidFill>
                <a:latin typeface="Rubik 4"/>
                <a:ea typeface="Rubik 4"/>
                <a:cs typeface="Rubik 4"/>
                <a:sym typeface="Rubik 4"/>
              </a:rPr>
              <a:t> prie nukentėjusio.</a:t>
            </a:r>
          </a:p>
        </p:txBody>
      </p:sp>
      <p:sp>
        <p:nvSpPr>
          <p:cNvPr id="10" name="Freeform 10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224830" y="495300"/>
            <a:ext cx="5838339" cy="3301315"/>
          </a:xfrm>
          <a:custGeom>
            <a:avLst/>
            <a:gdLst/>
            <a:ahLst/>
            <a:cxnLst/>
            <a:rect l="l" t="t" r="r" b="b"/>
            <a:pathLst>
              <a:path w="5838339" h="3301315">
                <a:moveTo>
                  <a:pt x="0" y="0"/>
                </a:moveTo>
                <a:lnTo>
                  <a:pt x="5838340" y="0"/>
                </a:lnTo>
                <a:lnTo>
                  <a:pt x="5838340" y="3301315"/>
                </a:lnTo>
                <a:lnTo>
                  <a:pt x="0" y="33013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>
            <a:off x="6104888" y="5743044"/>
            <a:ext cx="6078224" cy="4060771"/>
          </a:xfrm>
          <a:custGeom>
            <a:avLst/>
            <a:gdLst/>
            <a:ahLst/>
            <a:cxnLst/>
            <a:rect l="l" t="t" r="r" b="b"/>
            <a:pathLst>
              <a:path w="6078224" h="4060771">
                <a:moveTo>
                  <a:pt x="0" y="0"/>
                </a:moveTo>
                <a:lnTo>
                  <a:pt x="6078224" y="0"/>
                </a:lnTo>
                <a:lnTo>
                  <a:pt x="6078224" y="4060772"/>
                </a:lnTo>
                <a:lnTo>
                  <a:pt x="0" y="406077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30B3119-8EF3-47B1-E738-71C2275DE84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71942" y="4205294"/>
            <a:ext cx="14144113" cy="1131529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330111" y="2628270"/>
            <a:ext cx="5487964" cy="5030460"/>
          </a:xfrm>
          <a:custGeom>
            <a:avLst/>
            <a:gdLst/>
            <a:ahLst/>
            <a:cxnLst/>
            <a:rect l="l" t="t" r="r" b="b"/>
            <a:pathLst>
              <a:path w="5487964" h="5030460">
                <a:moveTo>
                  <a:pt x="0" y="0"/>
                </a:moveTo>
                <a:lnTo>
                  <a:pt x="5487964" y="0"/>
                </a:lnTo>
                <a:lnTo>
                  <a:pt x="5487964" y="5030460"/>
                </a:lnTo>
                <a:lnTo>
                  <a:pt x="0" y="50304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 rot="5400000" flipV="1">
            <a:off x="12985986" y="89730"/>
            <a:ext cx="5667149" cy="5487689"/>
          </a:xfrm>
          <a:custGeom>
            <a:avLst/>
            <a:gdLst/>
            <a:ahLst/>
            <a:cxnLst/>
            <a:rect l="l" t="t" r="r" b="b"/>
            <a:pathLst>
              <a:path w="5667149" h="5487689">
                <a:moveTo>
                  <a:pt x="0" y="5487689"/>
                </a:moveTo>
                <a:lnTo>
                  <a:pt x="5667149" y="5487689"/>
                </a:lnTo>
                <a:lnTo>
                  <a:pt x="5667149" y="0"/>
                </a:lnTo>
                <a:lnTo>
                  <a:pt x="0" y="0"/>
                </a:lnTo>
                <a:lnTo>
                  <a:pt x="0" y="5487689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1096E07-763F-0073-C4ED-DEA15CDC34F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72400" y="3043772"/>
            <a:ext cx="8771454" cy="4385727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 flipV="1">
            <a:off x="12985986" y="89730"/>
            <a:ext cx="5667149" cy="5487689"/>
          </a:xfrm>
          <a:custGeom>
            <a:avLst/>
            <a:gdLst/>
            <a:ahLst/>
            <a:cxnLst/>
            <a:rect l="l" t="t" r="r" b="b"/>
            <a:pathLst>
              <a:path w="5667149" h="5487689">
                <a:moveTo>
                  <a:pt x="0" y="5487689"/>
                </a:moveTo>
                <a:lnTo>
                  <a:pt x="5667149" y="5487689"/>
                </a:lnTo>
                <a:lnTo>
                  <a:pt x="5667149" y="0"/>
                </a:lnTo>
                <a:lnTo>
                  <a:pt x="0" y="0"/>
                </a:lnTo>
                <a:lnTo>
                  <a:pt x="0" y="5487689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8BEF5B2-AE55-0C01-6463-3961896E71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42334" y="3619500"/>
            <a:ext cx="14603331" cy="2276863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 flipV="1">
            <a:off x="12985986" y="89730"/>
            <a:ext cx="5667149" cy="5487689"/>
          </a:xfrm>
          <a:custGeom>
            <a:avLst/>
            <a:gdLst/>
            <a:ahLst/>
            <a:cxnLst/>
            <a:rect l="l" t="t" r="r" b="b"/>
            <a:pathLst>
              <a:path w="5667149" h="5487689">
                <a:moveTo>
                  <a:pt x="0" y="5487689"/>
                </a:moveTo>
                <a:lnTo>
                  <a:pt x="5667149" y="5487689"/>
                </a:lnTo>
                <a:lnTo>
                  <a:pt x="5667149" y="0"/>
                </a:lnTo>
                <a:lnTo>
                  <a:pt x="0" y="0"/>
                </a:lnTo>
                <a:lnTo>
                  <a:pt x="0" y="5487689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>
            <a:off x="8150328" y="5406408"/>
            <a:ext cx="1987336" cy="2355361"/>
          </a:xfrm>
          <a:custGeom>
            <a:avLst/>
            <a:gdLst/>
            <a:ahLst/>
            <a:cxnLst/>
            <a:rect l="l" t="t" r="r" b="b"/>
            <a:pathLst>
              <a:path w="1987336" h="2355361">
                <a:moveTo>
                  <a:pt x="0" y="0"/>
                </a:moveTo>
                <a:lnTo>
                  <a:pt x="1987336" y="0"/>
                </a:lnTo>
                <a:lnTo>
                  <a:pt x="1987336" y="2355361"/>
                </a:lnTo>
                <a:lnTo>
                  <a:pt x="0" y="235536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TextBox 5"/>
          <p:cNvSpPr txBox="1"/>
          <p:nvPr/>
        </p:nvSpPr>
        <p:spPr>
          <a:xfrm>
            <a:off x="2581248" y="7910827"/>
            <a:ext cx="13125499" cy="16910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319"/>
              </a:lnSpc>
            </a:pPr>
            <a:r>
              <a:rPr lang="en-US" sz="8799" dirty="0">
                <a:solidFill>
                  <a:srgbClr val="CF4C35"/>
                </a:solidFill>
                <a:latin typeface="Blodders 1"/>
                <a:ea typeface="Blodders 1"/>
                <a:cs typeface="Blodders 1"/>
                <a:sym typeface="Blodders 1"/>
              </a:rPr>
              <a:t>NETIESA</a:t>
            </a:r>
          </a:p>
        </p:txBody>
      </p:sp>
      <p:sp>
        <p:nvSpPr>
          <p:cNvPr id="6" name="Freeform 6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73EDC39-F0EA-31EA-AF16-3E9FCF8C2D7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42331" y="2833574"/>
            <a:ext cx="14603331" cy="2276863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 flipV="1">
            <a:off x="12985986" y="89730"/>
            <a:ext cx="5667149" cy="5487689"/>
          </a:xfrm>
          <a:custGeom>
            <a:avLst/>
            <a:gdLst/>
            <a:ahLst/>
            <a:cxnLst/>
            <a:rect l="l" t="t" r="r" b="b"/>
            <a:pathLst>
              <a:path w="5667149" h="5487689">
                <a:moveTo>
                  <a:pt x="0" y="5487689"/>
                </a:moveTo>
                <a:lnTo>
                  <a:pt x="5667149" y="5487689"/>
                </a:lnTo>
                <a:lnTo>
                  <a:pt x="5667149" y="0"/>
                </a:lnTo>
                <a:lnTo>
                  <a:pt x="0" y="0"/>
                </a:lnTo>
                <a:lnTo>
                  <a:pt x="0" y="5487689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7D99AD4-3660-E8C5-11E2-2194B6D96C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71290" y="3314700"/>
            <a:ext cx="15025724" cy="35814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 flipV="1">
            <a:off x="12985986" y="89730"/>
            <a:ext cx="5667149" cy="5487689"/>
          </a:xfrm>
          <a:custGeom>
            <a:avLst/>
            <a:gdLst/>
            <a:ahLst/>
            <a:cxnLst/>
            <a:rect l="l" t="t" r="r" b="b"/>
            <a:pathLst>
              <a:path w="5667149" h="5487689">
                <a:moveTo>
                  <a:pt x="0" y="5487689"/>
                </a:moveTo>
                <a:lnTo>
                  <a:pt x="5667149" y="5487689"/>
                </a:lnTo>
                <a:lnTo>
                  <a:pt x="5667149" y="0"/>
                </a:lnTo>
                <a:lnTo>
                  <a:pt x="0" y="0"/>
                </a:lnTo>
                <a:lnTo>
                  <a:pt x="0" y="5487689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>
            <a:off x="7912129" y="5955898"/>
            <a:ext cx="2028945" cy="1632751"/>
          </a:xfrm>
          <a:custGeom>
            <a:avLst/>
            <a:gdLst/>
            <a:ahLst/>
            <a:cxnLst/>
            <a:rect l="l" t="t" r="r" b="b"/>
            <a:pathLst>
              <a:path w="2838687" h="2377400">
                <a:moveTo>
                  <a:pt x="0" y="0"/>
                </a:moveTo>
                <a:lnTo>
                  <a:pt x="2838686" y="0"/>
                </a:lnTo>
                <a:lnTo>
                  <a:pt x="2838686" y="2377400"/>
                </a:lnTo>
                <a:lnTo>
                  <a:pt x="0" y="23774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TextBox 5"/>
          <p:cNvSpPr txBox="1"/>
          <p:nvPr/>
        </p:nvSpPr>
        <p:spPr>
          <a:xfrm>
            <a:off x="2004147" y="7886700"/>
            <a:ext cx="13125499" cy="16910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319"/>
              </a:lnSpc>
            </a:pPr>
            <a:r>
              <a:rPr lang="en-US" sz="8799" dirty="0">
                <a:solidFill>
                  <a:srgbClr val="5A997D"/>
                </a:solidFill>
                <a:latin typeface="Blodders 1"/>
                <a:ea typeface="Blodders 1"/>
                <a:cs typeface="Blodders 1"/>
                <a:sym typeface="Blodders 1"/>
              </a:rPr>
              <a:t>TIESA</a:t>
            </a:r>
          </a:p>
        </p:txBody>
      </p:sp>
      <p:sp>
        <p:nvSpPr>
          <p:cNvPr id="6" name="Freeform 6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87C018E-4423-D8CA-3F9E-46B547861A1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04147" y="2588197"/>
            <a:ext cx="13844910" cy="3299952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 flipV="1">
            <a:off x="12985986" y="89730"/>
            <a:ext cx="5667149" cy="5487689"/>
          </a:xfrm>
          <a:custGeom>
            <a:avLst/>
            <a:gdLst/>
            <a:ahLst/>
            <a:cxnLst/>
            <a:rect l="l" t="t" r="r" b="b"/>
            <a:pathLst>
              <a:path w="5667149" h="5487689">
                <a:moveTo>
                  <a:pt x="0" y="5487689"/>
                </a:moveTo>
                <a:lnTo>
                  <a:pt x="5667149" y="5487689"/>
                </a:lnTo>
                <a:lnTo>
                  <a:pt x="5667149" y="0"/>
                </a:lnTo>
                <a:lnTo>
                  <a:pt x="0" y="0"/>
                </a:lnTo>
                <a:lnTo>
                  <a:pt x="0" y="5487689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5613AD3-0645-7065-54B3-653B48C989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28800" y="3869631"/>
            <a:ext cx="14371162" cy="2793593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 flipV="1">
            <a:off x="12985986" y="89730"/>
            <a:ext cx="5667149" cy="5487689"/>
          </a:xfrm>
          <a:custGeom>
            <a:avLst/>
            <a:gdLst/>
            <a:ahLst/>
            <a:cxnLst/>
            <a:rect l="l" t="t" r="r" b="b"/>
            <a:pathLst>
              <a:path w="5667149" h="5487689">
                <a:moveTo>
                  <a:pt x="0" y="5487689"/>
                </a:moveTo>
                <a:lnTo>
                  <a:pt x="5667149" y="5487689"/>
                </a:lnTo>
                <a:lnTo>
                  <a:pt x="5667149" y="0"/>
                </a:lnTo>
                <a:lnTo>
                  <a:pt x="0" y="0"/>
                </a:lnTo>
                <a:lnTo>
                  <a:pt x="0" y="5487689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>
            <a:off x="7900927" y="5976307"/>
            <a:ext cx="2486143" cy="1908565"/>
          </a:xfrm>
          <a:custGeom>
            <a:avLst/>
            <a:gdLst/>
            <a:ahLst/>
            <a:cxnLst/>
            <a:rect l="l" t="t" r="r" b="b"/>
            <a:pathLst>
              <a:path w="2838687" h="2377400">
                <a:moveTo>
                  <a:pt x="0" y="0"/>
                </a:moveTo>
                <a:lnTo>
                  <a:pt x="2838686" y="0"/>
                </a:lnTo>
                <a:lnTo>
                  <a:pt x="2838686" y="2377400"/>
                </a:lnTo>
                <a:lnTo>
                  <a:pt x="0" y="23774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TextBox 4"/>
          <p:cNvSpPr txBox="1"/>
          <p:nvPr/>
        </p:nvSpPr>
        <p:spPr>
          <a:xfrm>
            <a:off x="2404978" y="7890489"/>
            <a:ext cx="13125499" cy="16910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319"/>
              </a:lnSpc>
            </a:pPr>
            <a:r>
              <a:rPr lang="en-US" sz="8799" dirty="0">
                <a:solidFill>
                  <a:srgbClr val="5A997D"/>
                </a:solidFill>
                <a:latin typeface="Blodders 1"/>
                <a:ea typeface="Blodders 1"/>
                <a:cs typeface="Blodders 1"/>
                <a:sym typeface="Blodders 1"/>
              </a:rPr>
              <a:t>TIESA</a:t>
            </a:r>
          </a:p>
        </p:txBody>
      </p:sp>
      <p:sp>
        <p:nvSpPr>
          <p:cNvPr id="5" name="Freeform 5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4B12784-04B0-C637-04E8-C8130C6F3A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50511" y="3064534"/>
            <a:ext cx="13395029" cy="2603844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 flipV="1">
            <a:off x="12985986" y="89730"/>
            <a:ext cx="5667149" cy="5487689"/>
          </a:xfrm>
          <a:custGeom>
            <a:avLst/>
            <a:gdLst/>
            <a:ahLst/>
            <a:cxnLst/>
            <a:rect l="l" t="t" r="r" b="b"/>
            <a:pathLst>
              <a:path w="5667149" h="5487689">
                <a:moveTo>
                  <a:pt x="0" y="5487689"/>
                </a:moveTo>
                <a:lnTo>
                  <a:pt x="5667149" y="5487689"/>
                </a:lnTo>
                <a:lnTo>
                  <a:pt x="5667149" y="0"/>
                </a:lnTo>
                <a:lnTo>
                  <a:pt x="0" y="0"/>
                </a:lnTo>
                <a:lnTo>
                  <a:pt x="0" y="5487689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TextBox 3"/>
          <p:cNvSpPr txBox="1"/>
          <p:nvPr/>
        </p:nvSpPr>
        <p:spPr>
          <a:xfrm>
            <a:off x="2581250" y="3995420"/>
            <a:ext cx="13125499" cy="20675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40"/>
              </a:lnSpc>
            </a:pPr>
            <a:r>
              <a:rPr lang="en-US" sz="5600">
                <a:solidFill>
                  <a:srgbClr val="566FB5"/>
                </a:solidFill>
                <a:latin typeface="Blodders 1"/>
                <a:ea typeface="Blodders 1"/>
                <a:cs typeface="Blodders 1"/>
                <a:sym typeface="Blodders 1"/>
              </a:rPr>
              <a:t>Jei žmogus elgiasi keistai ir neįprastai – tai dar ne pavojus</a:t>
            </a:r>
          </a:p>
        </p:txBody>
      </p:sp>
      <p:sp>
        <p:nvSpPr>
          <p:cNvPr id="4" name="Freeform 4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 flipV="1">
            <a:off x="12985986" y="89730"/>
            <a:ext cx="5667149" cy="5487689"/>
          </a:xfrm>
          <a:custGeom>
            <a:avLst/>
            <a:gdLst/>
            <a:ahLst/>
            <a:cxnLst/>
            <a:rect l="l" t="t" r="r" b="b"/>
            <a:pathLst>
              <a:path w="5667149" h="5487689">
                <a:moveTo>
                  <a:pt x="0" y="5487689"/>
                </a:moveTo>
                <a:lnTo>
                  <a:pt x="5667149" y="5487689"/>
                </a:lnTo>
                <a:lnTo>
                  <a:pt x="5667149" y="0"/>
                </a:lnTo>
                <a:lnTo>
                  <a:pt x="0" y="0"/>
                </a:lnTo>
                <a:lnTo>
                  <a:pt x="0" y="5487689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>
            <a:off x="8150332" y="4685686"/>
            <a:ext cx="1987336" cy="2355361"/>
          </a:xfrm>
          <a:custGeom>
            <a:avLst/>
            <a:gdLst/>
            <a:ahLst/>
            <a:cxnLst/>
            <a:rect l="l" t="t" r="r" b="b"/>
            <a:pathLst>
              <a:path w="1987336" h="2355361">
                <a:moveTo>
                  <a:pt x="0" y="0"/>
                </a:moveTo>
                <a:lnTo>
                  <a:pt x="1987336" y="0"/>
                </a:lnTo>
                <a:lnTo>
                  <a:pt x="1987336" y="2355361"/>
                </a:lnTo>
                <a:lnTo>
                  <a:pt x="0" y="235536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TextBox 4"/>
          <p:cNvSpPr txBox="1"/>
          <p:nvPr/>
        </p:nvSpPr>
        <p:spPr>
          <a:xfrm>
            <a:off x="2581250" y="7050572"/>
            <a:ext cx="13125499" cy="16910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319"/>
              </a:lnSpc>
            </a:pPr>
            <a:r>
              <a:rPr lang="en-US" sz="8799">
                <a:solidFill>
                  <a:srgbClr val="CF4C35"/>
                </a:solidFill>
                <a:latin typeface="Blodders 1"/>
                <a:ea typeface="Blodders 1"/>
                <a:cs typeface="Blodders 1"/>
                <a:sym typeface="Blodders 1"/>
              </a:rPr>
              <a:t>NETIESA</a:t>
            </a:r>
          </a:p>
        </p:txBody>
      </p:sp>
      <p:sp>
        <p:nvSpPr>
          <p:cNvPr id="5" name="Freeform 5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TextBox 6"/>
          <p:cNvSpPr txBox="1"/>
          <p:nvPr/>
        </p:nvSpPr>
        <p:spPr>
          <a:xfrm>
            <a:off x="2581250" y="2084057"/>
            <a:ext cx="13125499" cy="19547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40"/>
              </a:lnSpc>
            </a:pPr>
            <a:r>
              <a:rPr lang="en-US" sz="5600" dirty="0">
                <a:solidFill>
                  <a:srgbClr val="566FB5"/>
                </a:solidFill>
                <a:latin typeface="Blodders 1"/>
                <a:ea typeface="Blodders 1"/>
                <a:cs typeface="Blodders 1"/>
                <a:sym typeface="Blodders 1"/>
              </a:rPr>
              <a:t>Jei </a:t>
            </a:r>
            <a:r>
              <a:rPr lang="en-US" sz="5600" dirty="0" err="1">
                <a:solidFill>
                  <a:srgbClr val="566FB5"/>
                </a:solidFill>
                <a:latin typeface="Blodders 1"/>
                <a:ea typeface="Blodders 1"/>
                <a:cs typeface="Blodders 1"/>
                <a:sym typeface="Blodders 1"/>
              </a:rPr>
              <a:t>žmogus</a:t>
            </a:r>
            <a:r>
              <a:rPr lang="en-US" sz="5600" dirty="0">
                <a:solidFill>
                  <a:srgbClr val="566FB5"/>
                </a:solidFill>
                <a:latin typeface="Blodders 1"/>
                <a:ea typeface="Blodders 1"/>
                <a:cs typeface="Blodders 1"/>
                <a:sym typeface="Blodders 1"/>
              </a:rPr>
              <a:t> </a:t>
            </a:r>
            <a:r>
              <a:rPr lang="en-US" sz="5600" dirty="0" err="1">
                <a:solidFill>
                  <a:srgbClr val="566FB5"/>
                </a:solidFill>
                <a:latin typeface="Blodders 1"/>
                <a:ea typeface="Blodders 1"/>
                <a:cs typeface="Blodders 1"/>
                <a:sym typeface="Blodders 1"/>
              </a:rPr>
              <a:t>elgiasi</a:t>
            </a:r>
            <a:r>
              <a:rPr lang="en-US" sz="5600" dirty="0">
                <a:solidFill>
                  <a:srgbClr val="566FB5"/>
                </a:solidFill>
                <a:latin typeface="Blodders 1"/>
                <a:ea typeface="Blodders 1"/>
                <a:cs typeface="Blodders 1"/>
                <a:sym typeface="Blodders 1"/>
              </a:rPr>
              <a:t> </a:t>
            </a:r>
            <a:r>
              <a:rPr lang="en-US" sz="5600" dirty="0" err="1">
                <a:solidFill>
                  <a:srgbClr val="566FB5"/>
                </a:solidFill>
                <a:latin typeface="Blodders 1"/>
                <a:ea typeface="Blodders 1"/>
                <a:cs typeface="Blodders 1"/>
                <a:sym typeface="Blodders 1"/>
              </a:rPr>
              <a:t>keistai</a:t>
            </a:r>
            <a:r>
              <a:rPr lang="en-US" sz="5600" dirty="0">
                <a:solidFill>
                  <a:srgbClr val="566FB5"/>
                </a:solidFill>
                <a:latin typeface="Blodders 1"/>
                <a:ea typeface="Blodders 1"/>
                <a:cs typeface="Blodders 1"/>
                <a:sym typeface="Blodders 1"/>
              </a:rPr>
              <a:t> </a:t>
            </a:r>
            <a:r>
              <a:rPr lang="en-US" sz="5600" dirty="0" err="1">
                <a:solidFill>
                  <a:srgbClr val="566FB5"/>
                </a:solidFill>
                <a:latin typeface="Blodders 1"/>
                <a:ea typeface="Blodders 1"/>
                <a:cs typeface="Blodders 1"/>
                <a:sym typeface="Blodders 1"/>
              </a:rPr>
              <a:t>ir</a:t>
            </a:r>
            <a:r>
              <a:rPr lang="en-US" sz="5600" dirty="0">
                <a:solidFill>
                  <a:srgbClr val="566FB5"/>
                </a:solidFill>
                <a:latin typeface="Blodders 1"/>
                <a:ea typeface="Blodders 1"/>
                <a:cs typeface="Blodders 1"/>
                <a:sym typeface="Blodders 1"/>
              </a:rPr>
              <a:t> </a:t>
            </a:r>
            <a:r>
              <a:rPr lang="en-US" sz="5600" dirty="0" err="1">
                <a:solidFill>
                  <a:srgbClr val="566FB5"/>
                </a:solidFill>
                <a:latin typeface="Blodders 1"/>
                <a:ea typeface="Blodders 1"/>
                <a:cs typeface="Blodders 1"/>
                <a:sym typeface="Blodders 1"/>
              </a:rPr>
              <a:t>neįprastai</a:t>
            </a:r>
            <a:r>
              <a:rPr lang="en-US" sz="5600" dirty="0">
                <a:solidFill>
                  <a:srgbClr val="566FB5"/>
                </a:solidFill>
                <a:latin typeface="Blodders 1"/>
                <a:ea typeface="Blodders 1"/>
                <a:cs typeface="Blodders 1"/>
                <a:sym typeface="Blodders 1"/>
              </a:rPr>
              <a:t> </a:t>
            </a:r>
            <a:r>
              <a:rPr lang="en-US" sz="5600" dirty="0" err="1">
                <a:solidFill>
                  <a:srgbClr val="566FB5"/>
                </a:solidFill>
                <a:latin typeface="Blodders 1"/>
                <a:ea typeface="Blodders 1"/>
                <a:cs typeface="Blodders 1"/>
                <a:sym typeface="Blodders 1"/>
              </a:rPr>
              <a:t>elgiasi</a:t>
            </a:r>
            <a:r>
              <a:rPr lang="en-US" sz="5600" dirty="0">
                <a:solidFill>
                  <a:srgbClr val="566FB5"/>
                </a:solidFill>
                <a:latin typeface="Blodders 1"/>
                <a:ea typeface="Blodders 1"/>
                <a:cs typeface="Blodders 1"/>
                <a:sym typeface="Blodders 1"/>
              </a:rPr>
              <a:t> – tai </a:t>
            </a:r>
            <a:r>
              <a:rPr lang="en-US" sz="5600" dirty="0" err="1">
                <a:solidFill>
                  <a:srgbClr val="566FB5"/>
                </a:solidFill>
                <a:latin typeface="Blodders 1"/>
                <a:ea typeface="Blodders 1"/>
                <a:cs typeface="Blodders 1"/>
                <a:sym typeface="Blodders 1"/>
              </a:rPr>
              <a:t>dar</a:t>
            </a:r>
            <a:r>
              <a:rPr lang="en-US" sz="5600" dirty="0">
                <a:solidFill>
                  <a:srgbClr val="566FB5"/>
                </a:solidFill>
                <a:latin typeface="Blodders 1"/>
                <a:ea typeface="Blodders 1"/>
                <a:cs typeface="Blodders 1"/>
                <a:sym typeface="Blodders 1"/>
              </a:rPr>
              <a:t> ne </a:t>
            </a:r>
            <a:r>
              <a:rPr lang="en-US" sz="5600" dirty="0" err="1">
                <a:solidFill>
                  <a:srgbClr val="566FB5"/>
                </a:solidFill>
                <a:latin typeface="Blodders 1"/>
                <a:ea typeface="Blodders 1"/>
                <a:cs typeface="Blodders 1"/>
                <a:sym typeface="Blodders 1"/>
              </a:rPr>
              <a:t>pavojus</a:t>
            </a:r>
            <a:endParaRPr lang="en-US" sz="5600" dirty="0">
              <a:solidFill>
                <a:srgbClr val="566FB5"/>
              </a:solidFill>
              <a:latin typeface="Blodders 1"/>
              <a:ea typeface="Blodders 1"/>
              <a:cs typeface="Blodders 1"/>
              <a:sym typeface="Blodders 1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 flipV="1">
            <a:off x="12985986" y="89730"/>
            <a:ext cx="5667149" cy="5487689"/>
          </a:xfrm>
          <a:custGeom>
            <a:avLst/>
            <a:gdLst/>
            <a:ahLst/>
            <a:cxnLst/>
            <a:rect l="l" t="t" r="r" b="b"/>
            <a:pathLst>
              <a:path w="5667149" h="5487689">
                <a:moveTo>
                  <a:pt x="0" y="5487689"/>
                </a:moveTo>
                <a:lnTo>
                  <a:pt x="5667149" y="5487689"/>
                </a:lnTo>
                <a:lnTo>
                  <a:pt x="5667149" y="0"/>
                </a:lnTo>
                <a:lnTo>
                  <a:pt x="0" y="0"/>
                </a:lnTo>
                <a:lnTo>
                  <a:pt x="0" y="5487689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42BB571-7F80-0577-9F37-D77D4F8FDE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65721" y="3728684"/>
            <a:ext cx="14556557" cy="2829631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 flipV="1">
            <a:off x="12985986" y="89730"/>
            <a:ext cx="5667149" cy="5487689"/>
          </a:xfrm>
          <a:custGeom>
            <a:avLst/>
            <a:gdLst/>
            <a:ahLst/>
            <a:cxnLst/>
            <a:rect l="l" t="t" r="r" b="b"/>
            <a:pathLst>
              <a:path w="5667149" h="5487689">
                <a:moveTo>
                  <a:pt x="0" y="5487689"/>
                </a:moveTo>
                <a:lnTo>
                  <a:pt x="5667149" y="5487689"/>
                </a:lnTo>
                <a:lnTo>
                  <a:pt x="5667149" y="0"/>
                </a:lnTo>
                <a:lnTo>
                  <a:pt x="0" y="0"/>
                </a:lnTo>
                <a:lnTo>
                  <a:pt x="0" y="5487689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>
            <a:off x="8150330" y="5538657"/>
            <a:ext cx="1987336" cy="2355361"/>
          </a:xfrm>
          <a:custGeom>
            <a:avLst/>
            <a:gdLst/>
            <a:ahLst/>
            <a:cxnLst/>
            <a:rect l="l" t="t" r="r" b="b"/>
            <a:pathLst>
              <a:path w="1987336" h="2355361">
                <a:moveTo>
                  <a:pt x="0" y="0"/>
                </a:moveTo>
                <a:lnTo>
                  <a:pt x="1987336" y="0"/>
                </a:lnTo>
                <a:lnTo>
                  <a:pt x="1987336" y="2355361"/>
                </a:lnTo>
                <a:lnTo>
                  <a:pt x="0" y="235536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TextBox 5"/>
          <p:cNvSpPr txBox="1"/>
          <p:nvPr/>
        </p:nvSpPr>
        <p:spPr>
          <a:xfrm>
            <a:off x="2581249" y="8047652"/>
            <a:ext cx="13125499" cy="16910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319"/>
              </a:lnSpc>
            </a:pPr>
            <a:r>
              <a:rPr lang="en-US" sz="8799" dirty="0">
                <a:solidFill>
                  <a:srgbClr val="CF4C35"/>
                </a:solidFill>
                <a:latin typeface="Blodders 1"/>
                <a:ea typeface="Blodders 1"/>
                <a:cs typeface="Blodders 1"/>
                <a:sym typeface="Blodders 1"/>
              </a:rPr>
              <a:t>NETIESA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8043494-E69C-9D90-F481-435A46BA691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81249" y="2833574"/>
            <a:ext cx="13125500" cy="255145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8B6E19-1290-E14A-F90B-99E3A42752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BCDB134-2A25-782A-2B9C-E684E81984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8288000" cy="10335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4612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abd5df1-5f08-4f90-9bac-4a7cce7f8312">
      <Terms xmlns="http://schemas.microsoft.com/office/infopath/2007/PartnerControls"/>
    </lcf76f155ced4ddcb4097134ff3c332f>
    <TaxCatchAll xmlns="aff30535-832f-4824-b8ff-1bcc43a78f38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08F0B20EAD0ED42861EC04042B8CF78" ma:contentTypeVersion="16" ma:contentTypeDescription="Create a new document." ma:contentTypeScope="" ma:versionID="feafc3a366b1a2c070b651df798c9a27">
  <xsd:schema xmlns:xsd="http://www.w3.org/2001/XMLSchema" xmlns:xs="http://www.w3.org/2001/XMLSchema" xmlns:p="http://schemas.microsoft.com/office/2006/metadata/properties" xmlns:ns2="cabd5df1-5f08-4f90-9bac-4a7cce7f8312" xmlns:ns3="aff30535-832f-4824-b8ff-1bcc43a78f38" targetNamespace="http://schemas.microsoft.com/office/2006/metadata/properties" ma:root="true" ma:fieldsID="c23b3423e3a3695b5b239f6b87b0f07d" ns2:_="" ns3:_="">
    <xsd:import namespace="cabd5df1-5f08-4f90-9bac-4a7cce7f8312"/>
    <xsd:import namespace="aff30535-832f-4824-b8ff-1bcc43a78f3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bd5df1-5f08-4f90-9bac-4a7cce7f831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c65037e2-2d4a-4f7b-924b-8065d5afc59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ff30535-832f-4824-b8ff-1bcc43a78f38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aaf61cee-26be-406a-a8a5-d4d56260f800}" ma:internalName="TaxCatchAll" ma:showField="CatchAllData" ma:web="aff30535-832f-4824-b8ff-1bcc43a78f3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73158BC-02F4-450E-A03C-62E476B18096}">
  <ds:schemaRefs>
    <ds:schemaRef ds:uri="http://schemas.microsoft.com/office/2006/metadata/properties"/>
    <ds:schemaRef ds:uri="http://schemas.microsoft.com/office/infopath/2007/PartnerControls"/>
    <ds:schemaRef ds:uri="cabd5df1-5f08-4f90-9bac-4a7cce7f8312"/>
    <ds:schemaRef ds:uri="aff30535-832f-4824-b8ff-1bcc43a78f38"/>
  </ds:schemaRefs>
</ds:datastoreItem>
</file>

<file path=customXml/itemProps2.xml><?xml version="1.0" encoding="utf-8"?>
<ds:datastoreItem xmlns:ds="http://schemas.openxmlformats.org/officeDocument/2006/customXml" ds:itemID="{7C93AE73-DA4B-4CF5-B7B4-D7165287E73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abd5df1-5f08-4f90-9bac-4a7cce7f8312"/>
    <ds:schemaRef ds:uri="aff30535-832f-4824-b8ff-1bcc43a78f3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11B7E30-E9ED-4919-9930-7A088F40FDE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544</Words>
  <Application>Microsoft Macintosh PowerPoint</Application>
  <PresentationFormat>Custom</PresentationFormat>
  <Paragraphs>129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43" baseType="lpstr">
      <vt:lpstr>Calibri</vt:lpstr>
      <vt:lpstr>Rubik 3</vt:lpstr>
      <vt:lpstr>Rubik 2 Medium</vt:lpstr>
      <vt:lpstr>Blodders 2</vt:lpstr>
      <vt:lpstr>Blodders 1</vt:lpstr>
      <vt:lpstr>Rubik 2 Bold</vt:lpstr>
      <vt:lpstr>Rubik 2</vt:lpstr>
      <vt:lpstr>Arial</vt:lpstr>
      <vt:lpstr>Rubik 1 Bold</vt:lpstr>
      <vt:lpstr>Rubik Medium</vt:lpstr>
      <vt:lpstr>Rubik 1</vt:lpstr>
      <vt:lpstr>Rubik 4</vt:lpstr>
      <vt:lpstr>Montserrat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GĮP Pirmoji pagalba 8 kl.</dc:title>
  <cp:lastModifiedBy>Lina Štelmokaitienė</cp:lastModifiedBy>
  <cp:revision>2</cp:revision>
  <dcterms:created xsi:type="dcterms:W3CDTF">2006-08-16T00:00:00Z</dcterms:created>
  <dcterms:modified xsi:type="dcterms:W3CDTF">2026-01-13T14:26:46Z</dcterms:modified>
  <dc:identifier>DAG1ZCDAqYg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0x010100D08F0B20EAD0ED42861EC04042B8CF78</vt:lpwstr>
  </property>
</Properties>
</file>