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8288000" cy="10287000"/>
  <p:notesSz cx="6858000" cy="9144000"/>
  <p:embeddedFontLst>
    <p:embeddedFont>
      <p:font typeface="Blodders 1" pitchFamily="2" charset="0"/>
      <p:regular r:id="rId34"/>
    </p:embeddedFont>
    <p:embeddedFont>
      <p:font typeface="Blodders 2" pitchFamily="2" charset="0"/>
      <p:regular r:id="rId35"/>
    </p:embeddedFont>
    <p:embeddedFont>
      <p:font typeface="Rubik 1" pitchFamily="2" charset="-79"/>
      <p:regular r:id="rId36"/>
    </p:embeddedFont>
    <p:embeddedFont>
      <p:font typeface="Rubik 2" pitchFamily="2" charset="-79"/>
      <p:regular r:id="rId37"/>
    </p:embeddedFont>
    <p:embeddedFont>
      <p:font typeface="Rubik 2 Bold" pitchFamily="2" charset="-79"/>
      <p:regular r:id="rId38"/>
      <p:bold r:id="rId39"/>
    </p:embeddedFont>
    <p:embeddedFont>
      <p:font typeface="Rubik 3" pitchFamily="2" charset="-79"/>
      <p:regular r:id="rId40"/>
      <p:bold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93" autoAdjust="0"/>
    <p:restoredTop sz="94605" autoAdjust="0"/>
  </p:normalViewPr>
  <p:slideViewPr>
    <p:cSldViewPr>
      <p:cViewPr varScale="1">
        <p:scale>
          <a:sx n="43" d="100"/>
          <a:sy n="43" d="100"/>
        </p:scale>
        <p:origin x="240" y="11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7.png"/><Relationship Id="rId7" Type="http://schemas.openxmlformats.org/officeDocument/2006/relationships/image" Target="../media/image23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7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7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6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0" Type="http://schemas.openxmlformats.org/officeDocument/2006/relationships/image" Target="../media/image7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sv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6464944" y="-1942054"/>
            <a:ext cx="14350488" cy="7085554"/>
          </a:xfrm>
          <a:custGeom>
            <a:avLst/>
            <a:gdLst/>
            <a:ahLst/>
            <a:cxnLst/>
            <a:rect l="l" t="t" r="r" b="b"/>
            <a:pathLst>
              <a:path w="14350488" h="7085554">
                <a:moveTo>
                  <a:pt x="0" y="0"/>
                </a:moveTo>
                <a:lnTo>
                  <a:pt x="14350488" y="0"/>
                </a:lnTo>
                <a:lnTo>
                  <a:pt x="14350488" y="7085554"/>
                </a:lnTo>
                <a:lnTo>
                  <a:pt x="0" y="708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0" y="-51810"/>
            <a:ext cx="4731493" cy="3912408"/>
          </a:xfrm>
          <a:custGeom>
            <a:avLst/>
            <a:gdLst/>
            <a:ahLst/>
            <a:cxnLst/>
            <a:rect l="l" t="t" r="r" b="b"/>
            <a:pathLst>
              <a:path w="4731493" h="3912408">
                <a:moveTo>
                  <a:pt x="0" y="0"/>
                </a:moveTo>
                <a:lnTo>
                  <a:pt x="4731493" y="0"/>
                </a:lnTo>
                <a:lnTo>
                  <a:pt x="4731493" y="3912408"/>
                </a:lnTo>
                <a:lnTo>
                  <a:pt x="0" y="39124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630795" y="3711447"/>
            <a:ext cx="11649827" cy="2768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847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Sveikatai palankus </a:t>
            </a:r>
          </a:p>
          <a:p>
            <a:pPr marL="0" lvl="0" indent="0" algn="ctr">
              <a:lnSpc>
                <a:spcPts val="11023"/>
              </a:lnSpc>
            </a:pPr>
            <a:r>
              <a:rPr lang="en-US" sz="847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gyvenimo ritmas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43754" y="3493043"/>
            <a:ext cx="9369379" cy="393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19"/>
              </a:lnSpc>
            </a:pPr>
            <a:r>
              <a:rPr lang="en-US" sz="43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Keliame ranką, kai norime kalbėti.</a:t>
            </a:r>
          </a:p>
          <a:p>
            <a:pPr algn="just">
              <a:lnSpc>
                <a:spcPts val="7919"/>
              </a:lnSpc>
            </a:pPr>
            <a:r>
              <a:rPr lang="en-US" sz="43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Kalbame po vieną – klausomės kitų.</a:t>
            </a:r>
          </a:p>
          <a:p>
            <a:pPr algn="just">
              <a:lnSpc>
                <a:spcPts val="7919"/>
              </a:lnSpc>
            </a:pPr>
            <a:r>
              <a:rPr lang="en-US" sz="43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Gerbiame kitų nuomonę ir kuriame draugišką, saugią aplinką.</a:t>
            </a:r>
          </a:p>
        </p:txBody>
      </p:sp>
      <p:sp>
        <p:nvSpPr>
          <p:cNvPr id="3" name="Freeform 3"/>
          <p:cNvSpPr/>
          <p:nvPr/>
        </p:nvSpPr>
        <p:spPr>
          <a:xfrm flipV="1">
            <a:off x="6989903" y="3937050"/>
            <a:ext cx="383698" cy="434226"/>
          </a:xfrm>
          <a:custGeom>
            <a:avLst/>
            <a:gdLst/>
            <a:ahLst/>
            <a:cxnLst/>
            <a:rect l="l" t="t" r="r" b="b"/>
            <a:pathLst>
              <a:path w="383698" h="434226">
                <a:moveTo>
                  <a:pt x="0" y="434226"/>
                </a:moveTo>
                <a:lnTo>
                  <a:pt x="383698" y="434226"/>
                </a:lnTo>
                <a:lnTo>
                  <a:pt x="383698" y="0"/>
                </a:lnTo>
                <a:lnTo>
                  <a:pt x="0" y="0"/>
                </a:lnTo>
                <a:lnTo>
                  <a:pt x="0" y="43422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flipV="1">
            <a:off x="6989903" y="4920860"/>
            <a:ext cx="383698" cy="434226"/>
          </a:xfrm>
          <a:custGeom>
            <a:avLst/>
            <a:gdLst/>
            <a:ahLst/>
            <a:cxnLst/>
            <a:rect l="l" t="t" r="r" b="b"/>
            <a:pathLst>
              <a:path w="383698" h="434226">
                <a:moveTo>
                  <a:pt x="0" y="434226"/>
                </a:moveTo>
                <a:lnTo>
                  <a:pt x="383698" y="434226"/>
                </a:lnTo>
                <a:lnTo>
                  <a:pt x="383698" y="0"/>
                </a:lnTo>
                <a:lnTo>
                  <a:pt x="0" y="0"/>
                </a:lnTo>
                <a:lnTo>
                  <a:pt x="0" y="43422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924441" y="2009317"/>
            <a:ext cx="6257311" cy="6257311"/>
          </a:xfrm>
          <a:custGeom>
            <a:avLst/>
            <a:gdLst/>
            <a:ahLst/>
            <a:cxnLst/>
            <a:rect l="l" t="t" r="r" b="b"/>
            <a:pathLst>
              <a:path w="6257311" h="6257311">
                <a:moveTo>
                  <a:pt x="0" y="0"/>
                </a:moveTo>
                <a:lnTo>
                  <a:pt x="6257311" y="0"/>
                </a:lnTo>
                <a:lnTo>
                  <a:pt x="6257311" y="6257311"/>
                </a:lnTo>
                <a:lnTo>
                  <a:pt x="0" y="62573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flipV="1">
            <a:off x="6989903" y="5907536"/>
            <a:ext cx="383698" cy="434226"/>
          </a:xfrm>
          <a:custGeom>
            <a:avLst/>
            <a:gdLst/>
            <a:ahLst/>
            <a:cxnLst/>
            <a:rect l="l" t="t" r="r" b="b"/>
            <a:pathLst>
              <a:path w="383698" h="434226">
                <a:moveTo>
                  <a:pt x="0" y="434226"/>
                </a:moveTo>
                <a:lnTo>
                  <a:pt x="383698" y="434226"/>
                </a:lnTo>
                <a:lnTo>
                  <a:pt x="383698" y="0"/>
                </a:lnTo>
                <a:lnTo>
                  <a:pt x="0" y="0"/>
                </a:lnTo>
                <a:lnTo>
                  <a:pt x="0" y="43422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9" name="Group 9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3E10066B-01D3-C1AF-794E-DA9F1125C1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898" y="448519"/>
            <a:ext cx="9982199" cy="26341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319086" y="1173624"/>
            <a:ext cx="11649827" cy="1060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50"/>
              </a:lnSpc>
            </a:pPr>
            <a:r>
              <a:rPr lang="en-US" sz="65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Sveikata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561554" y="3633469"/>
            <a:ext cx="13164891" cy="151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 spc="25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Tai visiška fizinė, psichinė ir socialinė gerovė, o ne vien ligos ar negalios nebuvimas.</a:t>
            </a:r>
          </a:p>
        </p:txBody>
      </p:sp>
      <p:sp>
        <p:nvSpPr>
          <p:cNvPr id="7" name="Freeform 7"/>
          <p:cNvSpPr/>
          <p:nvPr/>
        </p:nvSpPr>
        <p:spPr>
          <a:xfrm rot="1199372">
            <a:off x="12948196" y="-1280787"/>
            <a:ext cx="9568375" cy="4724385"/>
          </a:xfrm>
          <a:custGeom>
            <a:avLst/>
            <a:gdLst/>
            <a:ahLst/>
            <a:cxnLst/>
            <a:rect l="l" t="t" r="r" b="b"/>
            <a:pathLst>
              <a:path w="9568375" h="4724385">
                <a:moveTo>
                  <a:pt x="0" y="0"/>
                </a:moveTo>
                <a:lnTo>
                  <a:pt x="9568375" y="0"/>
                </a:lnTo>
                <a:lnTo>
                  <a:pt x="9568375" y="4724385"/>
                </a:lnTo>
                <a:lnTo>
                  <a:pt x="0" y="47243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2687453" y="4246578"/>
            <a:ext cx="4374374" cy="4371751"/>
          </a:xfrm>
          <a:custGeom>
            <a:avLst/>
            <a:gdLst/>
            <a:ahLst/>
            <a:cxnLst/>
            <a:rect l="l" t="t" r="r" b="b"/>
            <a:pathLst>
              <a:path w="4374374" h="4371751">
                <a:moveTo>
                  <a:pt x="0" y="0"/>
                </a:moveTo>
                <a:lnTo>
                  <a:pt x="4374374" y="0"/>
                </a:lnTo>
                <a:lnTo>
                  <a:pt x="4374374" y="4371751"/>
                </a:lnTo>
                <a:lnTo>
                  <a:pt x="0" y="43717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9955" y="-4951200"/>
            <a:ext cx="14350488" cy="7085554"/>
          </a:xfrm>
          <a:custGeom>
            <a:avLst/>
            <a:gdLst/>
            <a:ahLst/>
            <a:cxnLst/>
            <a:rect l="l" t="t" r="r" b="b"/>
            <a:pathLst>
              <a:path w="14350488" h="7085554">
                <a:moveTo>
                  <a:pt x="0" y="0"/>
                </a:moveTo>
                <a:lnTo>
                  <a:pt x="14350489" y="0"/>
                </a:lnTo>
                <a:lnTo>
                  <a:pt x="14350489" y="7085554"/>
                </a:lnTo>
                <a:lnTo>
                  <a:pt x="0" y="708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3493371" y="2832296"/>
            <a:ext cx="11301259" cy="2019864"/>
          </a:xfrm>
          <a:custGeom>
            <a:avLst/>
            <a:gdLst/>
            <a:ahLst/>
            <a:cxnLst/>
            <a:rect l="l" t="t" r="r" b="b"/>
            <a:pathLst>
              <a:path w="11301259" h="2019864">
                <a:moveTo>
                  <a:pt x="0" y="0"/>
                </a:moveTo>
                <a:lnTo>
                  <a:pt x="11301258" y="0"/>
                </a:lnTo>
                <a:lnTo>
                  <a:pt x="11301258" y="2019864"/>
                </a:lnTo>
                <a:lnTo>
                  <a:pt x="0" y="20198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419" r="-541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3493371" y="5302324"/>
            <a:ext cx="11301259" cy="1808201"/>
          </a:xfrm>
          <a:custGeom>
            <a:avLst/>
            <a:gdLst/>
            <a:ahLst/>
            <a:cxnLst/>
            <a:rect l="l" t="t" r="r" b="b"/>
            <a:pathLst>
              <a:path w="11301259" h="1808201">
                <a:moveTo>
                  <a:pt x="0" y="0"/>
                </a:moveTo>
                <a:lnTo>
                  <a:pt x="11301258" y="0"/>
                </a:lnTo>
                <a:lnTo>
                  <a:pt x="11301258" y="1808201"/>
                </a:lnTo>
                <a:lnTo>
                  <a:pt x="0" y="18082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3493371" y="7762118"/>
            <a:ext cx="11301259" cy="1929762"/>
          </a:xfrm>
          <a:custGeom>
            <a:avLst/>
            <a:gdLst/>
            <a:ahLst/>
            <a:cxnLst/>
            <a:rect l="l" t="t" r="r" b="b"/>
            <a:pathLst>
              <a:path w="11301259" h="1929762">
                <a:moveTo>
                  <a:pt x="0" y="0"/>
                </a:moveTo>
                <a:lnTo>
                  <a:pt x="11301258" y="0"/>
                </a:lnTo>
                <a:lnTo>
                  <a:pt x="11301258" y="1929762"/>
                </a:lnTo>
                <a:lnTo>
                  <a:pt x="0" y="19297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361" r="-3361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7368130" y="2990409"/>
            <a:ext cx="3551739" cy="417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Fiziniai</a:t>
            </a:r>
            <a:r>
              <a:rPr lang="en-US" sz="2499" dirty="0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2499" dirty="0" err="1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pokyčiai</a:t>
            </a:r>
            <a:endParaRPr lang="en-US" sz="2499" dirty="0">
              <a:solidFill>
                <a:srgbClr val="556FB5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493371" y="3479276"/>
            <a:ext cx="11301259" cy="1175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Kūnas sparčiai auga ir keičiasi: didėja ūgis, svoris, raumenų masė, vyksta hormoniniai pokyčiai, vystosi antriniai lytiniai požymiai (mergaitėms prasideda menstruacijos, berniukams – balso mutacija ir spermatogenezė),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59886" y="5394570"/>
            <a:ext cx="5965364" cy="417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Emociniai</a:t>
            </a:r>
            <a:r>
              <a:rPr lang="en-US" sz="2499" dirty="0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2499" dirty="0" err="1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ir</a:t>
            </a:r>
            <a:r>
              <a:rPr lang="en-US" sz="2499" dirty="0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2499" dirty="0" err="1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psichologiniai</a:t>
            </a:r>
            <a:r>
              <a:rPr lang="en-US" sz="2499" dirty="0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2499" dirty="0" err="1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pokyčiai</a:t>
            </a:r>
            <a:endParaRPr lang="en-US" sz="2499" dirty="0">
              <a:solidFill>
                <a:srgbClr val="556FB5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591939" y="6016092"/>
            <a:ext cx="11104121" cy="191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 Stiprėja savęs pažinimas ir savivertė, didėja atsakomybės jausmas už savo veiksmus, emocijos gali būti intensyvesnės.</a:t>
            </a:r>
          </a:p>
          <a:p>
            <a:pPr algn="ctr">
              <a:lnSpc>
                <a:spcPts val="3220"/>
              </a:lnSpc>
            </a:pPr>
            <a:endParaRPr lang="en-US" sz="2300">
              <a:solidFill>
                <a:srgbClr val="556FB5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ctr">
              <a:lnSpc>
                <a:spcPts val="2940"/>
              </a:lnSpc>
            </a:pPr>
            <a:endParaRPr lang="en-US" sz="2300">
              <a:solidFill>
                <a:srgbClr val="556FB5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ctr">
              <a:lnSpc>
                <a:spcPts val="2940"/>
              </a:lnSpc>
            </a:pPr>
            <a:endParaRPr lang="en-US" sz="2300">
              <a:solidFill>
                <a:srgbClr val="55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311129" y="7857064"/>
            <a:ext cx="3862878" cy="430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 err="1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Socialiniai</a:t>
            </a:r>
            <a:r>
              <a:rPr lang="en-US" sz="2599" dirty="0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2599" dirty="0" err="1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pokyčiai</a:t>
            </a:r>
            <a:endParaRPr lang="en-US" sz="2599" dirty="0">
              <a:solidFill>
                <a:srgbClr val="556FB5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90508" y="8420539"/>
            <a:ext cx="11104121" cy="1175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Šiuo gyvenimo etapu draugai ir bendravimas tampa labai svarbūs, o noras būti priimtam grupėje didėja. Be to, bręsta savarankiškumas ir atsakomybės jausmas už savo veiksmus.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BC214F8-CC36-92C9-D038-2072D0F429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1253" y="1340092"/>
            <a:ext cx="10222629" cy="122188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0327" y="3501177"/>
            <a:ext cx="3284645" cy="328464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3B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27847" y="3501177"/>
            <a:ext cx="3284645" cy="328464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EED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5367" y="3501177"/>
            <a:ext cx="3284645" cy="328464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D7E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35288" y="3501177"/>
            <a:ext cx="3284645" cy="328464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8E2D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415208" y="3501177"/>
            <a:ext cx="3284645" cy="328464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134830" y="4544091"/>
            <a:ext cx="2670679" cy="906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2599">
                <a:solidFill>
                  <a:srgbClr val="546EB5"/>
                </a:solidFill>
                <a:latin typeface="Rubik 1"/>
                <a:ea typeface="Rubik 1"/>
                <a:cs typeface="Rubik 1"/>
                <a:sym typeface="Rubik 1"/>
              </a:rPr>
              <a:t>Per mažas fizinis aktyvumas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6438" y="4377137"/>
            <a:ext cx="2332422" cy="1363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2599">
                <a:solidFill>
                  <a:srgbClr val="546EB5"/>
                </a:solidFill>
                <a:latin typeface="Rubik 1"/>
                <a:ea typeface="Rubik 1"/>
                <a:cs typeface="Rubik 1"/>
                <a:sym typeface="Rubik 1"/>
              </a:rPr>
              <a:t>Sveikatai nepalankus maitinimasis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12531" y="4711693"/>
            <a:ext cx="2089998" cy="906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2599">
                <a:solidFill>
                  <a:srgbClr val="546EB5"/>
                </a:solidFill>
                <a:latin typeface="Rubik 1"/>
                <a:ea typeface="Rubik 1"/>
                <a:cs typeface="Rubik 1"/>
                <a:sym typeface="Rubik 1"/>
              </a:rPr>
              <a:t>Ilgas laikas prie ekranų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35125" y="4605737"/>
            <a:ext cx="2325129" cy="906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2599">
                <a:solidFill>
                  <a:srgbClr val="546EB5"/>
                </a:solidFill>
                <a:latin typeface="Rubik 1"/>
                <a:ea typeface="Rubik 1"/>
                <a:cs typeface="Rubik 1"/>
                <a:sym typeface="Rubik 1"/>
              </a:rPr>
              <a:t>Prasta miego kokybė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1776" y="4605737"/>
            <a:ext cx="2011667" cy="906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2599">
                <a:solidFill>
                  <a:srgbClr val="546EB5"/>
                </a:solidFill>
                <a:latin typeface="Rubik 1"/>
                <a:ea typeface="Rubik 1"/>
                <a:cs typeface="Rubik 1"/>
                <a:sym typeface="Rubik 1"/>
              </a:rPr>
              <a:t>Lėtinis stresas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4BD7335-80A1-948E-6181-EB8C5FEEF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947" y="1065435"/>
            <a:ext cx="13852105" cy="12916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FA818F1-927C-226E-DAB9-BD2EECBB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420"/>
            <a:ext cx="18288000" cy="102605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7278215"/>
            <a:ext cx="3008785" cy="3008785"/>
          </a:xfrm>
          <a:custGeom>
            <a:avLst/>
            <a:gdLst/>
            <a:ahLst/>
            <a:cxnLst/>
            <a:rect l="l" t="t" r="r" b="b"/>
            <a:pathLst>
              <a:path w="3008785" h="3008785">
                <a:moveTo>
                  <a:pt x="0" y="0"/>
                </a:moveTo>
                <a:lnTo>
                  <a:pt x="3008785" y="0"/>
                </a:lnTo>
                <a:lnTo>
                  <a:pt x="3008785" y="3008785"/>
                </a:lnTo>
                <a:lnTo>
                  <a:pt x="0" y="3008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8060384" y="6840934"/>
            <a:ext cx="3883348" cy="3883348"/>
          </a:xfrm>
          <a:custGeom>
            <a:avLst/>
            <a:gdLst/>
            <a:ahLst/>
            <a:cxnLst/>
            <a:rect l="l" t="t" r="r" b="b"/>
            <a:pathLst>
              <a:path w="3883348" h="3883348">
                <a:moveTo>
                  <a:pt x="0" y="0"/>
                </a:moveTo>
                <a:lnTo>
                  <a:pt x="3883348" y="0"/>
                </a:lnTo>
                <a:lnTo>
                  <a:pt x="3883348" y="3883348"/>
                </a:lnTo>
                <a:lnTo>
                  <a:pt x="0" y="3883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3129271" y="6876214"/>
            <a:ext cx="3408741" cy="3410786"/>
          </a:xfrm>
          <a:custGeom>
            <a:avLst/>
            <a:gdLst/>
            <a:ahLst/>
            <a:cxnLst/>
            <a:rect l="l" t="t" r="r" b="b"/>
            <a:pathLst>
              <a:path w="3408741" h="3410786">
                <a:moveTo>
                  <a:pt x="0" y="0"/>
                </a:moveTo>
                <a:lnTo>
                  <a:pt x="3408741" y="0"/>
                </a:lnTo>
                <a:lnTo>
                  <a:pt x="3408741" y="3410786"/>
                </a:lnTo>
                <a:lnTo>
                  <a:pt x="0" y="34107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3829191" y="6876214"/>
            <a:ext cx="3410786" cy="3410786"/>
          </a:xfrm>
          <a:custGeom>
            <a:avLst/>
            <a:gdLst/>
            <a:ahLst/>
            <a:cxnLst/>
            <a:rect l="l" t="t" r="r" b="b"/>
            <a:pathLst>
              <a:path w="3410786" h="3410786">
                <a:moveTo>
                  <a:pt x="0" y="0"/>
                </a:moveTo>
                <a:lnTo>
                  <a:pt x="3410786" y="0"/>
                </a:lnTo>
                <a:lnTo>
                  <a:pt x="3410786" y="3410786"/>
                </a:lnTo>
                <a:lnTo>
                  <a:pt x="0" y="34107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3450250" y="2904459"/>
            <a:ext cx="11387501" cy="2513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799">
                <a:solidFill>
                  <a:srgbClr val="D34729"/>
                </a:solidFill>
                <a:latin typeface="Rubik 1"/>
                <a:ea typeface="Rubik 1"/>
                <a:cs typeface="Rubik 1"/>
                <a:sym typeface="Rubik 1"/>
              </a:rPr>
              <a:t>60 minučių</a:t>
            </a:r>
            <a:r>
              <a:rPr lang="en-US" sz="4799">
                <a:solidFill>
                  <a:srgbClr val="000000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4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vidutinio – didelio intensyvumo fizinio aktyvumo per dieną</a:t>
            </a:r>
          </a:p>
          <a:p>
            <a:pPr algn="ctr">
              <a:lnSpc>
                <a:spcPts val="6719"/>
              </a:lnSpc>
            </a:pPr>
            <a:endParaRPr lang="en-US" sz="4799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9525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0327" y="3501177"/>
            <a:ext cx="3284645" cy="328464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3B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827847" y="3501177"/>
            <a:ext cx="3284645" cy="328464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EED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55367" y="3501177"/>
            <a:ext cx="3284645" cy="328464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D7E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35288" y="3501177"/>
            <a:ext cx="3284645" cy="328464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8E2D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415208" y="3501177"/>
            <a:ext cx="3284645" cy="328464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3796725" y="6785823"/>
            <a:ext cx="3008785" cy="3008785"/>
          </a:xfrm>
          <a:custGeom>
            <a:avLst/>
            <a:gdLst/>
            <a:ahLst/>
            <a:cxnLst/>
            <a:rect l="l" t="t" r="r" b="b"/>
            <a:pathLst>
              <a:path w="3008785" h="3008785">
                <a:moveTo>
                  <a:pt x="0" y="0"/>
                </a:moveTo>
                <a:lnTo>
                  <a:pt x="3008784" y="0"/>
                </a:lnTo>
                <a:lnTo>
                  <a:pt x="3008784" y="3008784"/>
                </a:lnTo>
                <a:lnTo>
                  <a:pt x="0" y="30087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14319206" y="6609351"/>
            <a:ext cx="3476649" cy="3476649"/>
          </a:xfrm>
          <a:custGeom>
            <a:avLst/>
            <a:gdLst/>
            <a:ahLst/>
            <a:cxnLst/>
            <a:rect l="l" t="t" r="r" b="b"/>
            <a:pathLst>
              <a:path w="3476649" h="3476649">
                <a:moveTo>
                  <a:pt x="0" y="0"/>
                </a:moveTo>
                <a:lnTo>
                  <a:pt x="3476649" y="0"/>
                </a:lnTo>
                <a:lnTo>
                  <a:pt x="3476649" y="3476648"/>
                </a:lnTo>
                <a:lnTo>
                  <a:pt x="0" y="34766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339846" y="5806391"/>
            <a:ext cx="2472633" cy="3508083"/>
          </a:xfrm>
          <a:custGeom>
            <a:avLst/>
            <a:gdLst/>
            <a:ahLst/>
            <a:cxnLst/>
            <a:rect l="l" t="t" r="r" b="b"/>
            <a:pathLst>
              <a:path w="2472633" h="3508083">
                <a:moveTo>
                  <a:pt x="0" y="0"/>
                </a:moveTo>
                <a:lnTo>
                  <a:pt x="2472633" y="0"/>
                </a:lnTo>
                <a:lnTo>
                  <a:pt x="2472633" y="3508083"/>
                </a:lnTo>
                <a:lnTo>
                  <a:pt x="0" y="3508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1292441" y="6944136"/>
            <a:ext cx="2370339" cy="2370339"/>
          </a:xfrm>
          <a:custGeom>
            <a:avLst/>
            <a:gdLst/>
            <a:ahLst/>
            <a:cxnLst/>
            <a:rect l="l" t="t" r="r" b="b"/>
            <a:pathLst>
              <a:path w="2370339" h="2370339">
                <a:moveTo>
                  <a:pt x="0" y="0"/>
                </a:moveTo>
                <a:lnTo>
                  <a:pt x="2370339" y="0"/>
                </a:lnTo>
                <a:lnTo>
                  <a:pt x="2370339" y="2370338"/>
                </a:lnTo>
                <a:lnTo>
                  <a:pt x="0" y="23703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TextBox 19"/>
          <p:cNvSpPr txBox="1"/>
          <p:nvPr/>
        </p:nvSpPr>
        <p:spPr>
          <a:xfrm>
            <a:off x="4134830" y="3836936"/>
            <a:ext cx="2670679" cy="255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Lėto arba vidutinio tempo važiavimas dviračiu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76438" y="4608461"/>
            <a:ext cx="2332422" cy="10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Greitas vaikščiojimas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012531" y="4865636"/>
            <a:ext cx="2089998" cy="49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7786C7"/>
                </a:solidFill>
                <a:latin typeface="Rubik 1"/>
                <a:ea typeface="Rubik 1"/>
                <a:cs typeface="Rubik 1"/>
                <a:sym typeface="Rubik 1"/>
              </a:rPr>
              <a:t>Joga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735125" y="4605737"/>
            <a:ext cx="2325129" cy="10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Plaukimas lėtu tempu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471776" y="4865636"/>
            <a:ext cx="2011667" cy="49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7786C7"/>
                </a:solidFill>
                <a:latin typeface="Rubik 1"/>
                <a:ea typeface="Rubik 1"/>
                <a:cs typeface="Rubik 1"/>
                <a:sym typeface="Rubik 1"/>
              </a:rPr>
              <a:t>Šokiai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038675" y="1423839"/>
            <a:ext cx="12210649" cy="1060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50"/>
              </a:lnSpc>
            </a:pPr>
            <a:r>
              <a:rPr lang="en-US" sz="65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Vidutinio fizinio aktyvumo veiklos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582315" y="7653080"/>
            <a:ext cx="2933320" cy="1389190"/>
            <a:chOff x="0" y="0"/>
            <a:chExt cx="3911094" cy="185225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911094" cy="1052440"/>
            </a:xfrm>
            <a:custGeom>
              <a:avLst/>
              <a:gdLst/>
              <a:ahLst/>
              <a:cxnLst/>
              <a:rect l="l" t="t" r="r" b="b"/>
              <a:pathLst>
                <a:path w="3911094" h="1052440">
                  <a:moveTo>
                    <a:pt x="0" y="0"/>
                  </a:moveTo>
                  <a:lnTo>
                    <a:pt x="3911094" y="0"/>
                  </a:lnTo>
                  <a:lnTo>
                    <a:pt x="3911094" y="1052440"/>
                  </a:lnTo>
                  <a:lnTo>
                    <a:pt x="0" y="1052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932282" y="881300"/>
              <a:ext cx="1475205" cy="970953"/>
            </a:xfrm>
            <a:custGeom>
              <a:avLst/>
              <a:gdLst/>
              <a:ahLst/>
              <a:cxnLst/>
              <a:rect l="l" t="t" r="r" b="b"/>
              <a:pathLst>
                <a:path w="1475205" h="970953">
                  <a:moveTo>
                    <a:pt x="0" y="0"/>
                  </a:moveTo>
                  <a:lnTo>
                    <a:pt x="1475204" y="0"/>
                  </a:lnTo>
                  <a:lnTo>
                    <a:pt x="1475204" y="970953"/>
                  </a:lnTo>
                  <a:lnTo>
                    <a:pt x="0" y="970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2345716" y="881300"/>
              <a:ext cx="1475205" cy="970953"/>
            </a:xfrm>
            <a:custGeom>
              <a:avLst/>
              <a:gdLst/>
              <a:ahLst/>
              <a:cxnLst/>
              <a:rect l="l" t="t" r="r" b="b"/>
              <a:pathLst>
                <a:path w="1475205" h="970953">
                  <a:moveTo>
                    <a:pt x="0" y="0"/>
                  </a:moveTo>
                  <a:lnTo>
                    <a:pt x="1475205" y="0"/>
                  </a:lnTo>
                  <a:lnTo>
                    <a:pt x="1475205" y="970953"/>
                  </a:lnTo>
                  <a:lnTo>
                    <a:pt x="0" y="970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9" name="Freeform 29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2787" y="3409463"/>
            <a:ext cx="3284645" cy="328464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C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912232" y="3409463"/>
            <a:ext cx="3284645" cy="328464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EED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01677" y="3409463"/>
            <a:ext cx="3284645" cy="328464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D7E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091123" y="3409463"/>
            <a:ext cx="3284645" cy="328464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EED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680568" y="3409463"/>
            <a:ext cx="3284645" cy="328464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4212301" y="6722195"/>
            <a:ext cx="2677593" cy="2472477"/>
          </a:xfrm>
          <a:custGeom>
            <a:avLst/>
            <a:gdLst/>
            <a:ahLst/>
            <a:cxnLst/>
            <a:rect l="l" t="t" r="r" b="b"/>
            <a:pathLst>
              <a:path w="2677593" h="2472477">
                <a:moveTo>
                  <a:pt x="0" y="0"/>
                </a:moveTo>
                <a:lnTo>
                  <a:pt x="2677593" y="0"/>
                </a:lnTo>
                <a:lnTo>
                  <a:pt x="2677593" y="2472477"/>
                </a:lnTo>
                <a:lnTo>
                  <a:pt x="0" y="24724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47" b="-4147"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16" name="Group 16"/>
          <p:cNvGrpSpPr/>
          <p:nvPr/>
        </p:nvGrpSpPr>
        <p:grpSpPr>
          <a:xfrm>
            <a:off x="7677340" y="7451383"/>
            <a:ext cx="2933320" cy="1389190"/>
            <a:chOff x="0" y="0"/>
            <a:chExt cx="3911094" cy="185225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911094" cy="1052440"/>
            </a:xfrm>
            <a:custGeom>
              <a:avLst/>
              <a:gdLst/>
              <a:ahLst/>
              <a:cxnLst/>
              <a:rect l="l" t="t" r="r" b="b"/>
              <a:pathLst>
                <a:path w="3911094" h="1052440">
                  <a:moveTo>
                    <a:pt x="0" y="0"/>
                  </a:moveTo>
                  <a:lnTo>
                    <a:pt x="3911094" y="0"/>
                  </a:lnTo>
                  <a:lnTo>
                    <a:pt x="3911094" y="1052440"/>
                  </a:lnTo>
                  <a:lnTo>
                    <a:pt x="0" y="1052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932282" y="881300"/>
              <a:ext cx="1475205" cy="970953"/>
            </a:xfrm>
            <a:custGeom>
              <a:avLst/>
              <a:gdLst/>
              <a:ahLst/>
              <a:cxnLst/>
              <a:rect l="l" t="t" r="r" b="b"/>
              <a:pathLst>
                <a:path w="1475205" h="970953">
                  <a:moveTo>
                    <a:pt x="0" y="0"/>
                  </a:moveTo>
                  <a:lnTo>
                    <a:pt x="1475204" y="0"/>
                  </a:lnTo>
                  <a:lnTo>
                    <a:pt x="1475204" y="970953"/>
                  </a:lnTo>
                  <a:lnTo>
                    <a:pt x="0" y="970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345716" y="881300"/>
              <a:ext cx="1475205" cy="970953"/>
            </a:xfrm>
            <a:custGeom>
              <a:avLst/>
              <a:gdLst/>
              <a:ahLst/>
              <a:cxnLst/>
              <a:rect l="l" t="t" r="r" b="b"/>
              <a:pathLst>
                <a:path w="1475205" h="970953">
                  <a:moveTo>
                    <a:pt x="0" y="0"/>
                  </a:moveTo>
                  <a:lnTo>
                    <a:pt x="1475205" y="0"/>
                  </a:lnTo>
                  <a:lnTo>
                    <a:pt x="1475205" y="970953"/>
                  </a:lnTo>
                  <a:lnTo>
                    <a:pt x="0" y="970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0" name="Freeform 20"/>
          <p:cNvSpPr/>
          <p:nvPr/>
        </p:nvSpPr>
        <p:spPr>
          <a:xfrm>
            <a:off x="626494" y="6760706"/>
            <a:ext cx="2647563" cy="2553768"/>
          </a:xfrm>
          <a:custGeom>
            <a:avLst/>
            <a:gdLst/>
            <a:ahLst/>
            <a:cxnLst/>
            <a:rect l="l" t="t" r="r" b="b"/>
            <a:pathLst>
              <a:path w="2647563" h="2553768">
                <a:moveTo>
                  <a:pt x="0" y="0"/>
                </a:moveTo>
                <a:lnTo>
                  <a:pt x="2647563" y="0"/>
                </a:lnTo>
                <a:lnTo>
                  <a:pt x="2647563" y="2553768"/>
                </a:lnTo>
                <a:lnTo>
                  <a:pt x="0" y="25537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11680686" y="6819168"/>
            <a:ext cx="2422755" cy="2336994"/>
          </a:xfrm>
          <a:custGeom>
            <a:avLst/>
            <a:gdLst/>
            <a:ahLst/>
            <a:cxnLst/>
            <a:rect l="l" t="t" r="r" b="b"/>
            <a:pathLst>
              <a:path w="2422755" h="2336994">
                <a:moveTo>
                  <a:pt x="0" y="0"/>
                </a:moveTo>
                <a:lnTo>
                  <a:pt x="2422755" y="0"/>
                </a:lnTo>
                <a:lnTo>
                  <a:pt x="2422755" y="2336993"/>
                </a:lnTo>
                <a:lnTo>
                  <a:pt x="0" y="23369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15277891" y="7015868"/>
            <a:ext cx="2076790" cy="2076790"/>
          </a:xfrm>
          <a:custGeom>
            <a:avLst/>
            <a:gdLst/>
            <a:ahLst/>
            <a:cxnLst/>
            <a:rect l="l" t="t" r="r" b="b"/>
            <a:pathLst>
              <a:path w="2076790" h="2076790">
                <a:moveTo>
                  <a:pt x="0" y="0"/>
                </a:moveTo>
                <a:lnTo>
                  <a:pt x="2076790" y="0"/>
                </a:lnTo>
                <a:lnTo>
                  <a:pt x="2076790" y="2076790"/>
                </a:lnTo>
                <a:lnTo>
                  <a:pt x="0" y="20767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TextBox 23"/>
          <p:cNvSpPr txBox="1"/>
          <p:nvPr/>
        </p:nvSpPr>
        <p:spPr>
          <a:xfrm>
            <a:off x="4219215" y="4027076"/>
            <a:ext cx="2670679" cy="249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4"/>
              </a:lnSpc>
            </a:pPr>
            <a:r>
              <a:rPr lang="en-US" sz="27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Važiavimas dviračiu dideliu tempu arba į kalną</a:t>
            </a:r>
          </a:p>
          <a:p>
            <a:pPr algn="ctr">
              <a:lnSpc>
                <a:spcPts val="4054"/>
              </a:lnSpc>
            </a:pPr>
            <a:endParaRPr lang="en-US" sz="2799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98899" y="4285422"/>
            <a:ext cx="2332422" cy="152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Greitas bėgimas, sprintai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277891" y="4312197"/>
            <a:ext cx="2089998" cy="152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 Intensyvūs komandiniai žaidimai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981436" y="4514022"/>
            <a:ext cx="2325129" cy="10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Plaukimas greitu tempu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561155" y="4312197"/>
            <a:ext cx="2344581" cy="192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4"/>
              </a:lnSpc>
            </a:pPr>
            <a:r>
              <a:rPr lang="en-US" sz="26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Intensyvi aerobika ar šokiai</a:t>
            </a:r>
          </a:p>
          <a:p>
            <a:pPr algn="ctr">
              <a:lnSpc>
                <a:spcPts val="4054"/>
              </a:lnSpc>
            </a:pPr>
            <a:endParaRPr lang="en-US" sz="2699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3444832" y="1269152"/>
            <a:ext cx="11398336" cy="1060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50"/>
              </a:lnSpc>
            </a:pPr>
            <a:r>
              <a:rPr lang="en-US" sz="65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Didelio fizinio aktyvumo veiklos</a:t>
            </a:r>
          </a:p>
        </p:txBody>
      </p:sp>
      <p:sp>
        <p:nvSpPr>
          <p:cNvPr id="29" name="Freeform 29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93371" y="2361249"/>
            <a:ext cx="11301259" cy="1822328"/>
          </a:xfrm>
          <a:custGeom>
            <a:avLst/>
            <a:gdLst/>
            <a:ahLst/>
            <a:cxnLst/>
            <a:rect l="l" t="t" r="r" b="b"/>
            <a:pathLst>
              <a:path w="11301259" h="1822328">
                <a:moveTo>
                  <a:pt x="0" y="0"/>
                </a:moveTo>
                <a:lnTo>
                  <a:pt x="11301258" y="0"/>
                </a:lnTo>
                <a:lnTo>
                  <a:pt x="11301258" y="1822328"/>
                </a:lnTo>
                <a:lnTo>
                  <a:pt x="0" y="18223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3493371" y="4831277"/>
            <a:ext cx="11301259" cy="1808201"/>
          </a:xfrm>
          <a:custGeom>
            <a:avLst/>
            <a:gdLst/>
            <a:ahLst/>
            <a:cxnLst/>
            <a:rect l="l" t="t" r="r" b="b"/>
            <a:pathLst>
              <a:path w="11301259" h="1808201">
                <a:moveTo>
                  <a:pt x="0" y="0"/>
                </a:moveTo>
                <a:lnTo>
                  <a:pt x="11301258" y="0"/>
                </a:lnTo>
                <a:lnTo>
                  <a:pt x="11301258" y="1808201"/>
                </a:lnTo>
                <a:lnTo>
                  <a:pt x="0" y="18082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3493371" y="7291071"/>
            <a:ext cx="11301259" cy="1808201"/>
          </a:xfrm>
          <a:custGeom>
            <a:avLst/>
            <a:gdLst/>
            <a:ahLst/>
            <a:cxnLst/>
            <a:rect l="l" t="t" r="r" b="b"/>
            <a:pathLst>
              <a:path w="11301259" h="1808201">
                <a:moveTo>
                  <a:pt x="0" y="0"/>
                </a:moveTo>
                <a:lnTo>
                  <a:pt x="11301258" y="0"/>
                </a:lnTo>
                <a:lnTo>
                  <a:pt x="11301258" y="1808201"/>
                </a:lnTo>
                <a:lnTo>
                  <a:pt x="0" y="18082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584129" y="697745"/>
            <a:ext cx="13119741" cy="1060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50"/>
              </a:lnSpc>
            </a:pPr>
            <a:r>
              <a:rPr lang="en-US" sz="65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Fizinio aktyvumo nauda sveikatai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94796" y="2497390"/>
            <a:ext cx="2498408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Fizinė sveikata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77123" y="3005390"/>
            <a:ext cx="12133755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Stiprina širdies ir kraujagyslių sistemą, didina raumenų jėgą, ištvermę ir lankstumą,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 gerina laikyseną, padeda palaikyti optimalų kūno svorį.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75602" y="5019675"/>
            <a:ext cx="293679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Psichikos sveikata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77123" y="5603875"/>
            <a:ext cx="12133755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Mažina stresą ir nerimą, gerina nuotaiką, didina laimės hormonų kiekį, gerina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miego kokybę, dėmesio koncentraciją ir atmintį.</a:t>
            </a:r>
          </a:p>
          <a:p>
            <a:pPr algn="ctr">
              <a:lnSpc>
                <a:spcPts val="2940"/>
              </a:lnSpc>
            </a:pPr>
            <a:endParaRPr lang="en-US" sz="2300">
              <a:solidFill>
                <a:srgbClr val="556FB5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ctr">
              <a:lnSpc>
                <a:spcPts val="2940"/>
              </a:lnSpc>
            </a:pPr>
            <a:endParaRPr lang="en-US" sz="2300">
              <a:solidFill>
                <a:srgbClr val="55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747099" y="7405371"/>
            <a:ext cx="2793802" cy="448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556FB5"/>
                </a:solidFill>
                <a:latin typeface="Rubik 3"/>
                <a:ea typeface="Rubik 3"/>
                <a:cs typeface="Rubik 3"/>
                <a:sym typeface="Rubik 3"/>
              </a:rPr>
              <a:t>Socialinė  gerovė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91939" y="7939406"/>
            <a:ext cx="11104121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Skatina bendradarbiavimą, komunikaciją, empatiją ir pasitikėjimą savimi. 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Sportinė veikla taip pat skatina draugysčių kūrimą.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785089" y="3065109"/>
            <a:ext cx="4026143" cy="2535279"/>
            <a:chOff x="0" y="0"/>
            <a:chExt cx="847064" cy="533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47064" cy="533400"/>
            </a:xfrm>
            <a:custGeom>
              <a:avLst/>
              <a:gdLst/>
              <a:ahLst/>
              <a:cxnLst/>
              <a:rect l="l" t="t" r="r" b="b"/>
              <a:pathLst>
                <a:path w="847064" h="533400">
                  <a:moveTo>
                    <a:pt x="480945" y="0"/>
                  </a:moveTo>
                  <a:cubicBezTo>
                    <a:pt x="490236" y="0"/>
                    <a:pt x="499583" y="0"/>
                    <a:pt x="508855" y="0"/>
                  </a:cubicBezTo>
                  <a:cubicBezTo>
                    <a:pt x="582784" y="8909"/>
                    <a:pt x="628986" y="38564"/>
                    <a:pt x="650031" y="87090"/>
                  </a:cubicBezTo>
                  <a:cubicBezTo>
                    <a:pt x="773282" y="80618"/>
                    <a:pt x="862253" y="172373"/>
                    <a:pt x="808282" y="262426"/>
                  </a:cubicBezTo>
                  <a:cubicBezTo>
                    <a:pt x="826442" y="281349"/>
                    <a:pt x="841593" y="302517"/>
                    <a:pt x="847064" y="330926"/>
                  </a:cubicBezTo>
                  <a:cubicBezTo>
                    <a:pt x="847064" y="339065"/>
                    <a:pt x="847064" y="347184"/>
                    <a:pt x="847064" y="355321"/>
                  </a:cubicBezTo>
                  <a:cubicBezTo>
                    <a:pt x="830758" y="427627"/>
                    <a:pt x="760594" y="476486"/>
                    <a:pt x="645402" y="463333"/>
                  </a:cubicBezTo>
                  <a:cubicBezTo>
                    <a:pt x="615764" y="500459"/>
                    <a:pt x="563026" y="537638"/>
                    <a:pt x="480962" y="533008"/>
                  </a:cubicBezTo>
                  <a:cubicBezTo>
                    <a:pt x="438544" y="530570"/>
                    <a:pt x="409034" y="516453"/>
                    <a:pt x="383197" y="499302"/>
                  </a:cubicBezTo>
                  <a:cubicBezTo>
                    <a:pt x="355984" y="513559"/>
                    <a:pt x="326512" y="524747"/>
                    <a:pt x="283928" y="524871"/>
                  </a:cubicBezTo>
                  <a:cubicBezTo>
                    <a:pt x="185410" y="525082"/>
                    <a:pt x="119506" y="470155"/>
                    <a:pt x="117908" y="394815"/>
                  </a:cubicBezTo>
                  <a:cubicBezTo>
                    <a:pt x="54575" y="377190"/>
                    <a:pt x="11679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891" y="207816"/>
                    <a:pt x="53455" y="172776"/>
                    <a:pt x="120993" y="157922"/>
                  </a:cubicBezTo>
                  <a:cubicBezTo>
                    <a:pt x="116935" y="63818"/>
                    <a:pt x="252032" y="5016"/>
                    <a:pt x="363017" y="46474"/>
                  </a:cubicBezTo>
                  <a:cubicBezTo>
                    <a:pt x="389442" y="25973"/>
                    <a:pt x="426828" y="3613"/>
                    <a:pt x="480945" y="0"/>
                  </a:cubicBezTo>
                  <a:close/>
                </a:path>
              </a:pathLst>
            </a:custGeom>
            <a:solidFill>
              <a:srgbClr val="DBDDF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39706" y="31750"/>
              <a:ext cx="76765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20932" y="6448113"/>
            <a:ext cx="4026143" cy="2535279"/>
            <a:chOff x="0" y="0"/>
            <a:chExt cx="847064" cy="533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47064" cy="533400"/>
            </a:xfrm>
            <a:custGeom>
              <a:avLst/>
              <a:gdLst/>
              <a:ahLst/>
              <a:cxnLst/>
              <a:rect l="l" t="t" r="r" b="b"/>
              <a:pathLst>
                <a:path w="847064" h="533400">
                  <a:moveTo>
                    <a:pt x="480945" y="0"/>
                  </a:moveTo>
                  <a:cubicBezTo>
                    <a:pt x="490236" y="0"/>
                    <a:pt x="499583" y="0"/>
                    <a:pt x="508855" y="0"/>
                  </a:cubicBezTo>
                  <a:cubicBezTo>
                    <a:pt x="582784" y="8909"/>
                    <a:pt x="628986" y="38564"/>
                    <a:pt x="650031" y="87090"/>
                  </a:cubicBezTo>
                  <a:cubicBezTo>
                    <a:pt x="773282" y="80618"/>
                    <a:pt x="862253" y="172373"/>
                    <a:pt x="808282" y="262426"/>
                  </a:cubicBezTo>
                  <a:cubicBezTo>
                    <a:pt x="826442" y="281349"/>
                    <a:pt x="841593" y="302517"/>
                    <a:pt x="847064" y="330926"/>
                  </a:cubicBezTo>
                  <a:cubicBezTo>
                    <a:pt x="847064" y="339065"/>
                    <a:pt x="847064" y="347184"/>
                    <a:pt x="847064" y="355321"/>
                  </a:cubicBezTo>
                  <a:cubicBezTo>
                    <a:pt x="830758" y="427627"/>
                    <a:pt x="760594" y="476486"/>
                    <a:pt x="645402" y="463333"/>
                  </a:cubicBezTo>
                  <a:cubicBezTo>
                    <a:pt x="615764" y="500459"/>
                    <a:pt x="563026" y="537638"/>
                    <a:pt x="480962" y="533008"/>
                  </a:cubicBezTo>
                  <a:cubicBezTo>
                    <a:pt x="438544" y="530570"/>
                    <a:pt x="409034" y="516453"/>
                    <a:pt x="383197" y="499302"/>
                  </a:cubicBezTo>
                  <a:cubicBezTo>
                    <a:pt x="355984" y="513559"/>
                    <a:pt x="326512" y="524747"/>
                    <a:pt x="283928" y="524871"/>
                  </a:cubicBezTo>
                  <a:cubicBezTo>
                    <a:pt x="185410" y="525082"/>
                    <a:pt x="119506" y="470155"/>
                    <a:pt x="117908" y="394815"/>
                  </a:cubicBezTo>
                  <a:cubicBezTo>
                    <a:pt x="54575" y="377190"/>
                    <a:pt x="11679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891" y="207816"/>
                    <a:pt x="53455" y="172776"/>
                    <a:pt x="120993" y="157922"/>
                  </a:cubicBezTo>
                  <a:cubicBezTo>
                    <a:pt x="116935" y="63818"/>
                    <a:pt x="252032" y="5016"/>
                    <a:pt x="363017" y="46474"/>
                  </a:cubicBezTo>
                  <a:cubicBezTo>
                    <a:pt x="389442" y="25973"/>
                    <a:pt x="426828" y="3613"/>
                    <a:pt x="480945" y="0"/>
                  </a:cubicBezTo>
                  <a:close/>
                </a:path>
              </a:pathLst>
            </a:custGeom>
            <a:solidFill>
              <a:srgbClr val="DBDDF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9706" y="31750"/>
              <a:ext cx="76765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85089" y="6448113"/>
            <a:ext cx="4026143" cy="2535279"/>
            <a:chOff x="0" y="0"/>
            <a:chExt cx="847064" cy="533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064" cy="533400"/>
            </a:xfrm>
            <a:custGeom>
              <a:avLst/>
              <a:gdLst/>
              <a:ahLst/>
              <a:cxnLst/>
              <a:rect l="l" t="t" r="r" b="b"/>
              <a:pathLst>
                <a:path w="847064" h="533400">
                  <a:moveTo>
                    <a:pt x="480945" y="0"/>
                  </a:moveTo>
                  <a:cubicBezTo>
                    <a:pt x="490236" y="0"/>
                    <a:pt x="499583" y="0"/>
                    <a:pt x="508855" y="0"/>
                  </a:cubicBezTo>
                  <a:cubicBezTo>
                    <a:pt x="582784" y="8909"/>
                    <a:pt x="628986" y="38564"/>
                    <a:pt x="650031" y="87090"/>
                  </a:cubicBezTo>
                  <a:cubicBezTo>
                    <a:pt x="773282" y="80618"/>
                    <a:pt x="862253" y="172373"/>
                    <a:pt x="808282" y="262426"/>
                  </a:cubicBezTo>
                  <a:cubicBezTo>
                    <a:pt x="826442" y="281349"/>
                    <a:pt x="841593" y="302517"/>
                    <a:pt x="847064" y="330926"/>
                  </a:cubicBezTo>
                  <a:cubicBezTo>
                    <a:pt x="847064" y="339065"/>
                    <a:pt x="847064" y="347184"/>
                    <a:pt x="847064" y="355321"/>
                  </a:cubicBezTo>
                  <a:cubicBezTo>
                    <a:pt x="830758" y="427627"/>
                    <a:pt x="760594" y="476486"/>
                    <a:pt x="645402" y="463333"/>
                  </a:cubicBezTo>
                  <a:cubicBezTo>
                    <a:pt x="615764" y="500459"/>
                    <a:pt x="563026" y="537638"/>
                    <a:pt x="480962" y="533008"/>
                  </a:cubicBezTo>
                  <a:cubicBezTo>
                    <a:pt x="438544" y="530570"/>
                    <a:pt x="409034" y="516453"/>
                    <a:pt x="383197" y="499302"/>
                  </a:cubicBezTo>
                  <a:cubicBezTo>
                    <a:pt x="355984" y="513559"/>
                    <a:pt x="326512" y="524747"/>
                    <a:pt x="283928" y="524871"/>
                  </a:cubicBezTo>
                  <a:cubicBezTo>
                    <a:pt x="185410" y="525082"/>
                    <a:pt x="119506" y="470155"/>
                    <a:pt x="117908" y="394815"/>
                  </a:cubicBezTo>
                  <a:cubicBezTo>
                    <a:pt x="54575" y="377190"/>
                    <a:pt x="11679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891" y="207816"/>
                    <a:pt x="53455" y="172776"/>
                    <a:pt x="120993" y="157922"/>
                  </a:cubicBezTo>
                  <a:cubicBezTo>
                    <a:pt x="116935" y="63818"/>
                    <a:pt x="252032" y="5016"/>
                    <a:pt x="363017" y="46474"/>
                  </a:cubicBezTo>
                  <a:cubicBezTo>
                    <a:pt x="389442" y="25973"/>
                    <a:pt x="426828" y="3613"/>
                    <a:pt x="480945" y="0"/>
                  </a:cubicBezTo>
                  <a:close/>
                </a:path>
              </a:pathLst>
            </a:custGeom>
            <a:solidFill>
              <a:srgbClr val="DBDDF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9706" y="31750"/>
              <a:ext cx="76765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476768" y="3125763"/>
            <a:ext cx="4026143" cy="2535279"/>
            <a:chOff x="0" y="0"/>
            <a:chExt cx="847064" cy="533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47064" cy="533400"/>
            </a:xfrm>
            <a:custGeom>
              <a:avLst/>
              <a:gdLst/>
              <a:ahLst/>
              <a:cxnLst/>
              <a:rect l="l" t="t" r="r" b="b"/>
              <a:pathLst>
                <a:path w="847064" h="533400">
                  <a:moveTo>
                    <a:pt x="480945" y="0"/>
                  </a:moveTo>
                  <a:cubicBezTo>
                    <a:pt x="490236" y="0"/>
                    <a:pt x="499583" y="0"/>
                    <a:pt x="508855" y="0"/>
                  </a:cubicBezTo>
                  <a:cubicBezTo>
                    <a:pt x="582784" y="8909"/>
                    <a:pt x="628986" y="38564"/>
                    <a:pt x="650031" y="87090"/>
                  </a:cubicBezTo>
                  <a:cubicBezTo>
                    <a:pt x="773282" y="80618"/>
                    <a:pt x="862253" y="172373"/>
                    <a:pt x="808282" y="262426"/>
                  </a:cubicBezTo>
                  <a:cubicBezTo>
                    <a:pt x="826442" y="281349"/>
                    <a:pt x="841593" y="302517"/>
                    <a:pt x="847064" y="330926"/>
                  </a:cubicBezTo>
                  <a:cubicBezTo>
                    <a:pt x="847064" y="339065"/>
                    <a:pt x="847064" y="347184"/>
                    <a:pt x="847064" y="355321"/>
                  </a:cubicBezTo>
                  <a:cubicBezTo>
                    <a:pt x="830758" y="427627"/>
                    <a:pt x="760594" y="476486"/>
                    <a:pt x="645402" y="463333"/>
                  </a:cubicBezTo>
                  <a:cubicBezTo>
                    <a:pt x="615764" y="500459"/>
                    <a:pt x="563026" y="537638"/>
                    <a:pt x="480962" y="533008"/>
                  </a:cubicBezTo>
                  <a:cubicBezTo>
                    <a:pt x="438544" y="530570"/>
                    <a:pt x="409034" y="516453"/>
                    <a:pt x="383197" y="499302"/>
                  </a:cubicBezTo>
                  <a:cubicBezTo>
                    <a:pt x="355984" y="513559"/>
                    <a:pt x="326512" y="524747"/>
                    <a:pt x="283928" y="524871"/>
                  </a:cubicBezTo>
                  <a:cubicBezTo>
                    <a:pt x="185410" y="525082"/>
                    <a:pt x="119506" y="470155"/>
                    <a:pt x="117908" y="394815"/>
                  </a:cubicBezTo>
                  <a:cubicBezTo>
                    <a:pt x="54575" y="377190"/>
                    <a:pt x="11679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891" y="207816"/>
                    <a:pt x="53455" y="172776"/>
                    <a:pt x="120993" y="157922"/>
                  </a:cubicBezTo>
                  <a:cubicBezTo>
                    <a:pt x="116935" y="63818"/>
                    <a:pt x="252032" y="5016"/>
                    <a:pt x="363017" y="46474"/>
                  </a:cubicBezTo>
                  <a:cubicBezTo>
                    <a:pt x="389442" y="25973"/>
                    <a:pt x="426828" y="3613"/>
                    <a:pt x="480945" y="0"/>
                  </a:cubicBezTo>
                  <a:close/>
                </a:path>
              </a:pathLst>
            </a:custGeom>
            <a:solidFill>
              <a:srgbClr val="DBDDF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9706" y="31750"/>
              <a:ext cx="76765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220932" y="3125763"/>
            <a:ext cx="4026143" cy="2535279"/>
            <a:chOff x="0" y="0"/>
            <a:chExt cx="847064" cy="533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47064" cy="533400"/>
            </a:xfrm>
            <a:custGeom>
              <a:avLst/>
              <a:gdLst/>
              <a:ahLst/>
              <a:cxnLst/>
              <a:rect l="l" t="t" r="r" b="b"/>
              <a:pathLst>
                <a:path w="847064" h="533400">
                  <a:moveTo>
                    <a:pt x="480945" y="0"/>
                  </a:moveTo>
                  <a:cubicBezTo>
                    <a:pt x="490236" y="0"/>
                    <a:pt x="499583" y="0"/>
                    <a:pt x="508855" y="0"/>
                  </a:cubicBezTo>
                  <a:cubicBezTo>
                    <a:pt x="582784" y="8909"/>
                    <a:pt x="628986" y="38564"/>
                    <a:pt x="650031" y="87090"/>
                  </a:cubicBezTo>
                  <a:cubicBezTo>
                    <a:pt x="773282" y="80618"/>
                    <a:pt x="862253" y="172373"/>
                    <a:pt x="808282" y="262426"/>
                  </a:cubicBezTo>
                  <a:cubicBezTo>
                    <a:pt x="826442" y="281349"/>
                    <a:pt x="841593" y="302517"/>
                    <a:pt x="847064" y="330926"/>
                  </a:cubicBezTo>
                  <a:cubicBezTo>
                    <a:pt x="847064" y="339065"/>
                    <a:pt x="847064" y="347184"/>
                    <a:pt x="847064" y="355321"/>
                  </a:cubicBezTo>
                  <a:cubicBezTo>
                    <a:pt x="830758" y="427627"/>
                    <a:pt x="760594" y="476486"/>
                    <a:pt x="645402" y="463333"/>
                  </a:cubicBezTo>
                  <a:cubicBezTo>
                    <a:pt x="615764" y="500459"/>
                    <a:pt x="563026" y="537638"/>
                    <a:pt x="480962" y="533008"/>
                  </a:cubicBezTo>
                  <a:cubicBezTo>
                    <a:pt x="438544" y="530570"/>
                    <a:pt x="409034" y="516453"/>
                    <a:pt x="383197" y="499302"/>
                  </a:cubicBezTo>
                  <a:cubicBezTo>
                    <a:pt x="355984" y="513559"/>
                    <a:pt x="326512" y="524747"/>
                    <a:pt x="283928" y="524871"/>
                  </a:cubicBezTo>
                  <a:cubicBezTo>
                    <a:pt x="185410" y="525082"/>
                    <a:pt x="119506" y="470155"/>
                    <a:pt x="117908" y="394815"/>
                  </a:cubicBezTo>
                  <a:cubicBezTo>
                    <a:pt x="54575" y="377190"/>
                    <a:pt x="11679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891" y="207816"/>
                    <a:pt x="53455" y="172776"/>
                    <a:pt x="120993" y="157922"/>
                  </a:cubicBezTo>
                  <a:cubicBezTo>
                    <a:pt x="116935" y="63818"/>
                    <a:pt x="252032" y="5016"/>
                    <a:pt x="363017" y="46474"/>
                  </a:cubicBezTo>
                  <a:cubicBezTo>
                    <a:pt x="389442" y="25973"/>
                    <a:pt x="426828" y="3613"/>
                    <a:pt x="480945" y="0"/>
                  </a:cubicBezTo>
                  <a:close/>
                </a:path>
              </a:pathLst>
            </a:custGeom>
            <a:solidFill>
              <a:srgbClr val="DBDDF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9706" y="31750"/>
              <a:ext cx="76765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476768" y="6478890"/>
            <a:ext cx="4026143" cy="2535279"/>
            <a:chOff x="0" y="0"/>
            <a:chExt cx="847064" cy="533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47064" cy="533400"/>
            </a:xfrm>
            <a:custGeom>
              <a:avLst/>
              <a:gdLst/>
              <a:ahLst/>
              <a:cxnLst/>
              <a:rect l="l" t="t" r="r" b="b"/>
              <a:pathLst>
                <a:path w="847064" h="533400">
                  <a:moveTo>
                    <a:pt x="480945" y="0"/>
                  </a:moveTo>
                  <a:cubicBezTo>
                    <a:pt x="490236" y="0"/>
                    <a:pt x="499583" y="0"/>
                    <a:pt x="508855" y="0"/>
                  </a:cubicBezTo>
                  <a:cubicBezTo>
                    <a:pt x="582784" y="8909"/>
                    <a:pt x="628986" y="38564"/>
                    <a:pt x="650031" y="87090"/>
                  </a:cubicBezTo>
                  <a:cubicBezTo>
                    <a:pt x="773282" y="80618"/>
                    <a:pt x="862253" y="172373"/>
                    <a:pt x="808282" y="262426"/>
                  </a:cubicBezTo>
                  <a:cubicBezTo>
                    <a:pt x="826442" y="281349"/>
                    <a:pt x="841593" y="302517"/>
                    <a:pt x="847064" y="330926"/>
                  </a:cubicBezTo>
                  <a:cubicBezTo>
                    <a:pt x="847064" y="339065"/>
                    <a:pt x="847064" y="347184"/>
                    <a:pt x="847064" y="355321"/>
                  </a:cubicBezTo>
                  <a:cubicBezTo>
                    <a:pt x="830758" y="427627"/>
                    <a:pt x="760594" y="476486"/>
                    <a:pt x="645402" y="463333"/>
                  </a:cubicBezTo>
                  <a:cubicBezTo>
                    <a:pt x="615764" y="500459"/>
                    <a:pt x="563026" y="537638"/>
                    <a:pt x="480962" y="533008"/>
                  </a:cubicBezTo>
                  <a:cubicBezTo>
                    <a:pt x="438544" y="530570"/>
                    <a:pt x="409034" y="516453"/>
                    <a:pt x="383197" y="499302"/>
                  </a:cubicBezTo>
                  <a:cubicBezTo>
                    <a:pt x="355984" y="513559"/>
                    <a:pt x="326512" y="524747"/>
                    <a:pt x="283928" y="524871"/>
                  </a:cubicBezTo>
                  <a:cubicBezTo>
                    <a:pt x="185410" y="525082"/>
                    <a:pt x="119506" y="470155"/>
                    <a:pt x="117908" y="394815"/>
                  </a:cubicBezTo>
                  <a:cubicBezTo>
                    <a:pt x="54575" y="377190"/>
                    <a:pt x="11679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891" y="207816"/>
                    <a:pt x="53455" y="172776"/>
                    <a:pt x="120993" y="157922"/>
                  </a:cubicBezTo>
                  <a:cubicBezTo>
                    <a:pt x="116935" y="63818"/>
                    <a:pt x="252032" y="5016"/>
                    <a:pt x="363017" y="46474"/>
                  </a:cubicBezTo>
                  <a:cubicBezTo>
                    <a:pt x="389442" y="25973"/>
                    <a:pt x="426828" y="3613"/>
                    <a:pt x="480945" y="0"/>
                  </a:cubicBezTo>
                  <a:close/>
                </a:path>
              </a:pathLst>
            </a:custGeom>
            <a:solidFill>
              <a:srgbClr val="DBDDF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9706" y="31750"/>
              <a:ext cx="76765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234211" y="3952115"/>
            <a:ext cx="3158290" cy="825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Judėti bent 60 minučių per dieną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754352" y="4039664"/>
            <a:ext cx="3073650" cy="825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Rasti mėgstamą fizinę veiklą 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493227" y="4039664"/>
            <a:ext cx="2206858" cy="825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Daryti judėjimo 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pertraukėles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073044" y="7328228"/>
            <a:ext cx="2141911" cy="840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 dirty="0" err="1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Mažinti</a:t>
            </a:r>
            <a:r>
              <a:rPr lang="en-US" sz="2399" dirty="0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2399" dirty="0" err="1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laiką</a:t>
            </a:r>
            <a:endParaRPr lang="en-US" sz="2399" dirty="0">
              <a:solidFill>
                <a:srgbClr val="DB6C46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ctr">
              <a:lnSpc>
                <a:spcPts val="3359"/>
              </a:lnSpc>
            </a:pPr>
            <a:r>
              <a:rPr lang="en-US" sz="2399" dirty="0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2399" dirty="0" err="1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prie</a:t>
            </a:r>
            <a:r>
              <a:rPr lang="en-US" sz="2399" dirty="0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2399" dirty="0" err="1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ekranų</a:t>
            </a:r>
            <a:endParaRPr lang="en-US" sz="2399" dirty="0">
              <a:solidFill>
                <a:srgbClr val="DB6C46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541088" y="7067156"/>
            <a:ext cx="2746269" cy="1240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Įtraukti į fizinio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 aktyvumo veiklas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 draugus ar šeimą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032183" y="7328228"/>
            <a:ext cx="3128946" cy="840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 dirty="0" err="1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Planuoti</a:t>
            </a:r>
            <a:r>
              <a:rPr lang="en-US" sz="2399" dirty="0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2399" dirty="0" err="1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savo</a:t>
            </a:r>
            <a:r>
              <a:rPr lang="en-US" sz="2399" dirty="0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2399" dirty="0" err="1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fizinio</a:t>
            </a:r>
            <a:endParaRPr lang="en-US" sz="2399" dirty="0">
              <a:solidFill>
                <a:srgbClr val="DB6C46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ctr">
              <a:lnSpc>
                <a:spcPts val="3359"/>
              </a:lnSpc>
            </a:pPr>
            <a:r>
              <a:rPr lang="en-US" sz="2399" dirty="0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2399" dirty="0" err="1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aktyvumo</a:t>
            </a:r>
            <a:r>
              <a:rPr lang="en-US" sz="2399" dirty="0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2399" dirty="0" err="1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laiką</a:t>
            </a:r>
            <a:r>
              <a:rPr lang="en-US" sz="2399" dirty="0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3E08FEA-301A-A96F-D52F-F1B17059D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543" y="343482"/>
            <a:ext cx="14313547" cy="23512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3170" y="752343"/>
            <a:ext cx="17521660" cy="212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50"/>
              </a:lnSpc>
            </a:pPr>
            <a:r>
              <a:rPr lang="en-US" sz="65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Sveikatai palankaus maitinimosi svarba</a:t>
            </a:r>
          </a:p>
          <a:p>
            <a:pPr marL="0" lvl="0" indent="0" algn="ctr">
              <a:lnSpc>
                <a:spcPts val="8450"/>
              </a:lnSpc>
            </a:pPr>
            <a:r>
              <a:rPr lang="en-US" sz="65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paauglio organizmui</a:t>
            </a:r>
          </a:p>
        </p:txBody>
      </p:sp>
      <p:sp>
        <p:nvSpPr>
          <p:cNvPr id="3" name="Freeform 3"/>
          <p:cNvSpPr/>
          <p:nvPr/>
        </p:nvSpPr>
        <p:spPr>
          <a:xfrm>
            <a:off x="3482777" y="3051043"/>
            <a:ext cx="10604741" cy="1126340"/>
          </a:xfrm>
          <a:custGeom>
            <a:avLst/>
            <a:gdLst/>
            <a:ahLst/>
            <a:cxnLst/>
            <a:rect l="l" t="t" r="r" b="b"/>
            <a:pathLst>
              <a:path w="10604741" h="1126340">
                <a:moveTo>
                  <a:pt x="0" y="0"/>
                </a:moveTo>
                <a:lnTo>
                  <a:pt x="10604741" y="0"/>
                </a:lnTo>
                <a:lnTo>
                  <a:pt x="10604741" y="1126340"/>
                </a:lnTo>
                <a:lnTo>
                  <a:pt x="0" y="1126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5182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3482777" y="4348833"/>
            <a:ext cx="10604741" cy="1126340"/>
          </a:xfrm>
          <a:custGeom>
            <a:avLst/>
            <a:gdLst/>
            <a:ahLst/>
            <a:cxnLst/>
            <a:rect l="l" t="t" r="r" b="b"/>
            <a:pathLst>
              <a:path w="10604741" h="1126340">
                <a:moveTo>
                  <a:pt x="0" y="0"/>
                </a:moveTo>
                <a:lnTo>
                  <a:pt x="10604741" y="0"/>
                </a:lnTo>
                <a:lnTo>
                  <a:pt x="10604741" y="1126340"/>
                </a:lnTo>
                <a:lnTo>
                  <a:pt x="0" y="11263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5182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3482777" y="5679387"/>
            <a:ext cx="10604741" cy="1126340"/>
          </a:xfrm>
          <a:custGeom>
            <a:avLst/>
            <a:gdLst/>
            <a:ahLst/>
            <a:cxnLst/>
            <a:rect l="l" t="t" r="r" b="b"/>
            <a:pathLst>
              <a:path w="10604741" h="1126340">
                <a:moveTo>
                  <a:pt x="0" y="0"/>
                </a:moveTo>
                <a:lnTo>
                  <a:pt x="10604741" y="0"/>
                </a:lnTo>
                <a:lnTo>
                  <a:pt x="10604741" y="1126340"/>
                </a:lnTo>
                <a:lnTo>
                  <a:pt x="0" y="1126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5182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3482777" y="7005752"/>
            <a:ext cx="10604741" cy="1126340"/>
          </a:xfrm>
          <a:custGeom>
            <a:avLst/>
            <a:gdLst/>
            <a:ahLst/>
            <a:cxnLst/>
            <a:rect l="l" t="t" r="r" b="b"/>
            <a:pathLst>
              <a:path w="10604741" h="1126340">
                <a:moveTo>
                  <a:pt x="0" y="0"/>
                </a:moveTo>
                <a:lnTo>
                  <a:pt x="10604741" y="0"/>
                </a:lnTo>
                <a:lnTo>
                  <a:pt x="10604741" y="1126340"/>
                </a:lnTo>
                <a:lnTo>
                  <a:pt x="0" y="11263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5182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3482777" y="8332117"/>
            <a:ext cx="10604741" cy="1126340"/>
          </a:xfrm>
          <a:custGeom>
            <a:avLst/>
            <a:gdLst/>
            <a:ahLst/>
            <a:cxnLst/>
            <a:rect l="l" t="t" r="r" b="b"/>
            <a:pathLst>
              <a:path w="10604741" h="1126340">
                <a:moveTo>
                  <a:pt x="0" y="0"/>
                </a:moveTo>
                <a:lnTo>
                  <a:pt x="10604741" y="0"/>
                </a:lnTo>
                <a:lnTo>
                  <a:pt x="10604741" y="1126340"/>
                </a:lnTo>
                <a:lnTo>
                  <a:pt x="0" y="1126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5182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5822996" y="3405367"/>
            <a:ext cx="5924301" cy="453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Palaiko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fizinį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augimą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ir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brendimą</a:t>
            </a:r>
            <a:endParaRPr lang="en-US" sz="2699" dirty="0">
              <a:solidFill>
                <a:srgbClr val="55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802523" y="4656211"/>
            <a:ext cx="8682949" cy="453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Gerina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dėmesio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koncentraciją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ir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mokymosi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rezultatus</a:t>
            </a:r>
            <a:endParaRPr lang="en-US" sz="2699" dirty="0">
              <a:solidFill>
                <a:srgbClr val="55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512094" y="5925298"/>
            <a:ext cx="5263808" cy="453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Palaiko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hormonų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pusiausvyrą</a:t>
            </a:r>
            <a:endParaRPr lang="en-US" sz="2699" dirty="0">
              <a:solidFill>
                <a:srgbClr val="55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41628" y="7370280"/>
            <a:ext cx="10604741" cy="459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Stiprina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imuninę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sistemą</a:t>
            </a:r>
            <a:endParaRPr lang="en-US" sz="2699" dirty="0">
              <a:solidFill>
                <a:srgbClr val="55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227213" y="8724900"/>
            <a:ext cx="5833573" cy="453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Teigiamai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veikia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emocinę</a:t>
            </a:r>
            <a:r>
              <a:rPr lang="en-US" sz="2699" dirty="0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2699" dirty="0" err="1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savijautą</a:t>
            </a:r>
            <a:endParaRPr lang="en-US" sz="2699" dirty="0">
              <a:solidFill>
                <a:srgbClr val="55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15803" y="2150855"/>
            <a:ext cx="7456394" cy="8205111"/>
          </a:xfrm>
          <a:custGeom>
            <a:avLst/>
            <a:gdLst/>
            <a:ahLst/>
            <a:cxnLst/>
            <a:rect l="l" t="t" r="r" b="b"/>
            <a:pathLst>
              <a:path w="7456394" h="8205111">
                <a:moveTo>
                  <a:pt x="0" y="0"/>
                </a:moveTo>
                <a:lnTo>
                  <a:pt x="7456394" y="0"/>
                </a:lnTo>
                <a:lnTo>
                  <a:pt x="7456394" y="8205111"/>
                </a:lnTo>
                <a:lnTo>
                  <a:pt x="0" y="82051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649553" y="2969225"/>
            <a:ext cx="1275483" cy="2095744"/>
          </a:xfrm>
          <a:custGeom>
            <a:avLst/>
            <a:gdLst/>
            <a:ahLst/>
            <a:cxnLst/>
            <a:rect l="l" t="t" r="r" b="b"/>
            <a:pathLst>
              <a:path w="1275483" h="2095744">
                <a:moveTo>
                  <a:pt x="0" y="0"/>
                </a:moveTo>
                <a:lnTo>
                  <a:pt x="1275484" y="0"/>
                </a:lnTo>
                <a:lnTo>
                  <a:pt x="1275484" y="2095744"/>
                </a:lnTo>
                <a:lnTo>
                  <a:pt x="0" y="2095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381600" y="5064969"/>
            <a:ext cx="1811390" cy="1904282"/>
          </a:xfrm>
          <a:custGeom>
            <a:avLst/>
            <a:gdLst/>
            <a:ahLst/>
            <a:cxnLst/>
            <a:rect l="l" t="t" r="r" b="b"/>
            <a:pathLst>
              <a:path w="1811390" h="1904282">
                <a:moveTo>
                  <a:pt x="0" y="0"/>
                </a:moveTo>
                <a:lnTo>
                  <a:pt x="1811390" y="0"/>
                </a:lnTo>
                <a:lnTo>
                  <a:pt x="1811390" y="1904281"/>
                </a:lnTo>
                <a:lnTo>
                  <a:pt x="0" y="19042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2649553" y="7047782"/>
            <a:ext cx="1186593" cy="1792538"/>
          </a:xfrm>
          <a:custGeom>
            <a:avLst/>
            <a:gdLst/>
            <a:ahLst/>
            <a:cxnLst/>
            <a:rect l="l" t="t" r="r" b="b"/>
            <a:pathLst>
              <a:path w="1186593" h="1792538">
                <a:moveTo>
                  <a:pt x="0" y="0"/>
                </a:moveTo>
                <a:lnTo>
                  <a:pt x="1186593" y="0"/>
                </a:lnTo>
                <a:lnTo>
                  <a:pt x="1186593" y="1792538"/>
                </a:lnTo>
                <a:lnTo>
                  <a:pt x="0" y="17925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778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381426" y="3511684"/>
            <a:ext cx="2193377" cy="2350654"/>
          </a:xfrm>
          <a:custGeom>
            <a:avLst/>
            <a:gdLst/>
            <a:ahLst/>
            <a:cxnLst/>
            <a:rect l="l" t="t" r="r" b="b"/>
            <a:pathLst>
              <a:path w="2193377" h="2350654">
                <a:moveTo>
                  <a:pt x="0" y="0"/>
                </a:moveTo>
                <a:lnTo>
                  <a:pt x="2193377" y="0"/>
                </a:lnTo>
                <a:lnTo>
                  <a:pt x="2193377" y="2350653"/>
                </a:lnTo>
                <a:lnTo>
                  <a:pt x="0" y="23506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1541870" y="5740375"/>
            <a:ext cx="191386" cy="553468"/>
          </a:xfrm>
          <a:custGeom>
            <a:avLst/>
            <a:gdLst/>
            <a:ahLst/>
            <a:cxnLst/>
            <a:rect l="l" t="t" r="r" b="b"/>
            <a:pathLst>
              <a:path w="191386" h="553468">
                <a:moveTo>
                  <a:pt x="0" y="0"/>
                </a:moveTo>
                <a:lnTo>
                  <a:pt x="191386" y="0"/>
                </a:lnTo>
                <a:lnTo>
                  <a:pt x="191386" y="553468"/>
                </a:lnTo>
                <a:lnTo>
                  <a:pt x="0" y="5534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949959" y="5740375"/>
            <a:ext cx="418268" cy="441505"/>
          </a:xfrm>
          <a:custGeom>
            <a:avLst/>
            <a:gdLst/>
            <a:ahLst/>
            <a:cxnLst/>
            <a:rect l="l" t="t" r="r" b="b"/>
            <a:pathLst>
              <a:path w="418268" h="441505">
                <a:moveTo>
                  <a:pt x="0" y="0"/>
                </a:moveTo>
                <a:lnTo>
                  <a:pt x="418268" y="0"/>
                </a:lnTo>
                <a:lnTo>
                  <a:pt x="418268" y="441505"/>
                </a:lnTo>
                <a:lnTo>
                  <a:pt x="0" y="4415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14455698" y="3883747"/>
            <a:ext cx="1491496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E28C6A"/>
                </a:solidFill>
                <a:latin typeface="Blodders 2"/>
                <a:ea typeface="Blodders 2"/>
                <a:cs typeface="Blodders 2"/>
                <a:sym typeface="Blodders 2"/>
              </a:rPr>
              <a:t>Baltymai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455698" y="5842707"/>
            <a:ext cx="1327071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E28C6A"/>
                </a:solidFill>
                <a:latin typeface="Blodders 2"/>
                <a:ea typeface="Blodders 2"/>
                <a:cs typeface="Blodders 2"/>
                <a:sym typeface="Blodders 2"/>
              </a:rPr>
              <a:t>Riebalai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55698" y="7801047"/>
            <a:ext cx="2717244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E28C6A"/>
                </a:solidFill>
                <a:latin typeface="Blodders 2"/>
                <a:ea typeface="Blodders 2"/>
                <a:cs typeface="Blodders 2"/>
                <a:sym typeface="Blodders 2"/>
              </a:rPr>
              <a:t>Angliavandeniai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38024" y="6048530"/>
            <a:ext cx="1492210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DB6C46"/>
                </a:solidFill>
                <a:latin typeface="Blodders 2"/>
                <a:ea typeface="Blodders 2"/>
                <a:cs typeface="Blodders 2"/>
                <a:sym typeface="Blodders 2"/>
              </a:rPr>
              <a:t>Daržovės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-13922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FBABF91-BF21-77C0-F5D3-ABB66195EA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5874" y="583797"/>
            <a:ext cx="10356247" cy="149954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29609" y="583445"/>
            <a:ext cx="15028781" cy="224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50"/>
              </a:lnSpc>
            </a:pPr>
            <a:r>
              <a:rPr lang="en-US" sz="6500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sVEIKATAI PALANKAUS MAITINIMosi rekomendacijos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61683" y="3511038"/>
            <a:ext cx="14164633" cy="4477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69" lvl="1" indent="-345435" algn="l">
              <a:lnSpc>
                <a:spcPts val="4479"/>
              </a:lnSpc>
              <a:buFont typeface="Arial"/>
              <a:buChar char="•"/>
            </a:pPr>
            <a:r>
              <a:rPr lang="en-US" sz="3199" b="1">
                <a:solidFill>
                  <a:srgbClr val="556FB5"/>
                </a:solidFill>
                <a:latin typeface="Rubik 2 Bold"/>
                <a:ea typeface="Rubik 2 Bold"/>
                <a:cs typeface="Rubik 2 Bold"/>
                <a:sym typeface="Rubik 2 Bold"/>
              </a:rPr>
              <a:t>Įvairovė</a:t>
            </a:r>
            <a:r>
              <a:rPr lang="en-US" sz="3199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: daug augalinės kilmės produktų, daržovių, vaisių, uogų, ankštinių</a:t>
            </a:r>
          </a:p>
          <a:p>
            <a:pPr marL="690869" lvl="1" indent="-345435" algn="l">
              <a:lnSpc>
                <a:spcPts val="4479"/>
              </a:lnSpc>
              <a:buFont typeface="Arial"/>
              <a:buChar char="•"/>
            </a:pPr>
            <a:r>
              <a:rPr lang="en-US" sz="3199" b="1">
                <a:solidFill>
                  <a:srgbClr val="556FB5"/>
                </a:solidFill>
                <a:latin typeface="Rubik 2 Bold"/>
                <a:ea typeface="Rubik 2 Bold"/>
                <a:cs typeface="Rubik 2 Bold"/>
                <a:sym typeface="Rubik 2 Bold"/>
              </a:rPr>
              <a:t>Grūdai</a:t>
            </a:r>
            <a:r>
              <a:rPr lang="en-US" sz="3199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: kasdien – visagrūdžiai produktai</a:t>
            </a:r>
          </a:p>
          <a:p>
            <a:pPr marL="690869" lvl="1" indent="-345435" algn="l">
              <a:lnSpc>
                <a:spcPts val="4479"/>
              </a:lnSpc>
              <a:buFont typeface="Arial"/>
              <a:buChar char="•"/>
            </a:pPr>
            <a:r>
              <a:rPr lang="en-US" sz="3199" b="1">
                <a:solidFill>
                  <a:srgbClr val="556FB5"/>
                </a:solidFill>
                <a:latin typeface="Rubik 2 Bold"/>
                <a:ea typeface="Rubik 2 Bold"/>
                <a:cs typeface="Rubik 2 Bold"/>
                <a:sym typeface="Rubik 2 Bold"/>
              </a:rPr>
              <a:t>Baltymai</a:t>
            </a:r>
            <a:r>
              <a:rPr lang="en-US" sz="3199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: liesa mėsa, žuvis 2–3 kartus/savaitę, pieno produktai</a:t>
            </a:r>
          </a:p>
          <a:p>
            <a:pPr marL="690869" lvl="1" indent="-345435" algn="l">
              <a:lnSpc>
                <a:spcPts val="4479"/>
              </a:lnSpc>
              <a:buFont typeface="Arial"/>
              <a:buChar char="•"/>
            </a:pPr>
            <a:r>
              <a:rPr lang="en-US" sz="3199" b="1">
                <a:solidFill>
                  <a:srgbClr val="556FB5"/>
                </a:solidFill>
                <a:latin typeface="Rubik 2 Bold"/>
                <a:ea typeface="Rubik 2 Bold"/>
                <a:cs typeface="Rubik 2 Bold"/>
                <a:sym typeface="Rubik 2 Bold"/>
              </a:rPr>
              <a:t>Riebalai</a:t>
            </a:r>
            <a:r>
              <a:rPr lang="en-US" sz="3199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: sveikatai palankūs aliejai ir riebalai</a:t>
            </a:r>
          </a:p>
          <a:p>
            <a:pPr marL="690869" lvl="1" indent="-345435" algn="l">
              <a:lnSpc>
                <a:spcPts val="4479"/>
              </a:lnSpc>
              <a:buFont typeface="Arial"/>
              <a:buChar char="•"/>
            </a:pPr>
            <a:r>
              <a:rPr lang="en-US" sz="3199" b="1">
                <a:solidFill>
                  <a:srgbClr val="556FB5"/>
                </a:solidFill>
                <a:latin typeface="Rubik 2 Bold"/>
                <a:ea typeface="Rubik 2 Bold"/>
                <a:cs typeface="Rubik 2 Bold"/>
                <a:sym typeface="Rubik 2 Bold"/>
              </a:rPr>
              <a:t>Cukrus ir druska</a:t>
            </a:r>
            <a:r>
              <a:rPr lang="en-US" sz="3199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: riboti saldumynus ir sūrų maistą</a:t>
            </a:r>
          </a:p>
          <a:p>
            <a:pPr marL="690869" lvl="1" indent="-345435" algn="l">
              <a:lnSpc>
                <a:spcPts val="4479"/>
              </a:lnSpc>
              <a:buFont typeface="Arial"/>
              <a:buChar char="•"/>
            </a:pPr>
            <a:r>
              <a:rPr lang="en-US" sz="3199" b="1">
                <a:solidFill>
                  <a:srgbClr val="556FB5"/>
                </a:solidFill>
                <a:latin typeface="Rubik 2 Bold"/>
                <a:ea typeface="Rubik 2 Bold"/>
                <a:cs typeface="Rubik 2 Bold"/>
                <a:sym typeface="Rubik 2 Bold"/>
              </a:rPr>
              <a:t>Skysčiai</a:t>
            </a:r>
            <a:r>
              <a:rPr lang="en-US" sz="3199">
                <a:solidFill>
                  <a:srgbClr val="556FB5"/>
                </a:solidFill>
                <a:latin typeface="Rubik 2"/>
                <a:ea typeface="Rubik 2"/>
                <a:cs typeface="Rubik 2"/>
                <a:sym typeface="Rubik 2"/>
              </a:rPr>
              <a:t>: pakankamai vandens</a:t>
            </a:r>
          </a:p>
          <a:p>
            <a:pPr algn="l">
              <a:lnSpc>
                <a:spcPts val="4479"/>
              </a:lnSpc>
            </a:pPr>
            <a:endParaRPr lang="en-US" sz="3199">
              <a:solidFill>
                <a:srgbClr val="55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3769043" y="5589125"/>
            <a:ext cx="3490257" cy="3488583"/>
          </a:xfrm>
          <a:custGeom>
            <a:avLst/>
            <a:gdLst/>
            <a:ahLst/>
            <a:cxnLst/>
            <a:rect l="l" t="t" r="r" b="b"/>
            <a:pathLst>
              <a:path w="3490257" h="3488583">
                <a:moveTo>
                  <a:pt x="0" y="0"/>
                </a:moveTo>
                <a:lnTo>
                  <a:pt x="3490257" y="0"/>
                </a:lnTo>
                <a:lnTo>
                  <a:pt x="3490257" y="3488583"/>
                </a:lnTo>
                <a:lnTo>
                  <a:pt x="0" y="34885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1880615" y="2990992"/>
            <a:ext cx="13240555" cy="6008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6874" lvl="1" indent="-378437" algn="l">
              <a:lnSpc>
                <a:spcPts val="4907"/>
              </a:lnSpc>
              <a:buFont typeface="Arial"/>
              <a:buChar char="•"/>
            </a:pPr>
            <a:r>
              <a:rPr lang="en-US" sz="3505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Sveikatai nepalankūs maitinimosi įpročiai</a:t>
            </a:r>
          </a:p>
          <a:p>
            <a:pPr marL="756874" lvl="1" indent="-378437" algn="l">
              <a:lnSpc>
                <a:spcPts val="4907"/>
              </a:lnSpc>
              <a:buFont typeface="Arial"/>
              <a:buChar char="•"/>
            </a:pPr>
            <a:r>
              <a:rPr lang="en-US" sz="3505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Nereguliarus valgymas, valgymų praleidimas</a:t>
            </a:r>
          </a:p>
          <a:p>
            <a:pPr marL="756874" lvl="1" indent="-378437" algn="l">
              <a:lnSpc>
                <a:spcPts val="4907"/>
              </a:lnSpc>
              <a:buFont typeface="Arial"/>
              <a:buChar char="•"/>
            </a:pPr>
            <a:r>
              <a:rPr lang="en-US" sz="3505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Per didelis greito ir perdirbto maisto vartojimas</a:t>
            </a:r>
          </a:p>
          <a:p>
            <a:pPr marL="756874" lvl="1" indent="-378437" algn="l">
              <a:lnSpc>
                <a:spcPts val="4907"/>
              </a:lnSpc>
              <a:buFont typeface="Arial"/>
              <a:buChar char="•"/>
            </a:pPr>
            <a:r>
              <a:rPr lang="en-US" sz="3505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Dažnas saldžių gėrimų ir saldumynų vartojimas</a:t>
            </a:r>
          </a:p>
          <a:p>
            <a:pPr marL="756874" lvl="1" indent="-378437" algn="l">
              <a:lnSpc>
                <a:spcPts val="4907"/>
              </a:lnSpc>
              <a:buFont typeface="Arial"/>
              <a:buChar char="•"/>
            </a:pPr>
            <a:r>
              <a:rPr lang="en-US" sz="3505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Nepakankamas daržovių, vaisių ir pilno grūdo produktų kiekis</a:t>
            </a:r>
          </a:p>
          <a:p>
            <a:pPr marL="756874" lvl="1" indent="-378437" algn="l">
              <a:lnSpc>
                <a:spcPts val="4907"/>
              </a:lnSpc>
              <a:buFont typeface="Arial"/>
              <a:buChar char="•"/>
            </a:pPr>
            <a:r>
              <a:rPr lang="en-US" sz="3505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Per daug druskos, cukraus ir sočiųjų riebalų</a:t>
            </a:r>
          </a:p>
          <a:p>
            <a:pPr marL="756874" lvl="1" indent="-378437" algn="l">
              <a:lnSpc>
                <a:spcPts val="4907"/>
              </a:lnSpc>
              <a:buFont typeface="Arial"/>
              <a:buChar char="•"/>
            </a:pPr>
            <a:r>
              <a:rPr lang="en-US" sz="3505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Per mažai vandens</a:t>
            </a:r>
          </a:p>
          <a:p>
            <a:pPr marL="756874" lvl="1" indent="-378437" algn="l">
              <a:lnSpc>
                <a:spcPts val="4907"/>
              </a:lnSpc>
              <a:buFont typeface="Arial"/>
              <a:buChar char="•"/>
            </a:pPr>
            <a:r>
              <a:rPr lang="en-US" sz="3505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Valgymas skubant</a:t>
            </a:r>
          </a:p>
          <a:p>
            <a:pPr algn="l">
              <a:lnSpc>
                <a:spcPts val="4907"/>
              </a:lnSpc>
            </a:pPr>
            <a:endParaRPr lang="en-US" sz="3505">
              <a:solidFill>
                <a:srgbClr val="556FB5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ctr">
              <a:lnSpc>
                <a:spcPts val="2230"/>
              </a:lnSpc>
            </a:pPr>
            <a:endParaRPr lang="en-US" sz="3505">
              <a:solidFill>
                <a:srgbClr val="556FB5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ctr">
              <a:lnSpc>
                <a:spcPts val="2230"/>
              </a:lnSpc>
            </a:pPr>
            <a:endParaRPr lang="en-US" sz="3505">
              <a:solidFill>
                <a:srgbClr val="55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7BACB0-C199-F081-6A39-251DC33A1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215" y="1209292"/>
            <a:ext cx="12987570" cy="124060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6637" y="4218882"/>
            <a:ext cx="3284645" cy="328464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3B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074157" y="4218882"/>
            <a:ext cx="3284645" cy="328464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EED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01677" y="4218882"/>
            <a:ext cx="3284645" cy="328464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D7E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29198" y="4218882"/>
            <a:ext cx="3284645" cy="328464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8E2D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356718" y="4218882"/>
            <a:ext cx="3284645" cy="328464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381140" y="5068990"/>
            <a:ext cx="2670679" cy="152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Prastėja dėmesio koncentracija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4693" y="4898757"/>
            <a:ext cx="2808534" cy="2001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Silpnėja atmintis, krenta mokymosi rezultatai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994893" y="4898757"/>
            <a:ext cx="2089998" cy="2001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Didėja lėtinių ligų rizika</a:t>
            </a:r>
          </a:p>
          <a:p>
            <a:pPr algn="ctr">
              <a:lnSpc>
                <a:spcPts val="4054"/>
              </a:lnSpc>
            </a:pPr>
            <a:endParaRPr lang="en-US" sz="2899">
              <a:solidFill>
                <a:srgbClr val="55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981436" y="4621411"/>
            <a:ext cx="2325129" cy="2505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Greitai pavargstama, nuolatinis energijos trūkumas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567373" y="4621411"/>
            <a:ext cx="2011667" cy="2505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56FB5"/>
                </a:solidFill>
                <a:latin typeface="Rubik 1"/>
                <a:ea typeface="Rubik 1"/>
                <a:cs typeface="Rubik 1"/>
                <a:sym typeface="Rubik 1"/>
              </a:rPr>
              <a:t>Gali sutrikti augimas, vėluoti lytinė branda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7511" y="1184118"/>
            <a:ext cx="16540798" cy="212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50"/>
              </a:lnSpc>
            </a:pPr>
            <a:r>
              <a:rPr lang="en-US" sz="65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Kas nutinka, kai maitiniesi sveikatai nepalankiai?</a:t>
            </a:r>
          </a:p>
        </p:txBody>
      </p:sp>
      <p:sp>
        <p:nvSpPr>
          <p:cNvPr id="21" name="Freeform 21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550292" y="4102081"/>
            <a:ext cx="3242790" cy="2082838"/>
          </a:xfrm>
          <a:custGeom>
            <a:avLst/>
            <a:gdLst/>
            <a:ahLst/>
            <a:cxnLst/>
            <a:rect l="l" t="t" r="r" b="b"/>
            <a:pathLst>
              <a:path w="3242790" h="2082838">
                <a:moveTo>
                  <a:pt x="0" y="0"/>
                </a:moveTo>
                <a:lnTo>
                  <a:pt x="3242790" y="0"/>
                </a:lnTo>
                <a:lnTo>
                  <a:pt x="3242790" y="2082838"/>
                </a:lnTo>
                <a:lnTo>
                  <a:pt x="0" y="20828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823" t="-34171" r="-17607" b="-3644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722421" y="3802336"/>
            <a:ext cx="17854286" cy="2234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80"/>
              </a:lnSpc>
            </a:pPr>
            <a:r>
              <a:rPr lang="en-US" sz="11771">
                <a:solidFill>
                  <a:srgbClr val="D65C41"/>
                </a:solidFill>
                <a:latin typeface="Blodders 2"/>
                <a:ea typeface="Blodders 2"/>
                <a:cs typeface="Blodders 2"/>
                <a:sym typeface="Blodders 2"/>
              </a:rPr>
              <a:t>MITAs         FAKTAS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018291" y="2634131"/>
            <a:ext cx="5463023" cy="4395138"/>
          </a:xfrm>
          <a:custGeom>
            <a:avLst/>
            <a:gdLst/>
            <a:ahLst/>
            <a:cxnLst/>
            <a:rect l="l" t="t" r="r" b="b"/>
            <a:pathLst>
              <a:path w="5463023" h="4395138">
                <a:moveTo>
                  <a:pt x="5463023" y="0"/>
                </a:moveTo>
                <a:lnTo>
                  <a:pt x="0" y="0"/>
                </a:lnTo>
                <a:lnTo>
                  <a:pt x="0" y="4395139"/>
                </a:lnTo>
                <a:lnTo>
                  <a:pt x="5463023" y="4395139"/>
                </a:lnTo>
                <a:lnTo>
                  <a:pt x="546302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827160" y="3646791"/>
            <a:ext cx="3845285" cy="2228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D34729"/>
                </a:solidFill>
                <a:latin typeface="Blodders 2"/>
                <a:ea typeface="Blodders 2"/>
                <a:cs typeface="Blodders 2"/>
                <a:sym typeface="Blodders 2"/>
              </a:rPr>
              <a:t>mitas</a:t>
            </a:r>
            <a:r>
              <a:rPr lang="en-US" sz="6000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 ar </a:t>
            </a:r>
            <a:r>
              <a:rPr lang="en-US" sz="6000">
                <a:solidFill>
                  <a:srgbClr val="5A997D"/>
                </a:solidFill>
                <a:latin typeface="Blodders 2"/>
                <a:ea typeface="Blodders 2"/>
                <a:cs typeface="Blodders 2"/>
                <a:sym typeface="Blodders 2"/>
              </a:rPr>
              <a:t>faktas</a:t>
            </a:r>
            <a:r>
              <a:rPr lang="en-US" sz="6000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?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9" name="Group 9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E19D3E2C-8296-7433-B2DA-B0097501D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8800" y="2388788"/>
            <a:ext cx="6369050" cy="55094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155046" y="2736506"/>
            <a:ext cx="5463023" cy="4395138"/>
          </a:xfrm>
          <a:custGeom>
            <a:avLst/>
            <a:gdLst/>
            <a:ahLst/>
            <a:cxnLst/>
            <a:rect l="l" t="t" r="r" b="b"/>
            <a:pathLst>
              <a:path w="5463023" h="4395138">
                <a:moveTo>
                  <a:pt x="5463024" y="0"/>
                </a:moveTo>
                <a:lnTo>
                  <a:pt x="0" y="0"/>
                </a:lnTo>
                <a:lnTo>
                  <a:pt x="0" y="4395139"/>
                </a:lnTo>
                <a:lnTo>
                  <a:pt x="5463024" y="4395139"/>
                </a:lnTo>
                <a:lnTo>
                  <a:pt x="54630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155046" y="4323521"/>
            <a:ext cx="5463023" cy="1193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mitas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884390" y="2234113"/>
            <a:ext cx="6703942" cy="5818773"/>
            <a:chOff x="0" y="0"/>
            <a:chExt cx="776765" cy="67420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76765" cy="674203"/>
            </a:xfrm>
            <a:custGeom>
              <a:avLst/>
              <a:gdLst/>
              <a:ahLst/>
              <a:cxnLst/>
              <a:rect l="l" t="t" r="r" b="b"/>
              <a:pathLst>
                <a:path w="776765" h="674203">
                  <a:moveTo>
                    <a:pt x="132892" y="0"/>
                  </a:moveTo>
                  <a:lnTo>
                    <a:pt x="643873" y="0"/>
                  </a:lnTo>
                  <a:cubicBezTo>
                    <a:pt x="679118" y="0"/>
                    <a:pt x="712920" y="14001"/>
                    <a:pt x="737842" y="38923"/>
                  </a:cubicBezTo>
                  <a:cubicBezTo>
                    <a:pt x="762764" y="63845"/>
                    <a:pt x="776765" y="97647"/>
                    <a:pt x="776765" y="132892"/>
                  </a:cubicBezTo>
                  <a:lnTo>
                    <a:pt x="776765" y="541311"/>
                  </a:lnTo>
                  <a:cubicBezTo>
                    <a:pt x="776765" y="576556"/>
                    <a:pt x="762764" y="610358"/>
                    <a:pt x="737842" y="635280"/>
                  </a:cubicBezTo>
                  <a:cubicBezTo>
                    <a:pt x="712920" y="660202"/>
                    <a:pt x="679118" y="674203"/>
                    <a:pt x="643873" y="674203"/>
                  </a:cubicBezTo>
                  <a:lnTo>
                    <a:pt x="132892" y="674203"/>
                  </a:lnTo>
                  <a:cubicBezTo>
                    <a:pt x="97647" y="674203"/>
                    <a:pt x="63845" y="660202"/>
                    <a:pt x="38923" y="635280"/>
                  </a:cubicBezTo>
                  <a:cubicBezTo>
                    <a:pt x="14001" y="610358"/>
                    <a:pt x="0" y="576556"/>
                    <a:pt x="0" y="541311"/>
                  </a:cubicBezTo>
                  <a:lnTo>
                    <a:pt x="0" y="132892"/>
                  </a:lnTo>
                  <a:cubicBezTo>
                    <a:pt x="0" y="97647"/>
                    <a:pt x="14001" y="63845"/>
                    <a:pt x="38923" y="38923"/>
                  </a:cubicBezTo>
                  <a:cubicBezTo>
                    <a:pt x="63845" y="14001"/>
                    <a:pt x="97647" y="0"/>
                    <a:pt x="132892" y="0"/>
                  </a:cubicBezTo>
                  <a:close/>
                </a:path>
              </a:pathLst>
            </a:custGeom>
            <a:solidFill>
              <a:srgbClr val="FDDFDA">
                <a:alpha val="80000"/>
              </a:srgbClr>
            </a:solidFill>
            <a:ln w="57150" cap="rnd">
              <a:solidFill>
                <a:srgbClr val="D5D7ED">
                  <a:alpha val="8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776765" cy="712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19319" y="3377898"/>
            <a:ext cx="6034084" cy="3753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2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Pagrindinis energijos šaltinis</a:t>
            </a:r>
          </a:p>
          <a:p>
            <a:pPr marL="582922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Vaisiuose, daržovėse ir viso grūdo produktuose: daug skaidulų ir vitaminų</a:t>
            </a:r>
          </a:p>
          <a:p>
            <a:pPr marL="582922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Sudaro 45–60 % dienos energijos (cukrų ≤10 %)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699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699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9" name="Group 9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123619" y="2473348"/>
            <a:ext cx="5463023" cy="4395138"/>
          </a:xfrm>
          <a:custGeom>
            <a:avLst/>
            <a:gdLst/>
            <a:ahLst/>
            <a:cxnLst/>
            <a:rect l="l" t="t" r="r" b="b"/>
            <a:pathLst>
              <a:path w="5463023" h="4395138">
                <a:moveTo>
                  <a:pt x="5463023" y="0"/>
                </a:moveTo>
                <a:lnTo>
                  <a:pt x="0" y="0"/>
                </a:lnTo>
                <a:lnTo>
                  <a:pt x="0" y="4395139"/>
                </a:lnTo>
                <a:lnTo>
                  <a:pt x="5463023" y="4395139"/>
                </a:lnTo>
                <a:lnTo>
                  <a:pt x="546302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2123619" y="3598833"/>
            <a:ext cx="5463023" cy="2200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D34729"/>
                </a:solidFill>
                <a:latin typeface="Blodders 2"/>
                <a:ea typeface="Blodders 2"/>
                <a:cs typeface="Blodders 2"/>
                <a:sym typeface="Blodders 2"/>
              </a:rPr>
              <a:t>mitas</a:t>
            </a:r>
            <a:r>
              <a:rPr lang="en-US" sz="5999">
                <a:solidFill>
                  <a:srgbClr val="30417F"/>
                </a:solidFill>
                <a:latin typeface="Blodders 2"/>
                <a:ea typeface="Blodders 2"/>
                <a:cs typeface="Blodders 2"/>
                <a:sym typeface="Blodders 2"/>
              </a:rPr>
              <a:t> </a:t>
            </a:r>
            <a:r>
              <a:rPr lang="en-US" sz="5999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ar</a:t>
            </a:r>
            <a:r>
              <a:rPr lang="en-US" sz="5999">
                <a:solidFill>
                  <a:srgbClr val="30417F"/>
                </a:solidFill>
                <a:latin typeface="Blodders 2"/>
                <a:ea typeface="Blodders 2"/>
                <a:cs typeface="Blodders 2"/>
                <a:sym typeface="Blodders 2"/>
              </a:rPr>
              <a:t> </a:t>
            </a:r>
          </a:p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5A997D"/>
                </a:solidFill>
                <a:latin typeface="Blodders 2"/>
                <a:ea typeface="Blodders 2"/>
                <a:cs typeface="Blodders 2"/>
                <a:sym typeface="Blodders 2"/>
              </a:rPr>
              <a:t>faktas</a:t>
            </a:r>
            <a:r>
              <a:rPr lang="en-US" sz="5999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?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9" name="Group 9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E342906-27EF-AED7-B620-70919C06F2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1" y="2473348"/>
            <a:ext cx="5909808" cy="511216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24953" y="2127845"/>
            <a:ext cx="6916072" cy="6031311"/>
            <a:chOff x="0" y="0"/>
            <a:chExt cx="801344" cy="6988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01344" cy="698829"/>
            </a:xfrm>
            <a:custGeom>
              <a:avLst/>
              <a:gdLst/>
              <a:ahLst/>
              <a:cxnLst/>
              <a:rect l="l" t="t" r="r" b="b"/>
              <a:pathLst>
                <a:path w="801344" h="698829">
                  <a:moveTo>
                    <a:pt x="128816" y="0"/>
                  </a:moveTo>
                  <a:lnTo>
                    <a:pt x="672528" y="0"/>
                  </a:lnTo>
                  <a:cubicBezTo>
                    <a:pt x="743671" y="0"/>
                    <a:pt x="801344" y="57673"/>
                    <a:pt x="801344" y="128816"/>
                  </a:cubicBezTo>
                  <a:lnTo>
                    <a:pt x="801344" y="570014"/>
                  </a:lnTo>
                  <a:cubicBezTo>
                    <a:pt x="801344" y="641156"/>
                    <a:pt x="743671" y="698829"/>
                    <a:pt x="672528" y="698829"/>
                  </a:cubicBezTo>
                  <a:lnTo>
                    <a:pt x="128816" y="698829"/>
                  </a:lnTo>
                  <a:cubicBezTo>
                    <a:pt x="57673" y="698829"/>
                    <a:pt x="0" y="641156"/>
                    <a:pt x="0" y="570014"/>
                  </a:cubicBezTo>
                  <a:lnTo>
                    <a:pt x="0" y="128816"/>
                  </a:lnTo>
                  <a:cubicBezTo>
                    <a:pt x="0" y="57673"/>
                    <a:pt x="57673" y="0"/>
                    <a:pt x="128816" y="0"/>
                  </a:cubicBezTo>
                  <a:close/>
                </a:path>
              </a:pathLst>
            </a:custGeom>
            <a:solidFill>
              <a:srgbClr val="FDDFDA">
                <a:alpha val="80000"/>
              </a:srgbClr>
            </a:solidFill>
            <a:ln w="57150" cap="rnd">
              <a:solidFill>
                <a:srgbClr val="D5D7ED">
                  <a:alpha val="8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01344" cy="736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579046" y="3343399"/>
            <a:ext cx="6407887" cy="3753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2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Nesočiosios riebalų rūgštys – reikalingos smegenų veiklai, hormonams ir riebaluose tirpių vitaminų įsisavinimui</a:t>
            </a:r>
          </a:p>
          <a:p>
            <a:pPr marL="582922" lvl="1" indent="-291461" algn="l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Sočiosios ir transriebalų rūgštys – per didelis kiekis gali pakenkti organizmo funkcijoms</a:t>
            </a:r>
          </a:p>
          <a:p>
            <a:pPr algn="l">
              <a:lnSpc>
                <a:spcPts val="3779"/>
              </a:lnSpc>
            </a:pPr>
            <a:endParaRPr lang="en-US" sz="2699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6" name="Freeform 6"/>
          <p:cNvSpPr/>
          <p:nvPr/>
        </p:nvSpPr>
        <p:spPr>
          <a:xfrm flipH="1">
            <a:off x="2046975" y="2702008"/>
            <a:ext cx="5463023" cy="4395138"/>
          </a:xfrm>
          <a:custGeom>
            <a:avLst/>
            <a:gdLst/>
            <a:ahLst/>
            <a:cxnLst/>
            <a:rect l="l" t="t" r="r" b="b"/>
            <a:pathLst>
              <a:path w="5463023" h="4395138">
                <a:moveTo>
                  <a:pt x="5463023" y="0"/>
                </a:moveTo>
                <a:lnTo>
                  <a:pt x="0" y="0"/>
                </a:lnTo>
                <a:lnTo>
                  <a:pt x="0" y="4395138"/>
                </a:lnTo>
                <a:lnTo>
                  <a:pt x="5463023" y="4395138"/>
                </a:lnTo>
                <a:lnTo>
                  <a:pt x="546302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2046975" y="4317704"/>
            <a:ext cx="5463023" cy="1193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mitas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9" name="Group 9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236772" y="2712583"/>
            <a:ext cx="5463023" cy="4395138"/>
          </a:xfrm>
          <a:custGeom>
            <a:avLst/>
            <a:gdLst/>
            <a:ahLst/>
            <a:cxnLst/>
            <a:rect l="l" t="t" r="r" b="b"/>
            <a:pathLst>
              <a:path w="5463023" h="4395138">
                <a:moveTo>
                  <a:pt x="5463024" y="0"/>
                </a:moveTo>
                <a:lnTo>
                  <a:pt x="0" y="0"/>
                </a:lnTo>
                <a:lnTo>
                  <a:pt x="0" y="4395138"/>
                </a:lnTo>
                <a:lnTo>
                  <a:pt x="5463024" y="4395138"/>
                </a:lnTo>
                <a:lnTo>
                  <a:pt x="54630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045641" y="3725243"/>
            <a:ext cx="3845285" cy="2228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D34729"/>
                </a:solidFill>
                <a:latin typeface="Blodders 2"/>
                <a:ea typeface="Blodders 2"/>
                <a:cs typeface="Blodders 2"/>
                <a:sym typeface="Blodders 2"/>
              </a:rPr>
              <a:t>mitas</a:t>
            </a:r>
            <a:r>
              <a:rPr lang="en-US" sz="6000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 ar </a:t>
            </a:r>
            <a:r>
              <a:rPr lang="en-US" sz="6000">
                <a:solidFill>
                  <a:srgbClr val="5A997D"/>
                </a:solidFill>
                <a:latin typeface="Blodders 2"/>
                <a:ea typeface="Blodders 2"/>
                <a:cs typeface="Blodders 2"/>
                <a:sym typeface="Blodders 2"/>
              </a:rPr>
              <a:t>faktas</a:t>
            </a:r>
            <a:r>
              <a:rPr lang="en-US" sz="6000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?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9" name="Group 9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A1390FF-DB6B-D67E-9DB7-33D5A910F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3178" y="2320228"/>
            <a:ext cx="5988050" cy="517984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031224" y="2631015"/>
            <a:ext cx="5463023" cy="4395138"/>
          </a:xfrm>
          <a:custGeom>
            <a:avLst/>
            <a:gdLst/>
            <a:ahLst/>
            <a:cxnLst/>
            <a:rect l="l" t="t" r="r" b="b"/>
            <a:pathLst>
              <a:path w="5463023" h="4395138">
                <a:moveTo>
                  <a:pt x="5463024" y="0"/>
                </a:moveTo>
                <a:lnTo>
                  <a:pt x="0" y="0"/>
                </a:lnTo>
                <a:lnTo>
                  <a:pt x="0" y="4395139"/>
                </a:lnTo>
                <a:lnTo>
                  <a:pt x="5463024" y="4395139"/>
                </a:lnTo>
                <a:lnTo>
                  <a:pt x="54630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031224" y="4165008"/>
            <a:ext cx="5463023" cy="1193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5A997D"/>
                </a:solidFill>
                <a:latin typeface="Blodders 1"/>
                <a:ea typeface="Blodders 1"/>
                <a:cs typeface="Blodders 1"/>
                <a:sym typeface="Blodders 1"/>
              </a:rPr>
              <a:t>Faktas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189585" y="2234113"/>
            <a:ext cx="6703942" cy="5818773"/>
            <a:chOff x="0" y="0"/>
            <a:chExt cx="776765" cy="67420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76765" cy="674203"/>
            </a:xfrm>
            <a:custGeom>
              <a:avLst/>
              <a:gdLst/>
              <a:ahLst/>
              <a:cxnLst/>
              <a:rect l="l" t="t" r="r" b="b"/>
              <a:pathLst>
                <a:path w="776765" h="674203">
                  <a:moveTo>
                    <a:pt x="132892" y="0"/>
                  </a:moveTo>
                  <a:lnTo>
                    <a:pt x="643873" y="0"/>
                  </a:lnTo>
                  <a:cubicBezTo>
                    <a:pt x="679118" y="0"/>
                    <a:pt x="712920" y="14001"/>
                    <a:pt x="737842" y="38923"/>
                  </a:cubicBezTo>
                  <a:cubicBezTo>
                    <a:pt x="762764" y="63845"/>
                    <a:pt x="776765" y="97647"/>
                    <a:pt x="776765" y="132892"/>
                  </a:cubicBezTo>
                  <a:lnTo>
                    <a:pt x="776765" y="541311"/>
                  </a:lnTo>
                  <a:cubicBezTo>
                    <a:pt x="776765" y="576556"/>
                    <a:pt x="762764" y="610358"/>
                    <a:pt x="737842" y="635280"/>
                  </a:cubicBezTo>
                  <a:cubicBezTo>
                    <a:pt x="712920" y="660202"/>
                    <a:pt x="679118" y="674203"/>
                    <a:pt x="643873" y="674203"/>
                  </a:cubicBezTo>
                  <a:lnTo>
                    <a:pt x="132892" y="674203"/>
                  </a:lnTo>
                  <a:cubicBezTo>
                    <a:pt x="97647" y="674203"/>
                    <a:pt x="63845" y="660202"/>
                    <a:pt x="38923" y="635280"/>
                  </a:cubicBezTo>
                  <a:cubicBezTo>
                    <a:pt x="14001" y="610358"/>
                    <a:pt x="0" y="576556"/>
                    <a:pt x="0" y="541311"/>
                  </a:cubicBezTo>
                  <a:lnTo>
                    <a:pt x="0" y="132892"/>
                  </a:lnTo>
                  <a:cubicBezTo>
                    <a:pt x="0" y="97647"/>
                    <a:pt x="14001" y="63845"/>
                    <a:pt x="38923" y="38923"/>
                  </a:cubicBezTo>
                  <a:cubicBezTo>
                    <a:pt x="63845" y="14001"/>
                    <a:pt x="97647" y="0"/>
                    <a:pt x="132892" y="0"/>
                  </a:cubicBezTo>
                  <a:close/>
                </a:path>
              </a:pathLst>
            </a:custGeom>
            <a:solidFill>
              <a:srgbClr val="FDDFDA">
                <a:alpha val="80000"/>
              </a:srgbClr>
            </a:solidFill>
            <a:ln w="57150" cap="rnd">
              <a:solidFill>
                <a:srgbClr val="D5D7ED">
                  <a:alpha val="8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776765" cy="712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453176" y="3093785"/>
            <a:ext cx="6176761" cy="3753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Pagrindinė kūno audinių, fermentų ir antikūnų sudedamoji dalis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Reikalingi raumenų augimui ir atsistatymui po fizinio krūvio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Stiprina imuninę sistemą – pakankamas baltymų kiekis padeda gaminti antikūnus kovai su infekcijomis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9" name="Group 9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36927" y="1301546"/>
            <a:ext cx="8414147" cy="1060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5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Miego svarba organizmui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138929" y="3245750"/>
            <a:ext cx="14010143" cy="4558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Užtikrina organizmo fiziologinių funkcijų atsinaujinimą.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Reguliuoja hormonų  ir medžiagų apykaitos procesus.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Palaiko imuninės sistemos veiklą.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Gerina kognityvines funkcijas: atmintį, dėmesį ir mokymąsi.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Palaiko emocinę pusiausvyrą ir mažina streso poveikį.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Didina darbingumą.</a:t>
            </a:r>
          </a:p>
          <a:p>
            <a:pPr algn="l">
              <a:lnSpc>
                <a:spcPts val="5879"/>
              </a:lnSpc>
            </a:pPr>
            <a:endParaRPr lang="en-US" sz="3599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9121" y="9258300"/>
            <a:ext cx="18288000" cy="1813456"/>
            <a:chOff x="0" y="0"/>
            <a:chExt cx="4816593" cy="4776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477618"/>
            </a:xfrm>
            <a:custGeom>
              <a:avLst/>
              <a:gdLst/>
              <a:ahLst/>
              <a:cxnLst/>
              <a:rect l="l" t="t" r="r" b="b"/>
              <a:pathLst>
                <a:path w="4816592" h="477618">
                  <a:moveTo>
                    <a:pt x="0" y="0"/>
                  </a:moveTo>
                  <a:lnTo>
                    <a:pt x="4816592" y="0"/>
                  </a:lnTo>
                  <a:lnTo>
                    <a:pt x="4816592" y="477618"/>
                  </a:lnTo>
                  <a:lnTo>
                    <a:pt x="0" y="477618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816593" cy="5252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5304" y="4743412"/>
            <a:ext cx="76200" cy="38100"/>
          </a:xfrm>
          <a:custGeom>
            <a:avLst/>
            <a:gdLst/>
            <a:ahLst/>
            <a:cxnLst/>
            <a:rect l="l" t="t" r="r" b="b"/>
            <a:pathLst>
              <a:path w="76200" h="38100">
                <a:moveTo>
                  <a:pt x="0" y="0"/>
                </a:moveTo>
                <a:lnTo>
                  <a:pt x="76200" y="0"/>
                </a:lnTo>
                <a:lnTo>
                  <a:pt x="76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3" name="Group 3"/>
          <p:cNvGrpSpPr/>
          <p:nvPr/>
        </p:nvGrpSpPr>
        <p:grpSpPr>
          <a:xfrm>
            <a:off x="3283166" y="4581381"/>
            <a:ext cx="3213622" cy="2265767"/>
            <a:chOff x="0" y="0"/>
            <a:chExt cx="704940" cy="4970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DFA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42450" y="4592352"/>
            <a:ext cx="3213622" cy="2265767"/>
            <a:chOff x="0" y="0"/>
            <a:chExt cx="704940" cy="4970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E6D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17958" y="4581381"/>
            <a:ext cx="3213622" cy="2265767"/>
            <a:chOff x="0" y="0"/>
            <a:chExt cx="704940" cy="4970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EBC8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069604" y="4581381"/>
            <a:ext cx="3213622" cy="2265767"/>
            <a:chOff x="0" y="0"/>
            <a:chExt cx="704940" cy="4970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BBB7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35956" y="4592352"/>
            <a:ext cx="3213622" cy="2265767"/>
            <a:chOff x="0" y="0"/>
            <a:chExt cx="704940" cy="49701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837D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756420" y="4581381"/>
            <a:ext cx="3213622" cy="2265767"/>
            <a:chOff x="0" y="0"/>
            <a:chExt cx="704940" cy="49701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04940" cy="497018"/>
            </a:xfrm>
            <a:custGeom>
              <a:avLst/>
              <a:gdLst/>
              <a:ahLst/>
              <a:cxnLst/>
              <a:rect l="l" t="t" r="r" b="b"/>
              <a:pathLst>
                <a:path w="704940" h="497018">
                  <a:moveTo>
                    <a:pt x="0" y="0"/>
                  </a:moveTo>
                  <a:lnTo>
                    <a:pt x="501740" y="0"/>
                  </a:lnTo>
                  <a:lnTo>
                    <a:pt x="704940" y="248509"/>
                  </a:lnTo>
                  <a:lnTo>
                    <a:pt x="501740" y="497018"/>
                  </a:lnTo>
                  <a:lnTo>
                    <a:pt x="0" y="497018"/>
                  </a:lnTo>
                  <a:lnTo>
                    <a:pt x="203200" y="2485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C0E1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7800" y="-47625"/>
              <a:ext cx="450940" cy="544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6997498" y="4524099"/>
            <a:ext cx="2171668" cy="2172970"/>
          </a:xfrm>
          <a:custGeom>
            <a:avLst/>
            <a:gdLst/>
            <a:ahLst/>
            <a:cxnLst/>
            <a:rect l="l" t="t" r="r" b="b"/>
            <a:pathLst>
              <a:path w="2171668" h="2172970">
                <a:moveTo>
                  <a:pt x="0" y="0"/>
                </a:moveTo>
                <a:lnTo>
                  <a:pt x="2171668" y="0"/>
                </a:lnTo>
                <a:lnTo>
                  <a:pt x="2171668" y="2172970"/>
                </a:lnTo>
                <a:lnTo>
                  <a:pt x="0" y="21729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10192448" y="4888874"/>
            <a:ext cx="1516598" cy="1420445"/>
          </a:xfrm>
          <a:custGeom>
            <a:avLst/>
            <a:gdLst/>
            <a:ahLst/>
            <a:cxnLst/>
            <a:rect l="l" t="t" r="r" b="b"/>
            <a:pathLst>
              <a:path w="1516598" h="1420445">
                <a:moveTo>
                  <a:pt x="0" y="0"/>
                </a:moveTo>
                <a:lnTo>
                  <a:pt x="1516598" y="0"/>
                </a:lnTo>
                <a:lnTo>
                  <a:pt x="1516598" y="1420446"/>
                </a:lnTo>
                <a:lnTo>
                  <a:pt x="0" y="14204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Freeform 23"/>
          <p:cNvSpPr/>
          <p:nvPr/>
        </p:nvSpPr>
        <p:spPr>
          <a:xfrm rot="619486">
            <a:off x="1028700" y="4781512"/>
            <a:ext cx="1921592" cy="1635170"/>
          </a:xfrm>
          <a:custGeom>
            <a:avLst/>
            <a:gdLst/>
            <a:ahLst/>
            <a:cxnLst/>
            <a:rect l="l" t="t" r="r" b="b"/>
            <a:pathLst>
              <a:path w="1921592" h="1635170">
                <a:moveTo>
                  <a:pt x="0" y="0"/>
                </a:moveTo>
                <a:lnTo>
                  <a:pt x="1921592" y="0"/>
                </a:lnTo>
                <a:lnTo>
                  <a:pt x="1921592" y="1635170"/>
                </a:lnTo>
                <a:lnTo>
                  <a:pt x="0" y="16351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Freeform 24"/>
          <p:cNvSpPr/>
          <p:nvPr/>
        </p:nvSpPr>
        <p:spPr>
          <a:xfrm>
            <a:off x="3805738" y="4407496"/>
            <a:ext cx="2168477" cy="2168477"/>
          </a:xfrm>
          <a:custGeom>
            <a:avLst/>
            <a:gdLst/>
            <a:ahLst/>
            <a:cxnLst/>
            <a:rect l="l" t="t" r="r" b="b"/>
            <a:pathLst>
              <a:path w="2168477" h="2168477">
                <a:moveTo>
                  <a:pt x="0" y="0"/>
                </a:moveTo>
                <a:lnTo>
                  <a:pt x="2168478" y="0"/>
                </a:lnTo>
                <a:lnTo>
                  <a:pt x="2168478" y="2168477"/>
                </a:lnTo>
                <a:lnTo>
                  <a:pt x="0" y="21684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5" name="Freeform 25"/>
          <p:cNvSpPr/>
          <p:nvPr/>
        </p:nvSpPr>
        <p:spPr>
          <a:xfrm>
            <a:off x="12816627" y="4501125"/>
            <a:ext cx="2194572" cy="2195944"/>
          </a:xfrm>
          <a:custGeom>
            <a:avLst/>
            <a:gdLst/>
            <a:ahLst/>
            <a:cxnLst/>
            <a:rect l="l" t="t" r="r" b="b"/>
            <a:pathLst>
              <a:path w="2194572" h="2195944">
                <a:moveTo>
                  <a:pt x="0" y="0"/>
                </a:moveTo>
                <a:lnTo>
                  <a:pt x="2194571" y="0"/>
                </a:lnTo>
                <a:lnTo>
                  <a:pt x="2194571" y="2195944"/>
                </a:lnTo>
                <a:lnTo>
                  <a:pt x="0" y="21959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15837070" y="4888874"/>
            <a:ext cx="1422230" cy="1448567"/>
          </a:xfrm>
          <a:custGeom>
            <a:avLst/>
            <a:gdLst/>
            <a:ahLst/>
            <a:cxnLst/>
            <a:rect l="l" t="t" r="r" b="b"/>
            <a:pathLst>
              <a:path w="1422230" h="1448567">
                <a:moveTo>
                  <a:pt x="0" y="0"/>
                </a:moveTo>
                <a:lnTo>
                  <a:pt x="1422230" y="0"/>
                </a:lnTo>
                <a:lnTo>
                  <a:pt x="1422230" y="1448568"/>
                </a:lnTo>
                <a:lnTo>
                  <a:pt x="0" y="14485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TextBox 27"/>
          <p:cNvSpPr txBox="1"/>
          <p:nvPr/>
        </p:nvSpPr>
        <p:spPr>
          <a:xfrm>
            <a:off x="4432321" y="1405016"/>
            <a:ext cx="9423359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KAIP kokybiškai IŠSIMIEGOTI?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17958" y="4067136"/>
            <a:ext cx="2999480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IŠMANIEJI TELEFONAI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283166" y="4071899"/>
            <a:ext cx="2580656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RAMINANČIOS VEIKLOS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267144" y="4071899"/>
            <a:ext cx="2250100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FIZINIS AKTYVUMAS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951225" y="4071899"/>
            <a:ext cx="2757821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SUBALANSUOTA MITYBA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143027" y="4067136"/>
            <a:ext cx="3376031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MIEGOJIMO APLINKA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997852" y="4067136"/>
            <a:ext cx="2214723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REŽIMAS</a:t>
            </a:r>
          </a:p>
        </p:txBody>
      </p:sp>
      <p:sp>
        <p:nvSpPr>
          <p:cNvPr id="34" name="Freeform 34"/>
          <p:cNvSpPr/>
          <p:nvPr/>
        </p:nvSpPr>
        <p:spPr>
          <a:xfrm>
            <a:off x="-62917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5" name="Freeform 35"/>
          <p:cNvSpPr/>
          <p:nvPr/>
        </p:nvSpPr>
        <p:spPr>
          <a:xfrm>
            <a:off x="1400736" y="5102778"/>
            <a:ext cx="1177520" cy="1015611"/>
          </a:xfrm>
          <a:custGeom>
            <a:avLst/>
            <a:gdLst/>
            <a:ahLst/>
            <a:cxnLst/>
            <a:rect l="l" t="t" r="r" b="b"/>
            <a:pathLst>
              <a:path w="1177520" h="1015611">
                <a:moveTo>
                  <a:pt x="0" y="0"/>
                </a:moveTo>
                <a:lnTo>
                  <a:pt x="1177520" y="0"/>
                </a:lnTo>
                <a:lnTo>
                  <a:pt x="1177520" y="1015612"/>
                </a:lnTo>
                <a:lnTo>
                  <a:pt x="0" y="10156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36" name="Group 36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67551">
            <a:off x="-1173424" y="7895555"/>
            <a:ext cx="887112" cy="1287366"/>
          </a:xfrm>
          <a:custGeom>
            <a:avLst/>
            <a:gdLst/>
            <a:ahLst/>
            <a:cxnLst/>
            <a:rect l="l" t="t" r="r" b="b"/>
            <a:pathLst>
              <a:path w="887112" h="1287366">
                <a:moveTo>
                  <a:pt x="0" y="0"/>
                </a:moveTo>
                <a:lnTo>
                  <a:pt x="887112" y="0"/>
                </a:lnTo>
                <a:lnTo>
                  <a:pt x="887112" y="1287366"/>
                </a:lnTo>
                <a:lnTo>
                  <a:pt x="0" y="1287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944937" y="4332501"/>
            <a:ext cx="8199063" cy="5912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Trumpalaikė ir dažna streso forma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Kyla dėl artėjančių reikalavimų ar įvykių spaudimo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Gali sukelti įtampą, galvos skausmus, virškinimo sutrikimus, nerimą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Paprastai išnyksta pasibaigus stresinei situacijai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801351" y="4316223"/>
            <a:ext cx="7875262" cy="4926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Ilgalaikė įtampa dėl nepalankių gyvenimo sąlygų ar trauminių patirčių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Neigiamai veikia psichikos ir fizinę sveikatą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Gali mažinti motyvaciją spręsti problemas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586BB0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-62917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11" name="Group 11"/>
          <p:cNvGrpSpPr/>
          <p:nvPr/>
        </p:nvGrpSpPr>
        <p:grpSpPr>
          <a:xfrm>
            <a:off x="9121" y="9528706"/>
            <a:ext cx="18288000" cy="1543050"/>
            <a:chOff x="0" y="0"/>
            <a:chExt cx="4816593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8738E49-6A4E-16ED-BF22-07C11339D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28325"/>
            <a:ext cx="10466062" cy="344948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532684">
            <a:off x="-438346" y="6462197"/>
            <a:ext cx="1082905" cy="1571499"/>
          </a:xfrm>
          <a:custGeom>
            <a:avLst/>
            <a:gdLst/>
            <a:ahLst/>
            <a:cxnLst/>
            <a:rect l="l" t="t" r="r" b="b"/>
            <a:pathLst>
              <a:path w="1082905" h="1571499">
                <a:moveTo>
                  <a:pt x="0" y="0"/>
                </a:moveTo>
                <a:lnTo>
                  <a:pt x="1082906" y="0"/>
                </a:lnTo>
                <a:lnTo>
                  <a:pt x="1082906" y="1571499"/>
                </a:lnTo>
                <a:lnTo>
                  <a:pt x="0" y="1571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10246971" flipH="1">
            <a:off x="16275012" y="-476319"/>
            <a:ext cx="2342158" cy="1974381"/>
          </a:xfrm>
          <a:custGeom>
            <a:avLst/>
            <a:gdLst/>
            <a:ahLst/>
            <a:cxnLst/>
            <a:rect l="l" t="t" r="r" b="b"/>
            <a:pathLst>
              <a:path w="2342158" h="1974381">
                <a:moveTo>
                  <a:pt x="2342158" y="0"/>
                </a:moveTo>
                <a:lnTo>
                  <a:pt x="0" y="0"/>
                </a:lnTo>
                <a:lnTo>
                  <a:pt x="0" y="1974381"/>
                </a:lnTo>
                <a:lnTo>
                  <a:pt x="2342158" y="1974381"/>
                </a:lnTo>
                <a:lnTo>
                  <a:pt x="234215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4" name="Group 4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62917" y="0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4088118" y="5639364"/>
            <a:ext cx="3171182" cy="3618936"/>
          </a:xfrm>
          <a:custGeom>
            <a:avLst/>
            <a:gdLst/>
            <a:ahLst/>
            <a:cxnLst/>
            <a:rect l="l" t="t" r="r" b="b"/>
            <a:pathLst>
              <a:path w="3171182" h="3618936">
                <a:moveTo>
                  <a:pt x="0" y="0"/>
                </a:moveTo>
                <a:lnTo>
                  <a:pt x="3171182" y="0"/>
                </a:lnTo>
                <a:lnTo>
                  <a:pt x="3171182" y="3618936"/>
                </a:lnTo>
                <a:lnTo>
                  <a:pt x="0" y="36189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1587322" y="3281707"/>
            <a:ext cx="11084759" cy="350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8" lvl="1" indent="-431799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Reguliari fizinė veikla </a:t>
            </a:r>
          </a:p>
          <a:p>
            <a:pPr marL="863598" lvl="1" indent="-431799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Sveikatai palankus maitinimasis </a:t>
            </a:r>
          </a:p>
          <a:p>
            <a:pPr marL="863598" lvl="1" indent="-431799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Fiziologiškai visavertis miegas </a:t>
            </a:r>
          </a:p>
          <a:p>
            <a:pPr marL="863598" lvl="1" indent="-431799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Kvėpavimo pratimai, meditacija</a:t>
            </a:r>
          </a:p>
          <a:p>
            <a:pPr marL="863598" lvl="1" indent="-431799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Bendravimas su artimaisiais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0E6A8F-DC52-B0A0-9096-3CC304D139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8976" y="688273"/>
            <a:ext cx="11830048" cy="181659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CA3352C-63D0-12FD-605B-E5DFC6549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B4EC241B-5F80-1F23-EC65-F0FC68297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840"/>
            <a:ext cx="18288000" cy="1024816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2787" y="3562406"/>
            <a:ext cx="3284645" cy="328464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3B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912232" y="3562406"/>
            <a:ext cx="3284645" cy="328464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EED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01677" y="3562406"/>
            <a:ext cx="3284645" cy="328464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D7ED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091123" y="3562406"/>
            <a:ext cx="3284645" cy="328464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8E2DB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680568" y="3562406"/>
            <a:ext cx="3284645" cy="328464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EEEA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2" name="Freeform 12"/>
          <p:cNvSpPr/>
          <p:nvPr/>
        </p:nvSpPr>
        <p:spPr>
          <a:xfrm>
            <a:off x="0" y="-39944"/>
            <a:ext cx="1880615" cy="1547891"/>
          </a:xfrm>
          <a:custGeom>
            <a:avLst/>
            <a:gdLst/>
            <a:ahLst/>
            <a:cxnLst/>
            <a:rect l="l" t="t" r="r" b="b"/>
            <a:pathLst>
              <a:path w="1880615" h="1547891">
                <a:moveTo>
                  <a:pt x="0" y="0"/>
                </a:moveTo>
                <a:lnTo>
                  <a:pt x="1880615" y="0"/>
                </a:lnTo>
                <a:lnTo>
                  <a:pt x="1880615" y="1547891"/>
                </a:lnTo>
                <a:lnTo>
                  <a:pt x="0" y="1547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5305145" y="6847051"/>
            <a:ext cx="2062745" cy="2063982"/>
          </a:xfrm>
          <a:custGeom>
            <a:avLst/>
            <a:gdLst/>
            <a:ahLst/>
            <a:cxnLst/>
            <a:rect l="l" t="t" r="r" b="b"/>
            <a:pathLst>
              <a:path w="2062745" h="2063982">
                <a:moveTo>
                  <a:pt x="0" y="0"/>
                </a:moveTo>
                <a:lnTo>
                  <a:pt x="2062744" y="0"/>
                </a:lnTo>
                <a:lnTo>
                  <a:pt x="2062744" y="2063982"/>
                </a:lnTo>
                <a:lnTo>
                  <a:pt x="0" y="20639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322787" y="7071707"/>
            <a:ext cx="3279270" cy="1488764"/>
          </a:xfrm>
          <a:custGeom>
            <a:avLst/>
            <a:gdLst/>
            <a:ahLst/>
            <a:cxnLst/>
            <a:rect l="l" t="t" r="r" b="b"/>
            <a:pathLst>
              <a:path w="3279270" h="1488764">
                <a:moveTo>
                  <a:pt x="0" y="0"/>
                </a:moveTo>
                <a:lnTo>
                  <a:pt x="3279270" y="0"/>
                </a:lnTo>
                <a:lnTo>
                  <a:pt x="3279270" y="1488764"/>
                </a:lnTo>
                <a:lnTo>
                  <a:pt x="0" y="1488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2072971" y="7255546"/>
            <a:ext cx="1320949" cy="2063982"/>
          </a:xfrm>
          <a:custGeom>
            <a:avLst/>
            <a:gdLst/>
            <a:ahLst/>
            <a:cxnLst/>
            <a:rect l="l" t="t" r="r" b="b"/>
            <a:pathLst>
              <a:path w="1320949" h="2063982">
                <a:moveTo>
                  <a:pt x="0" y="0"/>
                </a:moveTo>
                <a:lnTo>
                  <a:pt x="1320949" y="0"/>
                </a:lnTo>
                <a:lnTo>
                  <a:pt x="1320949" y="2063983"/>
                </a:lnTo>
                <a:lnTo>
                  <a:pt x="0" y="20639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4527230" y="6784098"/>
            <a:ext cx="2189889" cy="2189889"/>
          </a:xfrm>
          <a:custGeom>
            <a:avLst/>
            <a:gdLst/>
            <a:ahLst/>
            <a:cxnLst/>
            <a:rect l="l" t="t" r="r" b="b"/>
            <a:pathLst>
              <a:path w="2189889" h="2189889">
                <a:moveTo>
                  <a:pt x="0" y="0"/>
                </a:moveTo>
                <a:lnTo>
                  <a:pt x="2189889" y="0"/>
                </a:lnTo>
                <a:lnTo>
                  <a:pt x="2189889" y="2189889"/>
                </a:lnTo>
                <a:lnTo>
                  <a:pt x="0" y="21898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8565139" y="7071707"/>
            <a:ext cx="1157722" cy="1715144"/>
          </a:xfrm>
          <a:custGeom>
            <a:avLst/>
            <a:gdLst/>
            <a:ahLst/>
            <a:cxnLst/>
            <a:rect l="l" t="t" r="r" b="b"/>
            <a:pathLst>
              <a:path w="1157722" h="1715144">
                <a:moveTo>
                  <a:pt x="0" y="0"/>
                </a:moveTo>
                <a:lnTo>
                  <a:pt x="1157722" y="0"/>
                </a:lnTo>
                <a:lnTo>
                  <a:pt x="1157722" y="1715144"/>
                </a:lnTo>
                <a:lnTo>
                  <a:pt x="0" y="17151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TextBox 18"/>
          <p:cNvSpPr txBox="1"/>
          <p:nvPr/>
        </p:nvSpPr>
        <p:spPr>
          <a:xfrm>
            <a:off x="7808661" y="4412515"/>
            <a:ext cx="2670679" cy="152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Išgirsk 3 skirtingus garsus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98899" y="4412515"/>
            <a:ext cx="2332422" cy="152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7786C7"/>
                </a:solidFill>
                <a:latin typeface="Rubik 1"/>
                <a:ea typeface="Rubik 1"/>
                <a:cs typeface="Rubik 1"/>
                <a:sym typeface="Rubik 1"/>
              </a:rPr>
              <a:t>Pamatyk</a:t>
            </a:r>
          </a:p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7786C7"/>
                </a:solidFill>
                <a:latin typeface="Rubik 1"/>
                <a:ea typeface="Rubik 1"/>
                <a:cs typeface="Rubik 1"/>
                <a:sym typeface="Rubik 1"/>
              </a:rPr>
              <a:t>5 skirtingus</a:t>
            </a:r>
          </a:p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7786C7"/>
                </a:solidFill>
                <a:latin typeface="Rubik 1"/>
                <a:ea typeface="Rubik 1"/>
                <a:cs typeface="Rubik 1"/>
                <a:sym typeface="Rubik 1"/>
              </a:rPr>
              <a:t>dalykus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277891" y="4669690"/>
            <a:ext cx="2089998" cy="101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7786C7"/>
                </a:solidFill>
                <a:latin typeface="Rubik 1"/>
                <a:ea typeface="Rubik 1"/>
                <a:cs typeface="Rubik 1"/>
                <a:sym typeface="Rubik 1"/>
              </a:rPr>
              <a:t>Pajausk 1 skonį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391990" y="4412515"/>
            <a:ext cx="2325129" cy="152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7786C7"/>
                </a:solidFill>
                <a:latin typeface="Rubik 1"/>
                <a:ea typeface="Rubik 1"/>
                <a:cs typeface="Rubik 1"/>
                <a:sym typeface="Rubik 1"/>
              </a:rPr>
              <a:t>Paliesk 4 skirtingus daiktus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727611" y="4412515"/>
            <a:ext cx="2011667" cy="152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4"/>
              </a:lnSpc>
            </a:pPr>
            <a:r>
              <a:rPr lang="en-US" sz="2899">
                <a:solidFill>
                  <a:srgbClr val="7786C7"/>
                </a:solidFill>
                <a:latin typeface="Rubik 1"/>
                <a:ea typeface="Rubik 1"/>
                <a:cs typeface="Rubik 1"/>
                <a:sym typeface="Rubik 1"/>
              </a:rPr>
              <a:t>Užuosk 2 skirtingus kvapus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901E687-4711-CE62-DCD5-7ED93EF6DD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4600" y="216779"/>
            <a:ext cx="13563599" cy="219823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0F386C01-F17B-0052-4F48-50469A640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6700"/>
            <a:ext cx="18288000" cy="1055369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314474"/>
            <a:ext cx="18288000" cy="1543050"/>
            <a:chOff x="0" y="0"/>
            <a:chExt cx="4816593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06400"/>
            </a:xfrm>
            <a:custGeom>
              <a:avLst/>
              <a:gdLst/>
              <a:ahLst/>
              <a:cxnLst/>
              <a:rect l="l" t="t" r="r" b="b"/>
              <a:pathLst>
                <a:path w="4816592" h="406400">
                  <a:moveTo>
                    <a:pt x="0" y="0"/>
                  </a:moveTo>
                  <a:lnTo>
                    <a:pt x="4816592" y="0"/>
                  </a:lnTo>
                  <a:lnTo>
                    <a:pt x="4816592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9DEDC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6464944" y="-1942054"/>
            <a:ext cx="14350488" cy="7085554"/>
          </a:xfrm>
          <a:custGeom>
            <a:avLst/>
            <a:gdLst/>
            <a:ahLst/>
            <a:cxnLst/>
            <a:rect l="l" t="t" r="r" b="b"/>
            <a:pathLst>
              <a:path w="14350488" h="7085554">
                <a:moveTo>
                  <a:pt x="0" y="0"/>
                </a:moveTo>
                <a:lnTo>
                  <a:pt x="14350488" y="0"/>
                </a:lnTo>
                <a:lnTo>
                  <a:pt x="14350488" y="7085554"/>
                </a:lnTo>
                <a:lnTo>
                  <a:pt x="0" y="708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0" y="-51810"/>
            <a:ext cx="4731493" cy="3912408"/>
          </a:xfrm>
          <a:custGeom>
            <a:avLst/>
            <a:gdLst/>
            <a:ahLst/>
            <a:cxnLst/>
            <a:rect l="l" t="t" r="r" b="b"/>
            <a:pathLst>
              <a:path w="4731493" h="3912408">
                <a:moveTo>
                  <a:pt x="0" y="0"/>
                </a:moveTo>
                <a:lnTo>
                  <a:pt x="4731493" y="0"/>
                </a:lnTo>
                <a:lnTo>
                  <a:pt x="4731493" y="3912408"/>
                </a:lnTo>
                <a:lnTo>
                  <a:pt x="0" y="39124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630795" y="3711447"/>
            <a:ext cx="11649827" cy="2768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23"/>
              </a:lnSpc>
            </a:pPr>
            <a:r>
              <a:rPr lang="en-US" sz="847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Sveikatai palankus </a:t>
            </a:r>
          </a:p>
          <a:p>
            <a:pPr marL="0" lvl="0" indent="0" algn="ctr">
              <a:lnSpc>
                <a:spcPts val="11023"/>
              </a:lnSpc>
            </a:pPr>
            <a:r>
              <a:rPr lang="en-US" sz="847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gyvenimo ritmas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722</Words>
  <Application>Microsoft Macintosh PowerPoint</Application>
  <PresentationFormat>Custom</PresentationFormat>
  <Paragraphs>144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Blodders 1</vt:lpstr>
      <vt:lpstr>Rubik 1</vt:lpstr>
      <vt:lpstr>Rubik 3</vt:lpstr>
      <vt:lpstr>Rubik 2</vt:lpstr>
      <vt:lpstr>Arial</vt:lpstr>
      <vt:lpstr>Calibri</vt:lpstr>
      <vt:lpstr>Rubik 2 Bold</vt:lpstr>
      <vt:lpstr>Blodders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Sveikatai palankus gyvenimo ritmas</dc:title>
  <cp:lastModifiedBy>Lina Štelmokaitienė</cp:lastModifiedBy>
  <cp:revision>2</cp:revision>
  <dcterms:created xsi:type="dcterms:W3CDTF">2006-08-16T00:00:00Z</dcterms:created>
  <dcterms:modified xsi:type="dcterms:W3CDTF">2025-12-19T10:54:24Z</dcterms:modified>
  <dc:identifier>DAG7F7eUYbM</dc:identifier>
</cp:coreProperties>
</file>