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6858000" cy="9144000"/>
  <p:embeddedFontLst>
    <p:embeddedFont>
      <p:font typeface="Blodders" pitchFamily="2" charset="0"/>
      <p:regular r:id="rId26"/>
    </p:embeddedFont>
    <p:embeddedFont>
      <p:font typeface="Rubik 2" pitchFamily="2" charset="-79"/>
      <p:regular r:id="rId27"/>
    </p:embeddedFont>
    <p:embeddedFont>
      <p:font typeface="Rubik 2 Bold" pitchFamily="2" charset="-79"/>
      <p:regular r:id="rId28"/>
      <p:bold r:id="rId29"/>
    </p:embeddedFont>
    <p:embeddedFont>
      <p:font typeface="Rubik 3" pitchFamily="2" charset="-79"/>
      <p:regular r:id="rId30"/>
    </p:embeddedFont>
    <p:embeddedFont>
      <p:font typeface="Rubik 3 Bold" pitchFamily="2" charset="-79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92" autoAdjust="0"/>
    <p:restoredTop sz="94605" autoAdjust="0"/>
  </p:normalViewPr>
  <p:slideViewPr>
    <p:cSldViewPr>
      <p:cViewPr varScale="1">
        <p:scale>
          <a:sx n="66" d="100"/>
          <a:sy n="66" d="100"/>
        </p:scale>
        <p:origin x="224" y="4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.svg"/><Relationship Id="rId5" Type="http://schemas.openxmlformats.org/officeDocument/2006/relationships/image" Target="../media/image32.svg"/><Relationship Id="rId10" Type="http://schemas.openxmlformats.org/officeDocument/2006/relationships/image" Target="../media/image2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22027" y="558094"/>
            <a:ext cx="3643947" cy="3015366"/>
          </a:xfrm>
          <a:custGeom>
            <a:avLst/>
            <a:gdLst/>
            <a:ahLst/>
            <a:cxnLst/>
            <a:rect l="l" t="t" r="r" b="b"/>
            <a:pathLst>
              <a:path w="3643947" h="3015366">
                <a:moveTo>
                  <a:pt x="0" y="0"/>
                </a:moveTo>
                <a:lnTo>
                  <a:pt x="3643946" y="0"/>
                </a:lnTo>
                <a:lnTo>
                  <a:pt x="3643946" y="3015366"/>
                </a:lnTo>
                <a:lnTo>
                  <a:pt x="0" y="3015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-627205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3991802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2922929">
            <a:off x="-3459149" y="-5434868"/>
            <a:ext cx="8915060" cy="9850895"/>
          </a:xfrm>
          <a:custGeom>
            <a:avLst/>
            <a:gdLst/>
            <a:ahLst/>
            <a:cxnLst/>
            <a:rect l="l" t="t" r="r" b="b"/>
            <a:pathLst>
              <a:path w="8915060" h="9850895">
                <a:moveTo>
                  <a:pt x="0" y="0"/>
                </a:moveTo>
                <a:lnTo>
                  <a:pt x="8915060" y="0"/>
                </a:lnTo>
                <a:lnTo>
                  <a:pt x="8915060" y="9850895"/>
                </a:lnTo>
                <a:lnTo>
                  <a:pt x="0" y="9850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1073435">
            <a:off x="-3499137" y="4917118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90" y="0"/>
                </a:lnTo>
                <a:lnTo>
                  <a:pt x="9446290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8742652" flipV="1">
            <a:off x="12647693" y="-5842890"/>
            <a:ext cx="9653579" cy="10666938"/>
          </a:xfrm>
          <a:custGeom>
            <a:avLst/>
            <a:gdLst/>
            <a:ahLst/>
            <a:cxnLst/>
            <a:rect l="l" t="t" r="r" b="b"/>
            <a:pathLst>
              <a:path w="9653579" h="10666938">
                <a:moveTo>
                  <a:pt x="0" y="10666938"/>
                </a:moveTo>
                <a:lnTo>
                  <a:pt x="9653579" y="10666938"/>
                </a:lnTo>
                <a:lnTo>
                  <a:pt x="9653579" y="0"/>
                </a:lnTo>
                <a:lnTo>
                  <a:pt x="0" y="0"/>
                </a:lnTo>
                <a:lnTo>
                  <a:pt x="0" y="10666938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7301617" flipV="1">
            <a:off x="13951149" y="4392567"/>
            <a:ext cx="9485692" cy="10481428"/>
          </a:xfrm>
          <a:custGeom>
            <a:avLst/>
            <a:gdLst/>
            <a:ahLst/>
            <a:cxnLst/>
            <a:rect l="l" t="t" r="r" b="b"/>
            <a:pathLst>
              <a:path w="9485692" h="10481428">
                <a:moveTo>
                  <a:pt x="0" y="10481428"/>
                </a:moveTo>
                <a:lnTo>
                  <a:pt x="9485692" y="10481428"/>
                </a:lnTo>
                <a:lnTo>
                  <a:pt x="9485692" y="0"/>
                </a:lnTo>
                <a:lnTo>
                  <a:pt x="0" y="0"/>
                </a:lnTo>
                <a:lnTo>
                  <a:pt x="0" y="10481428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9258037" y="4972280"/>
            <a:ext cx="1485536" cy="2539378"/>
          </a:xfrm>
          <a:custGeom>
            <a:avLst/>
            <a:gdLst/>
            <a:ahLst/>
            <a:cxnLst/>
            <a:rect l="l" t="t" r="r" b="b"/>
            <a:pathLst>
              <a:path w="1485536" h="2539378">
                <a:moveTo>
                  <a:pt x="0" y="0"/>
                </a:moveTo>
                <a:lnTo>
                  <a:pt x="1485536" y="0"/>
                </a:lnTo>
                <a:lnTo>
                  <a:pt x="1485536" y="2539378"/>
                </a:lnTo>
                <a:lnTo>
                  <a:pt x="0" y="25393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flipH="1">
            <a:off x="7322027" y="4972280"/>
            <a:ext cx="1485536" cy="2539378"/>
          </a:xfrm>
          <a:custGeom>
            <a:avLst/>
            <a:gdLst/>
            <a:ahLst/>
            <a:cxnLst/>
            <a:rect l="l" t="t" r="r" b="b"/>
            <a:pathLst>
              <a:path w="1485536" h="2539378">
                <a:moveTo>
                  <a:pt x="1485536" y="0"/>
                </a:moveTo>
                <a:lnTo>
                  <a:pt x="0" y="0"/>
                </a:lnTo>
                <a:lnTo>
                  <a:pt x="0" y="2539378"/>
                </a:lnTo>
                <a:lnTo>
                  <a:pt x="1485536" y="2539378"/>
                </a:lnTo>
                <a:lnTo>
                  <a:pt x="1485536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853234-D635-6B01-61E6-1FB15F8BFD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2166" y="3138903"/>
            <a:ext cx="9428643" cy="12593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73435">
            <a:off x="-3271395" y="4991125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89" y="0"/>
                </a:lnTo>
                <a:lnTo>
                  <a:pt x="9446289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7301617" flipV="1">
            <a:off x="13122315" y="5945769"/>
            <a:ext cx="8251984" cy="9118214"/>
          </a:xfrm>
          <a:custGeom>
            <a:avLst/>
            <a:gdLst/>
            <a:ahLst/>
            <a:cxnLst/>
            <a:rect l="l" t="t" r="r" b="b"/>
            <a:pathLst>
              <a:path w="8251984" h="9118214">
                <a:moveTo>
                  <a:pt x="0" y="9118214"/>
                </a:moveTo>
                <a:lnTo>
                  <a:pt x="8251983" y="9118214"/>
                </a:lnTo>
                <a:lnTo>
                  <a:pt x="8251983" y="0"/>
                </a:lnTo>
                <a:lnTo>
                  <a:pt x="0" y="0"/>
                </a:lnTo>
                <a:lnTo>
                  <a:pt x="0" y="9118214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6073790" y="3316537"/>
            <a:ext cx="6363143" cy="6355189"/>
          </a:xfrm>
          <a:custGeom>
            <a:avLst/>
            <a:gdLst/>
            <a:ahLst/>
            <a:cxnLst/>
            <a:rect l="l" t="t" r="r" b="b"/>
            <a:pathLst>
              <a:path w="6363143" h="6355189">
                <a:moveTo>
                  <a:pt x="0" y="0"/>
                </a:moveTo>
                <a:lnTo>
                  <a:pt x="6363143" y="0"/>
                </a:lnTo>
                <a:lnTo>
                  <a:pt x="6363143" y="6355189"/>
                </a:lnTo>
                <a:lnTo>
                  <a:pt x="0" y="63551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2754334" y="2954739"/>
            <a:ext cx="13002055" cy="189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just">
              <a:lnSpc>
                <a:spcPts val="5040"/>
              </a:lnSpc>
              <a:buAutoNum type="arabicPeriod"/>
            </a:pPr>
            <a:r>
              <a:rPr lang="en-US" sz="36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Kelkite ranką, jei norite ką nors pasakyti ar ko paklausti.</a:t>
            </a:r>
          </a:p>
          <a:p>
            <a:pPr marL="777240" lvl="1" indent="-388620" algn="just">
              <a:lnSpc>
                <a:spcPts val="5040"/>
              </a:lnSpc>
              <a:buAutoNum type="arabicPeriod"/>
            </a:pPr>
            <a:r>
              <a:rPr lang="en-US" sz="36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Gerbite vienas kitą.</a:t>
            </a:r>
          </a:p>
          <a:p>
            <a:pPr marL="777240" lvl="1" indent="-388620" algn="just">
              <a:lnSpc>
                <a:spcPts val="5040"/>
              </a:lnSpc>
              <a:buAutoNum type="arabicPeriod"/>
            </a:pPr>
            <a:r>
              <a:rPr lang="en-US" sz="36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Nesinaudokite pašalinėmis priemonėmis.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DA3A4F-2F69-3AAF-C1BD-3A9AB6558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1333500"/>
            <a:ext cx="8991600" cy="12009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73435">
            <a:off x="-3271395" y="4991125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89" y="0"/>
                </a:lnTo>
                <a:lnTo>
                  <a:pt x="9446289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-7301617" flipV="1">
            <a:off x="13122315" y="5945769"/>
            <a:ext cx="8251984" cy="9118214"/>
          </a:xfrm>
          <a:custGeom>
            <a:avLst/>
            <a:gdLst/>
            <a:ahLst/>
            <a:cxnLst/>
            <a:rect l="l" t="t" r="r" b="b"/>
            <a:pathLst>
              <a:path w="8251984" h="9118214">
                <a:moveTo>
                  <a:pt x="0" y="9118214"/>
                </a:moveTo>
                <a:lnTo>
                  <a:pt x="8251983" y="9118214"/>
                </a:lnTo>
                <a:lnTo>
                  <a:pt x="8251983" y="0"/>
                </a:lnTo>
                <a:lnTo>
                  <a:pt x="0" y="0"/>
                </a:lnTo>
                <a:lnTo>
                  <a:pt x="0" y="9118214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2647727" y="4379403"/>
            <a:ext cx="11440365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6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Paauglys</a:t>
            </a:r>
            <a:r>
              <a:rPr lang="en-US" sz="36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- paaugęs, bet dar nesubrendęs berniukas ar mergaitė (maždaug nuo 12 iki 16–17 metų).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8CE3D4-706F-5E1F-8871-9C7CBE302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0068" y="3021335"/>
            <a:ext cx="10439400" cy="11939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087997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262240" y="416482"/>
            <a:ext cx="13542377" cy="1322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5"/>
              </a:lnSpc>
            </a:pPr>
            <a:r>
              <a:rPr lang="en-US" sz="6913" spc="-69">
                <a:solidFill>
                  <a:srgbClr val="B2B9DE"/>
                </a:solidFill>
                <a:latin typeface="Blodders"/>
                <a:ea typeface="Blodders"/>
                <a:cs typeface="Blodders"/>
                <a:sym typeface="Blodders"/>
              </a:rPr>
              <a:t>Lytinis brendimas</a:t>
            </a:r>
          </a:p>
        </p:txBody>
      </p:sp>
      <p:sp>
        <p:nvSpPr>
          <p:cNvPr id="4" name="Freeform 4"/>
          <p:cNvSpPr/>
          <p:nvPr/>
        </p:nvSpPr>
        <p:spPr>
          <a:xfrm rot="5400000">
            <a:off x="6073099" y="5782529"/>
            <a:ext cx="1993762" cy="2098697"/>
          </a:xfrm>
          <a:custGeom>
            <a:avLst/>
            <a:gdLst/>
            <a:ahLst/>
            <a:cxnLst/>
            <a:rect l="l" t="t" r="r" b="b"/>
            <a:pathLst>
              <a:path w="1993762" h="2098697">
                <a:moveTo>
                  <a:pt x="0" y="0"/>
                </a:moveTo>
                <a:lnTo>
                  <a:pt x="1993762" y="0"/>
                </a:lnTo>
                <a:lnTo>
                  <a:pt x="1993762" y="2098696"/>
                </a:lnTo>
                <a:lnTo>
                  <a:pt x="0" y="20986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993" t="-8994" r="-26" b="-1308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5400000">
            <a:off x="11975874" y="5624520"/>
            <a:ext cx="2103838" cy="2246127"/>
          </a:xfrm>
          <a:custGeom>
            <a:avLst/>
            <a:gdLst/>
            <a:ahLst/>
            <a:cxnLst/>
            <a:rect l="l" t="t" r="r" b="b"/>
            <a:pathLst>
              <a:path w="2103838" h="2246127">
                <a:moveTo>
                  <a:pt x="0" y="0"/>
                </a:moveTo>
                <a:lnTo>
                  <a:pt x="2103838" y="0"/>
                </a:lnTo>
                <a:lnTo>
                  <a:pt x="2103838" y="2246127"/>
                </a:lnTo>
                <a:lnTo>
                  <a:pt x="0" y="22461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884" t="-7777" r="-1275" b="-1374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5400000">
            <a:off x="9027307" y="3310950"/>
            <a:ext cx="1938811" cy="2069939"/>
          </a:xfrm>
          <a:custGeom>
            <a:avLst/>
            <a:gdLst/>
            <a:ahLst/>
            <a:cxnLst/>
            <a:rect l="l" t="t" r="r" b="b"/>
            <a:pathLst>
              <a:path w="1938811" h="2069939">
                <a:moveTo>
                  <a:pt x="0" y="0"/>
                </a:moveTo>
                <a:lnTo>
                  <a:pt x="1938811" y="0"/>
                </a:lnTo>
                <a:lnTo>
                  <a:pt x="1938811" y="2069939"/>
                </a:lnTo>
                <a:lnTo>
                  <a:pt x="0" y="20699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884" t="-7777" r="-1275" b="-1374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5400000">
            <a:off x="8940344" y="5737072"/>
            <a:ext cx="1978513" cy="2112325"/>
          </a:xfrm>
          <a:custGeom>
            <a:avLst/>
            <a:gdLst/>
            <a:ahLst/>
            <a:cxnLst/>
            <a:rect l="l" t="t" r="r" b="b"/>
            <a:pathLst>
              <a:path w="1978513" h="2112325">
                <a:moveTo>
                  <a:pt x="0" y="0"/>
                </a:moveTo>
                <a:lnTo>
                  <a:pt x="1978513" y="0"/>
                </a:lnTo>
                <a:lnTo>
                  <a:pt x="1978513" y="2112325"/>
                </a:lnTo>
                <a:lnTo>
                  <a:pt x="0" y="2112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884" t="-7777" r="-1275" b="-1374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5400000">
            <a:off x="11943884" y="3188702"/>
            <a:ext cx="2167819" cy="2314434"/>
          </a:xfrm>
          <a:custGeom>
            <a:avLst/>
            <a:gdLst/>
            <a:ahLst/>
            <a:cxnLst/>
            <a:rect l="l" t="t" r="r" b="b"/>
            <a:pathLst>
              <a:path w="2167819" h="2314434">
                <a:moveTo>
                  <a:pt x="0" y="0"/>
                </a:moveTo>
                <a:lnTo>
                  <a:pt x="2167818" y="0"/>
                </a:lnTo>
                <a:lnTo>
                  <a:pt x="2167818" y="2314434"/>
                </a:lnTo>
                <a:lnTo>
                  <a:pt x="0" y="2314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884" t="-7777" r="-1275" b="-13746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5400000">
            <a:off x="5991768" y="3102152"/>
            <a:ext cx="2156425" cy="2269921"/>
          </a:xfrm>
          <a:custGeom>
            <a:avLst/>
            <a:gdLst/>
            <a:ahLst/>
            <a:cxnLst/>
            <a:rect l="l" t="t" r="r" b="b"/>
            <a:pathLst>
              <a:path w="2156425" h="2269921">
                <a:moveTo>
                  <a:pt x="0" y="0"/>
                </a:moveTo>
                <a:lnTo>
                  <a:pt x="2156425" y="0"/>
                </a:lnTo>
                <a:lnTo>
                  <a:pt x="2156425" y="2269921"/>
                </a:lnTo>
                <a:lnTo>
                  <a:pt x="0" y="22699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993" t="-8994" r="-26" b="-1308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5709764" y="4005251"/>
            <a:ext cx="2842659" cy="40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8 - 10 m.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17152" y="2307266"/>
            <a:ext cx="2842659" cy="81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Brendimo </a:t>
            </a:r>
          </a:p>
          <a:p>
            <a:pPr algn="ctr">
              <a:lnSpc>
                <a:spcPts val="3244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pradžia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72049" y="2240872"/>
            <a:ext cx="2603408" cy="1386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8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Tikrasis brendimas</a:t>
            </a:r>
          </a:p>
          <a:p>
            <a:pPr algn="ctr">
              <a:lnSpc>
                <a:spcPts val="3728"/>
              </a:lnSpc>
            </a:pPr>
            <a:endParaRPr lang="en-US" sz="2421" b="1" spc="-24">
              <a:solidFill>
                <a:srgbClr val="F9B5AF"/>
              </a:solidFill>
              <a:latin typeface="Rubik 3 Bold"/>
              <a:ea typeface="Rubik 3 Bold"/>
              <a:cs typeface="Rubik 3 Bold"/>
              <a:sym typeface="Rubik 3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665478" y="2240872"/>
            <a:ext cx="2603408" cy="918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8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Brendimo pabaiga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55509" y="4047729"/>
            <a:ext cx="2842659" cy="40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Mergaitės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55509" y="6609915"/>
            <a:ext cx="2842659" cy="40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Berniukai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09764" y="6609915"/>
            <a:ext cx="2842659" cy="40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11 - 12 m.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95009" y="4080209"/>
            <a:ext cx="2842659" cy="40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11 - 16 m.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552423" y="6562495"/>
            <a:ext cx="2842659" cy="40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13- 17 m.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06463" y="4080209"/>
            <a:ext cx="2842659" cy="40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17- 18 m.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665478" y="6491209"/>
            <a:ext cx="2842659" cy="40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4"/>
              </a:lnSpc>
            </a:pPr>
            <a:r>
              <a:rPr lang="en-US" sz="2421" b="1" spc="-24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17 - 20 m.</a:t>
            </a:r>
          </a:p>
        </p:txBody>
      </p:sp>
      <p:sp>
        <p:nvSpPr>
          <p:cNvPr id="21" name="Freeform 21"/>
          <p:cNvSpPr/>
          <p:nvPr/>
        </p:nvSpPr>
        <p:spPr>
          <a:xfrm>
            <a:off x="14973374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73435">
            <a:off x="-3271395" y="4991125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89" y="0"/>
                </a:lnTo>
                <a:lnTo>
                  <a:pt x="9446289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7301617" flipV="1">
            <a:off x="13122315" y="5945769"/>
            <a:ext cx="8251984" cy="9118214"/>
          </a:xfrm>
          <a:custGeom>
            <a:avLst/>
            <a:gdLst/>
            <a:ahLst/>
            <a:cxnLst/>
            <a:rect l="l" t="t" r="r" b="b"/>
            <a:pathLst>
              <a:path w="8251984" h="9118214">
                <a:moveTo>
                  <a:pt x="0" y="9118214"/>
                </a:moveTo>
                <a:lnTo>
                  <a:pt x="8251983" y="9118214"/>
                </a:lnTo>
                <a:lnTo>
                  <a:pt x="8251983" y="0"/>
                </a:lnTo>
                <a:lnTo>
                  <a:pt x="0" y="0"/>
                </a:lnTo>
                <a:lnTo>
                  <a:pt x="0" y="9118214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2308118" y="3472789"/>
            <a:ext cx="10803984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6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Vulva </a:t>
            </a:r>
            <a:r>
              <a:rPr lang="en-US" sz="36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- moters išoriniai lytiniai organai.</a:t>
            </a:r>
          </a:p>
          <a:p>
            <a:pPr algn="just">
              <a:lnSpc>
                <a:spcPts val="5040"/>
              </a:lnSpc>
            </a:pPr>
            <a:r>
              <a:rPr lang="en-US" sz="36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Varpa ir kapšelis</a:t>
            </a:r>
            <a:r>
              <a:rPr lang="en-US" sz="36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- vyro išoriniai lytiniai organai.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525390-BBFD-B52C-914F-F3E8F9F8B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1871720"/>
            <a:ext cx="4626082" cy="12273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73435">
            <a:off x="-3271395" y="4991125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89" y="0"/>
                </a:lnTo>
                <a:lnTo>
                  <a:pt x="9446289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-7301617" flipV="1">
            <a:off x="13122315" y="5945769"/>
            <a:ext cx="8251984" cy="9118214"/>
          </a:xfrm>
          <a:custGeom>
            <a:avLst/>
            <a:gdLst/>
            <a:ahLst/>
            <a:cxnLst/>
            <a:rect l="l" t="t" r="r" b="b"/>
            <a:pathLst>
              <a:path w="8251984" h="9118214">
                <a:moveTo>
                  <a:pt x="0" y="9118214"/>
                </a:moveTo>
                <a:lnTo>
                  <a:pt x="8251983" y="9118214"/>
                </a:lnTo>
                <a:lnTo>
                  <a:pt x="8251983" y="0"/>
                </a:lnTo>
                <a:lnTo>
                  <a:pt x="0" y="0"/>
                </a:lnTo>
                <a:lnTo>
                  <a:pt x="0" y="9118214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2552998" y="2403892"/>
            <a:ext cx="13182005" cy="371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00"/>
              </a:lnSpc>
            </a:pPr>
            <a:r>
              <a:rPr lang="en-US" sz="35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Susiskirstykite į grupes po </a:t>
            </a:r>
            <a:r>
              <a:rPr lang="en-US" sz="35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4-5 žmones</a:t>
            </a:r>
            <a:r>
              <a:rPr lang="en-US" sz="35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. Kiekviena grupelė gaus po lapelių rinkinį ir dvi korteles su pavadinimais </a:t>
            </a:r>
            <a:r>
              <a:rPr lang="en-US" sz="35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,,Mergaitės”</a:t>
            </a:r>
            <a:r>
              <a:rPr lang="en-US" sz="35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ir </a:t>
            </a:r>
            <a:r>
              <a:rPr lang="en-US" sz="35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,,Berniukai”</a:t>
            </a:r>
            <a:r>
              <a:rPr lang="en-US" sz="35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. Mergaičių paauglystės pokyčius dėkite prie kortelės ,,Mergaitės”, berniukų pokyčius - prie kortelės ,,Berniukai”. Tiek mergaitėms, tiek berniukams būdingus pokyčius dėkite per vidurį tarp kortelių.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4FCC6F-32D8-1E48-90BD-0EF9EF242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723900"/>
            <a:ext cx="10972800" cy="12088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34978" y="2851876"/>
            <a:ext cx="11334103" cy="5046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2" lvl="1" indent="-410211" algn="l">
              <a:lnSpc>
                <a:spcPts val="5700"/>
              </a:lnSpc>
              <a:buFont typeface="Arial"/>
              <a:buChar char="•"/>
            </a:pPr>
            <a:r>
              <a:rPr lang="en-US" sz="3800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Didėja skersiniai kūno matmenys ir apimtys.</a:t>
            </a:r>
          </a:p>
          <a:p>
            <a:pPr marL="820422" lvl="1" indent="-410211" algn="l">
              <a:lnSpc>
                <a:spcPts val="5700"/>
              </a:lnSpc>
              <a:buFont typeface="Arial"/>
              <a:buChar char="•"/>
            </a:pPr>
            <a:r>
              <a:rPr lang="en-US" sz="3800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Būdingas augimo šuolis. </a:t>
            </a:r>
          </a:p>
          <a:p>
            <a:pPr marL="820422" lvl="1" indent="-410211" algn="l">
              <a:lnSpc>
                <a:spcPts val="5700"/>
              </a:lnSpc>
              <a:buFont typeface="Arial"/>
              <a:buChar char="•"/>
            </a:pPr>
            <a:r>
              <a:rPr lang="en-US" sz="3800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Didėja raumenų jėga.</a:t>
            </a:r>
          </a:p>
          <a:p>
            <a:pPr marL="820422" lvl="1" indent="-410211" algn="l">
              <a:lnSpc>
                <a:spcPts val="5700"/>
              </a:lnSpc>
              <a:buFont typeface="Arial"/>
              <a:buChar char="•"/>
            </a:pPr>
            <a:r>
              <a:rPr lang="en-US" sz="3800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Padidėja kūno plaukuotumas.</a:t>
            </a:r>
          </a:p>
          <a:p>
            <a:pPr marL="820422" lvl="1" indent="-410211" algn="l">
              <a:lnSpc>
                <a:spcPts val="5700"/>
              </a:lnSpc>
              <a:buFont typeface="Arial"/>
              <a:buChar char="•"/>
            </a:pPr>
            <a:r>
              <a:rPr lang="en-US" sz="3800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Gali pradėti želti barzda, ūsai.</a:t>
            </a:r>
          </a:p>
          <a:p>
            <a:pPr marL="820422" lvl="1" indent="-410211" algn="l">
              <a:lnSpc>
                <a:spcPts val="5700"/>
              </a:lnSpc>
              <a:buFont typeface="Arial"/>
              <a:buChar char="•"/>
            </a:pPr>
            <a:r>
              <a:rPr lang="en-US" sz="3800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Padidėja varpa su kapšeliu.</a:t>
            </a:r>
          </a:p>
          <a:p>
            <a:pPr algn="l">
              <a:lnSpc>
                <a:spcPts val="5700"/>
              </a:lnSpc>
            </a:pPr>
            <a:endParaRPr lang="en-US" sz="3800">
              <a:solidFill>
                <a:srgbClr val="F9B5AF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290117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1931042" y="3556176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6389D0-5423-15B1-170D-F08D882F8F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600" y="1257300"/>
            <a:ext cx="7107442" cy="11695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297975" y="2501438"/>
            <a:ext cx="11334103" cy="542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endParaRPr/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Gali pasireikšti poliucijos - naktiniai skysčio (sėklos) išsiliejimai iš varpos.</a:t>
            </a:r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Gali atsirasti lytinis potraukis.</a:t>
            </a:r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Gali atsirasti erekcija - varpos sukietėjimas. </a:t>
            </a:r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Gausėja prakaitavimas.</a:t>
            </a:r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Dažnai keičiasi emocijos.</a:t>
            </a:r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Gali atsirasti daugiau spuogų.</a:t>
            </a:r>
          </a:p>
        </p:txBody>
      </p:sp>
      <p:sp>
        <p:nvSpPr>
          <p:cNvPr id="4" name="Freeform 4"/>
          <p:cNvSpPr/>
          <p:nvPr/>
        </p:nvSpPr>
        <p:spPr>
          <a:xfrm>
            <a:off x="1290117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A907E5-16B3-5BDE-CB80-4593D90AB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1306921"/>
            <a:ext cx="7107442" cy="11695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0117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2142029" y="3381733"/>
            <a:ext cx="7057388" cy="7048566"/>
          </a:xfrm>
          <a:custGeom>
            <a:avLst/>
            <a:gdLst/>
            <a:ahLst/>
            <a:cxnLst/>
            <a:rect l="l" t="t" r="r" b="b"/>
            <a:pathLst>
              <a:path w="7057388" h="7048566">
                <a:moveTo>
                  <a:pt x="0" y="0"/>
                </a:moveTo>
                <a:lnTo>
                  <a:pt x="7057388" y="0"/>
                </a:lnTo>
                <a:lnTo>
                  <a:pt x="7057388" y="7048566"/>
                </a:lnTo>
                <a:lnTo>
                  <a:pt x="0" y="70485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1028700" y="2927260"/>
            <a:ext cx="10494431" cy="5043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spc="-32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Atsiranda specifinis kūno kvapas. Todėl prireikia dažniau </a:t>
            </a:r>
            <a:r>
              <a:rPr lang="en-US" sz="3200" b="1" spc="-32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praustis, naudoti dezodorantą</a:t>
            </a:r>
            <a:r>
              <a:rPr lang="en-US" sz="3200" spc="-32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.</a:t>
            </a:r>
          </a:p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spc="-32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Lytinius organus reikėtų švelniai prausti šiltu vandeniu </a:t>
            </a:r>
            <a:r>
              <a:rPr lang="en-US" sz="3200" b="1" spc="-32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bent kartą per dieną.</a:t>
            </a:r>
            <a:r>
              <a:rPr lang="en-US" sz="3200" spc="-32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</a:p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b="1" spc="-32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Po sėklos išsiliejimo</a:t>
            </a:r>
            <a:r>
              <a:rPr lang="en-US" sz="3200" spc="-32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reikėtų pakeisti apatinius rūbus, nuplauti lytinius organus šiltu vandeniu ir muilu.</a:t>
            </a:r>
          </a:p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b="1" spc="-32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Apatinius rūbus</a:t>
            </a:r>
            <a:r>
              <a:rPr lang="en-US" sz="3200" spc="-32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reikėtų keisti kasdien.</a:t>
            </a:r>
          </a:p>
          <a:p>
            <a:pPr algn="just">
              <a:lnSpc>
                <a:spcPts val="4480"/>
              </a:lnSpc>
            </a:pPr>
            <a:endParaRPr lang="en-US" sz="3200" spc="-32">
              <a:solidFill>
                <a:srgbClr val="F9B5AF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C49C87-6964-8B44-D4BF-9B22DBCE8F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1200578"/>
            <a:ext cx="6781800" cy="11159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0117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028700" y="2808651"/>
            <a:ext cx="11253781" cy="425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19" lvl="1" indent="-410209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Staigiai padidėja kūno matmenys.</a:t>
            </a:r>
          </a:p>
          <a:p>
            <a:pPr marL="820419" lvl="1" indent="-410209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Storėja poodinis riebalinis sluoksnis.</a:t>
            </a:r>
          </a:p>
          <a:p>
            <a:pPr marL="820419" lvl="1" indent="-410209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Bręstant apvalėja klubai.</a:t>
            </a:r>
          </a:p>
          <a:p>
            <a:pPr marL="820419" lvl="1" indent="-410209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Formuojasi krūtys.</a:t>
            </a:r>
          </a:p>
          <a:p>
            <a:pPr marL="820419" lvl="1" indent="-410209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Auga kiaušidės ir gimda.</a:t>
            </a:r>
          </a:p>
          <a:p>
            <a:pPr marL="820419" lvl="1" indent="-410209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Prasideda mėnesinės.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1361A9-04D3-E5BA-2F5C-573E58EED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1067765"/>
            <a:ext cx="7048500" cy="115987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2244089"/>
            <a:ext cx="11253781" cy="5684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99"/>
              </a:lnSpc>
            </a:pPr>
            <a:endParaRPr/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Gali atsirasti daugiau išskyrų iš vulvos. Jos turėtų būti bespalvės ir bekvapės.</a:t>
            </a:r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Gausėja prakaitavimas.</a:t>
            </a:r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Padidėja kūno plaukuotumas. </a:t>
            </a:r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Gali atsirasti spuogų.</a:t>
            </a:r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Gali atsirasti lytinis potraukis.</a:t>
            </a:r>
          </a:p>
          <a:p>
            <a:pPr marL="820412" lvl="1" indent="-410206" algn="l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Dažnai keičiasi emocijos.</a:t>
            </a:r>
          </a:p>
        </p:txBody>
      </p:sp>
      <p:sp>
        <p:nvSpPr>
          <p:cNvPr id="4" name="Freeform 4"/>
          <p:cNvSpPr/>
          <p:nvPr/>
        </p:nvSpPr>
        <p:spPr>
          <a:xfrm>
            <a:off x="1290117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030686" y="3701512"/>
            <a:ext cx="5483021" cy="6160697"/>
          </a:xfrm>
          <a:custGeom>
            <a:avLst/>
            <a:gdLst/>
            <a:ahLst/>
            <a:cxnLst/>
            <a:rect l="l" t="t" r="r" b="b"/>
            <a:pathLst>
              <a:path w="5483021" h="6160697">
                <a:moveTo>
                  <a:pt x="0" y="0"/>
                </a:moveTo>
                <a:lnTo>
                  <a:pt x="5483020" y="0"/>
                </a:lnTo>
                <a:lnTo>
                  <a:pt x="5483020" y="6160697"/>
                </a:lnTo>
                <a:lnTo>
                  <a:pt x="0" y="61606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DAE84D-05A7-E673-E5E6-B890886208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1181100"/>
            <a:ext cx="7048500" cy="11598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73435">
            <a:off x="-3271395" y="4991125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89" y="0"/>
                </a:lnTo>
                <a:lnTo>
                  <a:pt x="9446289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7301617" flipV="1">
            <a:off x="13122315" y="5945769"/>
            <a:ext cx="8251984" cy="9118214"/>
          </a:xfrm>
          <a:custGeom>
            <a:avLst/>
            <a:gdLst/>
            <a:ahLst/>
            <a:cxnLst/>
            <a:rect l="l" t="t" r="r" b="b"/>
            <a:pathLst>
              <a:path w="8251984" h="9118214">
                <a:moveTo>
                  <a:pt x="0" y="9118214"/>
                </a:moveTo>
                <a:lnTo>
                  <a:pt x="8251983" y="9118214"/>
                </a:lnTo>
                <a:lnTo>
                  <a:pt x="8251983" y="0"/>
                </a:lnTo>
                <a:lnTo>
                  <a:pt x="0" y="0"/>
                </a:lnTo>
                <a:lnTo>
                  <a:pt x="0" y="9118214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1192724" y="2560183"/>
            <a:ext cx="13301727" cy="265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Menstruacijos (mėnesinės) - apytiksliai kas mėnesį įvykstantis moterų kraujavimas iš vulvos. </a:t>
            </a:r>
          </a:p>
          <a:p>
            <a:pPr marL="647703" lvl="1" indent="-323852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Kraujavimas dažniausiai trunka 3-7 dienas.</a:t>
            </a:r>
          </a:p>
          <a:p>
            <a:pPr marL="647703" lvl="1" indent="-323852" algn="just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Mėnesinių ciklo trukmė taip pat gali pailgėti ar patrumpėti dėl streso, ligos, mitybos.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FA4866-A6DF-95BD-0229-B4BDAE790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724" y="952500"/>
            <a:ext cx="15240000" cy="11654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105985">
            <a:off x="-2697172" y="-5663349"/>
            <a:ext cx="9184283" cy="10148379"/>
          </a:xfrm>
          <a:custGeom>
            <a:avLst/>
            <a:gdLst/>
            <a:ahLst/>
            <a:cxnLst/>
            <a:rect l="l" t="t" r="r" b="b"/>
            <a:pathLst>
              <a:path w="9184283" h="10148379">
                <a:moveTo>
                  <a:pt x="0" y="0"/>
                </a:moveTo>
                <a:lnTo>
                  <a:pt x="9184283" y="0"/>
                </a:lnTo>
                <a:lnTo>
                  <a:pt x="9184283" y="10148379"/>
                </a:lnTo>
                <a:lnTo>
                  <a:pt x="0" y="10148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073435">
            <a:off x="-3271395" y="4991125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89" y="0"/>
                </a:lnTo>
                <a:lnTo>
                  <a:pt x="9446289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8742652" flipV="1">
            <a:off x="12333576" y="-5509092"/>
            <a:ext cx="9490340" cy="10486564"/>
          </a:xfrm>
          <a:custGeom>
            <a:avLst/>
            <a:gdLst/>
            <a:ahLst/>
            <a:cxnLst/>
            <a:rect l="l" t="t" r="r" b="b"/>
            <a:pathLst>
              <a:path w="9490340" h="10486564">
                <a:moveTo>
                  <a:pt x="0" y="10486564"/>
                </a:moveTo>
                <a:lnTo>
                  <a:pt x="9490340" y="10486564"/>
                </a:lnTo>
                <a:lnTo>
                  <a:pt x="9490340" y="0"/>
                </a:lnTo>
                <a:lnTo>
                  <a:pt x="0" y="0"/>
                </a:lnTo>
                <a:lnTo>
                  <a:pt x="0" y="10486564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7301617" flipV="1">
            <a:off x="13740699" y="4483253"/>
            <a:ext cx="9390630" cy="10376387"/>
          </a:xfrm>
          <a:custGeom>
            <a:avLst/>
            <a:gdLst/>
            <a:ahLst/>
            <a:cxnLst/>
            <a:rect l="l" t="t" r="r" b="b"/>
            <a:pathLst>
              <a:path w="9390630" h="10376387">
                <a:moveTo>
                  <a:pt x="0" y="10376387"/>
                </a:moveTo>
                <a:lnTo>
                  <a:pt x="9390631" y="10376387"/>
                </a:lnTo>
                <a:lnTo>
                  <a:pt x="9390631" y="0"/>
                </a:lnTo>
                <a:lnTo>
                  <a:pt x="0" y="0"/>
                </a:lnTo>
                <a:lnTo>
                  <a:pt x="0" y="10376387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A2212E-C4C7-DA5C-B3E7-9A4B443CA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190356"/>
            <a:ext cx="8839200" cy="35720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90117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601401" y="4495889"/>
            <a:ext cx="6204649" cy="5374777"/>
          </a:xfrm>
          <a:custGeom>
            <a:avLst/>
            <a:gdLst/>
            <a:ahLst/>
            <a:cxnLst/>
            <a:rect l="l" t="t" r="r" b="b"/>
            <a:pathLst>
              <a:path w="6204649" h="5374777">
                <a:moveTo>
                  <a:pt x="0" y="0"/>
                </a:moveTo>
                <a:lnTo>
                  <a:pt x="6204649" y="0"/>
                </a:lnTo>
                <a:lnTo>
                  <a:pt x="6204649" y="5374778"/>
                </a:lnTo>
                <a:lnTo>
                  <a:pt x="0" y="53747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1872304" y="2487698"/>
            <a:ext cx="9013402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Moters organizmą veikia </a:t>
            </a:r>
            <a:r>
              <a:rPr lang="en-US" sz="2999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hormonai</a:t>
            </a: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, todėl kas mėnesį jame vyksta pokyčiai.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72304" y="3969390"/>
            <a:ext cx="9013402" cy="260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Vidiniuose moters lytiniuose organuose kiekvieną mėnesį subręsta tokia ląstelė, vadinama </a:t>
            </a:r>
            <a:r>
              <a:rPr lang="en-US" sz="2999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kiaušialąste</a:t>
            </a: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. Ji keliauja moters vidaus lytiniais organais, organizmas ruošiasi galinčiam įvykti nėštumui.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1F0E90-0401-FA7F-1988-5D8E60CC5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795627"/>
            <a:ext cx="10758836" cy="123907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872304" y="2543175"/>
            <a:ext cx="9013402" cy="260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Jei į vulvą patenka varpa, iš varpos išsiskiriančiame skystyje esantys spermatozoidai (vyrų organizme gaminamos ląstelės) </a:t>
            </a:r>
            <a:r>
              <a:rPr lang="en-US" sz="2999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gali apvaisinti</a:t>
            </a: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kiaušialąstę, tada menstruacijų nebūna ir </a:t>
            </a:r>
            <a:r>
              <a:rPr lang="en-US" sz="2999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prasideda nėštumas.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72304" y="5570604"/>
            <a:ext cx="9013402" cy="260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Jei tą mėnesį kiaušialąstės niekas neapvaisina, ji, kartu su kitais nėštumui ruoštais audiniais, pasišalina per vulvą su krauju - vyksta </a:t>
            </a:r>
            <a:r>
              <a:rPr lang="en-US" sz="2999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mėnesinės</a:t>
            </a: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, Po jų ruošimosi nėštumui procesas prasideda iš naujo.</a:t>
            </a:r>
          </a:p>
        </p:txBody>
      </p:sp>
      <p:sp>
        <p:nvSpPr>
          <p:cNvPr id="5" name="Freeform 5"/>
          <p:cNvSpPr/>
          <p:nvPr/>
        </p:nvSpPr>
        <p:spPr>
          <a:xfrm>
            <a:off x="1290117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38B3ED-529B-E28F-7CF1-337589C4C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856421"/>
            <a:ext cx="10758836" cy="123907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73435">
            <a:off x="-3271395" y="4991125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89" y="0"/>
                </a:lnTo>
                <a:lnTo>
                  <a:pt x="9446289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7301617" flipV="1">
            <a:off x="13122315" y="5945769"/>
            <a:ext cx="8251984" cy="9118214"/>
          </a:xfrm>
          <a:custGeom>
            <a:avLst/>
            <a:gdLst/>
            <a:ahLst/>
            <a:cxnLst/>
            <a:rect l="l" t="t" r="r" b="b"/>
            <a:pathLst>
              <a:path w="8251984" h="9118214">
                <a:moveTo>
                  <a:pt x="0" y="9118214"/>
                </a:moveTo>
                <a:lnTo>
                  <a:pt x="8251983" y="9118214"/>
                </a:lnTo>
                <a:lnTo>
                  <a:pt x="8251983" y="0"/>
                </a:lnTo>
                <a:lnTo>
                  <a:pt x="0" y="0"/>
                </a:lnTo>
                <a:lnTo>
                  <a:pt x="0" y="9118214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186539" y="4928602"/>
            <a:ext cx="5350246" cy="5162987"/>
          </a:xfrm>
          <a:custGeom>
            <a:avLst/>
            <a:gdLst/>
            <a:ahLst/>
            <a:cxnLst/>
            <a:rect l="l" t="t" r="r" b="b"/>
            <a:pathLst>
              <a:path w="5350246" h="5162987">
                <a:moveTo>
                  <a:pt x="0" y="0"/>
                </a:moveTo>
                <a:lnTo>
                  <a:pt x="5350246" y="0"/>
                </a:lnTo>
                <a:lnTo>
                  <a:pt x="5350246" y="5162987"/>
                </a:lnTo>
                <a:lnTo>
                  <a:pt x="0" y="51629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1969800" y="1065030"/>
            <a:ext cx="11638609" cy="1286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36"/>
              </a:lnSpc>
            </a:pPr>
            <a:r>
              <a:rPr lang="en-US" sz="6740">
                <a:solidFill>
                  <a:srgbClr val="B2B9DE"/>
                </a:solidFill>
                <a:latin typeface="Blodders"/>
                <a:ea typeface="Blodders"/>
                <a:cs typeface="Blodders"/>
                <a:sym typeface="Blodders"/>
              </a:rPr>
              <a:t>kaip sekti menstruacijas?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69800" y="2663465"/>
            <a:ext cx="13050022" cy="265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Gali būti naudinga žinoti, kada sekantį kartą gali būti mėnesinės. Tada galime pasirūpinti reikalingomis higienos priemonėmis, planuoti veiklas.   </a:t>
            </a:r>
          </a:p>
          <a:p>
            <a:pPr algn="just">
              <a:lnSpc>
                <a:spcPts val="4200"/>
              </a:lnSpc>
            </a:pPr>
            <a:endParaRPr lang="en-US" sz="3000">
              <a:solidFill>
                <a:srgbClr val="F9B5AF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Jei šiandien yra pirmoji mėnesinių diena, vidutiniškai sekančios mėnesinės prasidės </a:t>
            </a:r>
            <a:r>
              <a:rPr lang="en-US" sz="30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po 28 dienų</a:t>
            </a: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nuo šiandien.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5821" y="2101530"/>
            <a:ext cx="6828142" cy="1691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B2B9DE"/>
                </a:solidFill>
                <a:latin typeface="Blodders"/>
                <a:ea typeface="Blodders"/>
                <a:cs typeface="Blodders"/>
                <a:sym typeface="Blodders"/>
              </a:rPr>
              <a:t>užduotis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03650" y="4009341"/>
            <a:ext cx="7880700" cy="317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6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Apskaičiuokite, kada bus sekančios mėnesinės, jei </a:t>
            </a:r>
            <a:r>
              <a:rPr lang="en-US" sz="36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šiandien </a:t>
            </a:r>
            <a:r>
              <a:rPr lang="en-US" sz="36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yra pirmoji merginos mėnesinių diena.</a:t>
            </a:r>
          </a:p>
          <a:p>
            <a:pPr algn="just">
              <a:lnSpc>
                <a:spcPts val="5040"/>
              </a:lnSpc>
            </a:pPr>
            <a:endParaRPr lang="en-US" sz="3600">
              <a:solidFill>
                <a:srgbClr val="F9B5AF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5040"/>
              </a:lnSpc>
            </a:pPr>
            <a:r>
              <a:rPr lang="en-US" sz="36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Pasakykite konkrečią datą.</a:t>
            </a:r>
          </a:p>
        </p:txBody>
      </p:sp>
      <p:sp>
        <p:nvSpPr>
          <p:cNvPr id="4" name="Freeform 4"/>
          <p:cNvSpPr/>
          <p:nvPr/>
        </p:nvSpPr>
        <p:spPr>
          <a:xfrm rot="3105985">
            <a:off x="-2697172" y="-5663349"/>
            <a:ext cx="9184283" cy="10148379"/>
          </a:xfrm>
          <a:custGeom>
            <a:avLst/>
            <a:gdLst/>
            <a:ahLst/>
            <a:cxnLst/>
            <a:rect l="l" t="t" r="r" b="b"/>
            <a:pathLst>
              <a:path w="9184283" h="10148379">
                <a:moveTo>
                  <a:pt x="0" y="0"/>
                </a:moveTo>
                <a:lnTo>
                  <a:pt x="9184283" y="0"/>
                </a:lnTo>
                <a:lnTo>
                  <a:pt x="9184283" y="10148379"/>
                </a:lnTo>
                <a:lnTo>
                  <a:pt x="0" y="10148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1073435">
            <a:off x="-3271395" y="4991125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89" y="0"/>
                </a:lnTo>
                <a:lnTo>
                  <a:pt x="9446289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8742652" flipV="1">
            <a:off x="12333576" y="-5509092"/>
            <a:ext cx="9490340" cy="10486564"/>
          </a:xfrm>
          <a:custGeom>
            <a:avLst/>
            <a:gdLst/>
            <a:ahLst/>
            <a:cxnLst/>
            <a:rect l="l" t="t" r="r" b="b"/>
            <a:pathLst>
              <a:path w="9490340" h="10486564">
                <a:moveTo>
                  <a:pt x="0" y="10486564"/>
                </a:moveTo>
                <a:lnTo>
                  <a:pt x="9490340" y="10486564"/>
                </a:lnTo>
                <a:lnTo>
                  <a:pt x="9490340" y="0"/>
                </a:lnTo>
                <a:lnTo>
                  <a:pt x="0" y="0"/>
                </a:lnTo>
                <a:lnTo>
                  <a:pt x="0" y="10486564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-7301617" flipV="1">
            <a:off x="13740699" y="4483253"/>
            <a:ext cx="9390630" cy="10376387"/>
          </a:xfrm>
          <a:custGeom>
            <a:avLst/>
            <a:gdLst/>
            <a:ahLst/>
            <a:cxnLst/>
            <a:rect l="l" t="t" r="r" b="b"/>
            <a:pathLst>
              <a:path w="9390630" h="10376387">
                <a:moveTo>
                  <a:pt x="0" y="10376387"/>
                </a:moveTo>
                <a:lnTo>
                  <a:pt x="9390631" y="10376387"/>
                </a:lnTo>
                <a:lnTo>
                  <a:pt x="9390631" y="0"/>
                </a:lnTo>
                <a:lnTo>
                  <a:pt x="0" y="0"/>
                </a:lnTo>
                <a:lnTo>
                  <a:pt x="0" y="10376387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73435">
            <a:off x="-3271395" y="4991125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89" y="0"/>
                </a:lnTo>
                <a:lnTo>
                  <a:pt x="9446289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7301617" flipV="1">
            <a:off x="13122315" y="5945769"/>
            <a:ext cx="8251984" cy="9118214"/>
          </a:xfrm>
          <a:custGeom>
            <a:avLst/>
            <a:gdLst/>
            <a:ahLst/>
            <a:cxnLst/>
            <a:rect l="l" t="t" r="r" b="b"/>
            <a:pathLst>
              <a:path w="8251984" h="9118214">
                <a:moveTo>
                  <a:pt x="0" y="9118214"/>
                </a:moveTo>
                <a:lnTo>
                  <a:pt x="8251983" y="9118214"/>
                </a:lnTo>
                <a:lnTo>
                  <a:pt x="8251983" y="0"/>
                </a:lnTo>
                <a:lnTo>
                  <a:pt x="0" y="0"/>
                </a:lnTo>
                <a:lnTo>
                  <a:pt x="0" y="9118214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392379" y="6370718"/>
            <a:ext cx="3490387" cy="3916282"/>
          </a:xfrm>
          <a:custGeom>
            <a:avLst/>
            <a:gdLst/>
            <a:ahLst/>
            <a:cxnLst/>
            <a:rect l="l" t="t" r="r" b="b"/>
            <a:pathLst>
              <a:path w="3490387" h="3916282">
                <a:moveTo>
                  <a:pt x="0" y="0"/>
                </a:moveTo>
                <a:lnTo>
                  <a:pt x="3490387" y="0"/>
                </a:lnTo>
                <a:lnTo>
                  <a:pt x="3490387" y="3916282"/>
                </a:lnTo>
                <a:lnTo>
                  <a:pt x="0" y="39162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1731768" y="2960767"/>
            <a:ext cx="14465528" cy="312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just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Atkreipkite dėmesį, kad apie </a:t>
            </a:r>
            <a:r>
              <a:rPr lang="en-US" sz="2999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savaitę prieš mėnesines</a:t>
            </a: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galite jausti staigius nuotaikų pokyčius, irzlumą, norą valgyti tam tikrą maistą.</a:t>
            </a:r>
          </a:p>
          <a:p>
            <a:pPr marL="647698" lvl="1" indent="-323849" algn="just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Kai kurioms merginoms mėnesinių metu </a:t>
            </a:r>
            <a:r>
              <a:rPr lang="en-US" sz="2999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skauda</a:t>
            </a: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. Aptarkite su tėvais, ką galite padaryti, kad išvengtumėte nemalonių pojūčių.</a:t>
            </a:r>
          </a:p>
          <a:p>
            <a:pPr marL="647698" lvl="1" indent="-323849" algn="just">
              <a:lnSpc>
                <a:spcPts val="4199"/>
              </a:lnSpc>
              <a:buFont typeface="Arial"/>
              <a:buChar char="•"/>
            </a:pPr>
            <a:r>
              <a:rPr lang="en-US" sz="2999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Nešiokitės su savimi</a:t>
            </a:r>
            <a:r>
              <a:rPr lang="en-US" sz="2999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menstruacijos higienos priemonių, jei mėnesinės prasidėtų netikėtai, ar reikėtų padėti kitai merginai.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5FEC50-9E50-EC39-F056-92D9FB8BD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1768" y="1388509"/>
            <a:ext cx="15316200" cy="127888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11655" y="7333135"/>
            <a:ext cx="4876631" cy="1164296"/>
          </a:xfrm>
          <a:custGeom>
            <a:avLst/>
            <a:gdLst/>
            <a:ahLst/>
            <a:cxnLst/>
            <a:rect l="l" t="t" r="r" b="b"/>
            <a:pathLst>
              <a:path w="4876631" h="1164296">
                <a:moveTo>
                  <a:pt x="0" y="0"/>
                </a:moveTo>
                <a:lnTo>
                  <a:pt x="4876631" y="0"/>
                </a:lnTo>
                <a:lnTo>
                  <a:pt x="4876631" y="1164295"/>
                </a:lnTo>
                <a:lnTo>
                  <a:pt x="0" y="1164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6808758" y="7333135"/>
            <a:ext cx="4876631" cy="1164296"/>
          </a:xfrm>
          <a:custGeom>
            <a:avLst/>
            <a:gdLst/>
            <a:ahLst/>
            <a:cxnLst/>
            <a:rect l="l" t="t" r="r" b="b"/>
            <a:pathLst>
              <a:path w="4876631" h="1164296">
                <a:moveTo>
                  <a:pt x="0" y="0"/>
                </a:moveTo>
                <a:lnTo>
                  <a:pt x="4876631" y="0"/>
                </a:lnTo>
                <a:lnTo>
                  <a:pt x="4876631" y="1164295"/>
                </a:lnTo>
                <a:lnTo>
                  <a:pt x="0" y="1164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2209264" y="7333135"/>
            <a:ext cx="4876631" cy="1164296"/>
          </a:xfrm>
          <a:custGeom>
            <a:avLst/>
            <a:gdLst/>
            <a:ahLst/>
            <a:cxnLst/>
            <a:rect l="l" t="t" r="r" b="b"/>
            <a:pathLst>
              <a:path w="4876631" h="1164296">
                <a:moveTo>
                  <a:pt x="0" y="0"/>
                </a:moveTo>
                <a:lnTo>
                  <a:pt x="4876631" y="0"/>
                </a:lnTo>
                <a:lnTo>
                  <a:pt x="4876631" y="1164295"/>
                </a:lnTo>
                <a:lnTo>
                  <a:pt x="0" y="1164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8562530" y="4703066"/>
            <a:ext cx="1369088" cy="2024189"/>
          </a:xfrm>
          <a:custGeom>
            <a:avLst/>
            <a:gdLst/>
            <a:ahLst/>
            <a:cxnLst/>
            <a:rect l="l" t="t" r="r" b="b"/>
            <a:pathLst>
              <a:path w="1369088" h="2024189">
                <a:moveTo>
                  <a:pt x="0" y="0"/>
                </a:moveTo>
                <a:lnTo>
                  <a:pt x="1369087" y="0"/>
                </a:lnTo>
                <a:lnTo>
                  <a:pt x="1369087" y="2024189"/>
                </a:lnTo>
                <a:lnTo>
                  <a:pt x="0" y="20241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3234187" y="4468662"/>
            <a:ext cx="1466611" cy="2317919"/>
          </a:xfrm>
          <a:custGeom>
            <a:avLst/>
            <a:gdLst/>
            <a:ahLst/>
            <a:cxnLst/>
            <a:rect l="l" t="t" r="r" b="b"/>
            <a:pathLst>
              <a:path w="1466611" h="2317919">
                <a:moveTo>
                  <a:pt x="0" y="0"/>
                </a:moveTo>
                <a:lnTo>
                  <a:pt x="1466610" y="0"/>
                </a:lnTo>
                <a:lnTo>
                  <a:pt x="1466610" y="2317918"/>
                </a:lnTo>
                <a:lnTo>
                  <a:pt x="0" y="23179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3719749" y="4468662"/>
            <a:ext cx="1788374" cy="2732238"/>
          </a:xfrm>
          <a:custGeom>
            <a:avLst/>
            <a:gdLst/>
            <a:ahLst/>
            <a:cxnLst/>
            <a:rect l="l" t="t" r="r" b="b"/>
            <a:pathLst>
              <a:path w="1788374" h="2732238">
                <a:moveTo>
                  <a:pt x="0" y="0"/>
                </a:moveTo>
                <a:lnTo>
                  <a:pt x="1788374" y="0"/>
                </a:lnTo>
                <a:lnTo>
                  <a:pt x="1788374" y="2732238"/>
                </a:lnTo>
                <a:lnTo>
                  <a:pt x="0" y="2732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1980922" y="7730531"/>
            <a:ext cx="3738096" cy="464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9"/>
              </a:lnSpc>
            </a:pPr>
            <a:r>
              <a:rPr lang="en-US" sz="36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Įklotai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78025" y="7521014"/>
            <a:ext cx="3738096" cy="883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9"/>
              </a:lnSpc>
            </a:pPr>
            <a:r>
              <a:rPr lang="en-US" sz="36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Menstruacinė taurelė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32147" y="7730531"/>
            <a:ext cx="3030865" cy="464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9"/>
              </a:lnSpc>
            </a:pPr>
            <a:r>
              <a:rPr lang="en-US" sz="369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Tamponai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11655" y="2689262"/>
            <a:ext cx="16321836" cy="140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9"/>
              </a:lnSpc>
            </a:pPr>
            <a:r>
              <a:rPr lang="en-US" sz="3134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Kieviena mergina gali pasirinkti sau patogiausią ir tinkamiausią priemonę. Populiariausios:</a:t>
            </a:r>
          </a:p>
        </p:txBody>
      </p:sp>
      <p:sp>
        <p:nvSpPr>
          <p:cNvPr id="13" name="Freeform 13"/>
          <p:cNvSpPr/>
          <p:nvPr/>
        </p:nvSpPr>
        <p:spPr>
          <a:xfrm>
            <a:off x="17085895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-904244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6B76112-C7F1-5223-0EC7-ECB9BA9FC4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32953" y="1354187"/>
            <a:ext cx="13630059" cy="136300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2706415"/>
            <a:ext cx="9645041" cy="5042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7" lvl="1" indent="-323848" algn="just">
              <a:lnSpc>
                <a:spcPts val="4019"/>
              </a:lnSpc>
              <a:buFont typeface="Arial"/>
              <a:buChar char="•"/>
            </a:pPr>
            <a:r>
              <a:rPr lang="en-US" sz="2999" spc="-2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Atsiranda specifinis kūno kvapas, todėl prireikia dažniau </a:t>
            </a:r>
            <a:r>
              <a:rPr lang="en-US" sz="2999" b="1" spc="-29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praustis, naudoti dezodorantą</a:t>
            </a:r>
            <a:r>
              <a:rPr lang="en-US" sz="2999" spc="-2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.</a:t>
            </a:r>
          </a:p>
          <a:p>
            <a:pPr marL="647697" lvl="1" indent="-323848" algn="just">
              <a:lnSpc>
                <a:spcPts val="4019"/>
              </a:lnSpc>
              <a:buFont typeface="Arial"/>
              <a:buChar char="•"/>
            </a:pPr>
            <a:r>
              <a:rPr lang="en-US" sz="2999" b="1" spc="-29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Kasdieniniai</a:t>
            </a:r>
            <a:r>
              <a:rPr lang="en-US" sz="2999" spc="-2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, ne mėnesinėms skirti įklotai yra nerekomenduojami. Geriau keisti apatinius kiekvieną dieną.</a:t>
            </a:r>
          </a:p>
          <a:p>
            <a:pPr marL="647697" lvl="1" indent="-323848" algn="just">
              <a:lnSpc>
                <a:spcPts val="4019"/>
              </a:lnSpc>
              <a:buFont typeface="Arial"/>
              <a:buChar char="•"/>
            </a:pPr>
            <a:r>
              <a:rPr lang="en-US" sz="2999" b="1" spc="-29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Taureles ir tamponus</a:t>
            </a:r>
            <a:r>
              <a:rPr lang="en-US" sz="2999" spc="-2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 gali naudoti ir lytinių santykių neturėjusios merginos, tačiau jų naudojimas gali būti nemalonus.</a:t>
            </a:r>
          </a:p>
          <a:p>
            <a:pPr algn="just">
              <a:lnSpc>
                <a:spcPts val="4019"/>
              </a:lnSpc>
            </a:pPr>
            <a:endParaRPr lang="en-US" sz="2999" spc="-29">
              <a:solidFill>
                <a:srgbClr val="F9B5AF"/>
              </a:solidFill>
              <a:latin typeface="Rubik 3"/>
              <a:ea typeface="Rubik 3"/>
              <a:cs typeface="Rubik 3"/>
              <a:sym typeface="Rubik 3"/>
            </a:endParaRPr>
          </a:p>
          <a:p>
            <a:pPr algn="just">
              <a:lnSpc>
                <a:spcPts val="4019"/>
              </a:lnSpc>
              <a:spcBef>
                <a:spcPct val="0"/>
              </a:spcBef>
            </a:pPr>
            <a:endParaRPr lang="en-US" sz="2999" spc="-29">
              <a:solidFill>
                <a:srgbClr val="F9B5AF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290117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3601EB-98AC-98F9-7869-C40629788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1104900"/>
            <a:ext cx="6934200" cy="123405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2430058"/>
            <a:ext cx="9645041" cy="403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19"/>
              </a:lnSpc>
            </a:pPr>
            <a:endParaRPr/>
          </a:p>
          <a:p>
            <a:pPr marL="647697" lvl="1" indent="-323848" algn="just">
              <a:lnSpc>
                <a:spcPts val="4019"/>
              </a:lnSpc>
              <a:buFont typeface="Arial"/>
              <a:buChar char="•"/>
            </a:pPr>
            <a:r>
              <a:rPr lang="en-US" sz="2999" spc="-2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Lytinius organus šiltu vandeniu reikėtų švelniai prausti </a:t>
            </a:r>
            <a:r>
              <a:rPr lang="en-US" sz="2999" b="1" spc="-29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kasdien</a:t>
            </a:r>
            <a:r>
              <a:rPr lang="en-US" sz="2999" spc="-2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, mėnesinių metu - du kartus dienoje tam, kad būtų išvengiama nemalonaus kvapo. </a:t>
            </a:r>
            <a:r>
              <a:rPr lang="en-US" sz="2999" b="1" spc="-29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Mėnesinių metu geriau negulėti vonioje</a:t>
            </a:r>
            <a:r>
              <a:rPr lang="en-US" sz="2999" spc="-2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.</a:t>
            </a:r>
          </a:p>
          <a:p>
            <a:pPr marL="647697" lvl="1" indent="-323848" algn="just">
              <a:lnSpc>
                <a:spcPts val="4019"/>
              </a:lnSpc>
              <a:buFont typeface="Arial"/>
              <a:buChar char="•"/>
            </a:pPr>
            <a:r>
              <a:rPr lang="en-US" sz="2999" spc="-2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Valytis lytinius organus reikėtų</a:t>
            </a:r>
            <a:r>
              <a:rPr lang="en-US" sz="2999" b="1" spc="-29">
                <a:solidFill>
                  <a:srgbClr val="F9B5AF"/>
                </a:solidFill>
                <a:latin typeface="Rubik 3 Bold"/>
                <a:ea typeface="Rubik 3 Bold"/>
                <a:cs typeface="Rubik 3 Bold"/>
                <a:sym typeface="Rubik 3 Bold"/>
              </a:rPr>
              <a:t> nuo priekio į nugarą</a:t>
            </a:r>
            <a:r>
              <a:rPr lang="en-US" sz="2999" spc="-29">
                <a:solidFill>
                  <a:srgbClr val="F9B5AF"/>
                </a:solidFill>
                <a:latin typeface="Rubik 3"/>
                <a:ea typeface="Rubik 3"/>
                <a:cs typeface="Rubik 3"/>
                <a:sym typeface="Rubik 3"/>
              </a:rPr>
              <a:t>.</a:t>
            </a:r>
          </a:p>
          <a:p>
            <a:pPr algn="just">
              <a:lnSpc>
                <a:spcPts val="4019"/>
              </a:lnSpc>
              <a:spcBef>
                <a:spcPct val="0"/>
              </a:spcBef>
            </a:pPr>
            <a:endParaRPr lang="en-US" sz="2999" spc="-29">
              <a:solidFill>
                <a:srgbClr val="F9B5AF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290117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F2C577-8A68-1A2E-AF6B-22C477B2A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1104900"/>
            <a:ext cx="6934200" cy="123405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0117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3477251" y="5424857"/>
            <a:ext cx="4340262" cy="4340262"/>
          </a:xfrm>
          <a:custGeom>
            <a:avLst/>
            <a:gdLst/>
            <a:ahLst/>
            <a:cxnLst/>
            <a:rect l="l" t="t" r="r" b="b"/>
            <a:pathLst>
              <a:path w="4340262" h="4340262">
                <a:moveTo>
                  <a:pt x="0" y="0"/>
                </a:moveTo>
                <a:lnTo>
                  <a:pt x="4340262" y="0"/>
                </a:lnTo>
                <a:lnTo>
                  <a:pt x="4340262" y="4340262"/>
                </a:lnTo>
                <a:lnTo>
                  <a:pt x="0" y="43402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1028700" y="3208020"/>
            <a:ext cx="11406333" cy="479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 algn="just">
              <a:lnSpc>
                <a:spcPts val="4200"/>
              </a:lnSpc>
              <a:buAutoNum type="arabicPeriod"/>
            </a:pP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Pakankamai ir kokybiškai </a:t>
            </a:r>
            <a:r>
              <a:rPr lang="en-US" sz="30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miegoti</a:t>
            </a: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.</a:t>
            </a:r>
          </a:p>
          <a:p>
            <a:pPr marL="647703" lvl="1" indent="-323852" algn="just">
              <a:lnSpc>
                <a:spcPts val="4200"/>
              </a:lnSpc>
              <a:buAutoNum type="arabicPeriod"/>
            </a:pP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Pilnavertiškai </a:t>
            </a:r>
            <a:r>
              <a:rPr lang="en-US" sz="30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maitintis</a:t>
            </a: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.</a:t>
            </a:r>
          </a:p>
          <a:p>
            <a:pPr marL="647703" lvl="1" indent="-323852" algn="just">
              <a:lnSpc>
                <a:spcPts val="4200"/>
              </a:lnSpc>
              <a:buAutoNum type="arabicPeriod"/>
            </a:pP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Palaikyti </a:t>
            </a:r>
            <a:r>
              <a:rPr lang="en-US" sz="30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fizinį aktyvumą</a:t>
            </a: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.</a:t>
            </a:r>
          </a:p>
          <a:p>
            <a:pPr marL="647703" lvl="1" indent="-323852" algn="just">
              <a:lnSpc>
                <a:spcPts val="4200"/>
              </a:lnSpc>
              <a:buAutoNum type="arabicPeriod"/>
            </a:pP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Rūpintis </a:t>
            </a:r>
            <a:r>
              <a:rPr lang="en-US" sz="30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emocine sveikata</a:t>
            </a: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.</a:t>
            </a:r>
          </a:p>
          <a:p>
            <a:pPr marL="647703" lvl="1" indent="-323852" algn="just">
              <a:lnSpc>
                <a:spcPts val="4200"/>
              </a:lnSpc>
              <a:buAutoNum type="arabicPeriod"/>
            </a:pP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Stengtis priimti savo kūno pokyčius </a:t>
            </a:r>
            <a:r>
              <a:rPr lang="en-US" sz="30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nesilyginant</a:t>
            </a: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su kitais.</a:t>
            </a:r>
          </a:p>
          <a:p>
            <a:pPr marL="647703" lvl="1" indent="-323852" algn="just">
              <a:lnSpc>
                <a:spcPts val="4200"/>
              </a:lnSpc>
              <a:buAutoNum type="arabicPeriod"/>
            </a:pP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Ieškot </a:t>
            </a:r>
            <a:r>
              <a:rPr lang="en-US" sz="30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patikimos informacijos</a:t>
            </a: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 apie paauglystės pokyčius.</a:t>
            </a:r>
          </a:p>
          <a:p>
            <a:pPr marL="647703" lvl="1" indent="-323852" algn="just">
              <a:lnSpc>
                <a:spcPts val="4200"/>
              </a:lnSpc>
              <a:buAutoNum type="arabicPeriod"/>
            </a:pPr>
            <a:r>
              <a:rPr lang="en-US" sz="3000" b="1">
                <a:solidFill>
                  <a:srgbClr val="F9B5AF"/>
                </a:solidFill>
                <a:latin typeface="Rubik 2 Bold"/>
                <a:ea typeface="Rubik 2 Bold"/>
                <a:cs typeface="Rubik 2 Bold"/>
                <a:sym typeface="Rubik 2 Bold"/>
              </a:rPr>
              <a:t>Kreiptis į suaugusiuosius</a:t>
            </a:r>
            <a:r>
              <a:rPr lang="en-US" sz="3000">
                <a:solidFill>
                  <a:srgbClr val="F9B5AF"/>
                </a:solidFill>
                <a:latin typeface="Rubik 2"/>
                <a:ea typeface="Rubik 2"/>
                <a:cs typeface="Rubik 2"/>
                <a:sym typeface="Rubik 2"/>
              </a:rPr>
              <a:t>, jei kokie nors sveikatos aspektai kelia nerimą. </a:t>
            </a:r>
          </a:p>
          <a:p>
            <a:pPr algn="just">
              <a:lnSpc>
                <a:spcPts val="4200"/>
              </a:lnSpc>
            </a:pPr>
            <a:endParaRPr lang="en-US" sz="3000">
              <a:solidFill>
                <a:srgbClr val="F9B5AF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BF9DA8-F954-B818-E9F1-BED43BA4E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00100"/>
            <a:ext cx="9461311" cy="215455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526409" y="2326958"/>
            <a:ext cx="7235181" cy="5252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>
                <a:solidFill>
                  <a:srgbClr val="B2B9DE"/>
                </a:solidFill>
                <a:latin typeface="Blodders"/>
                <a:ea typeface="Blodders"/>
                <a:cs typeface="Blodders"/>
                <a:sym typeface="Blodders"/>
              </a:rPr>
              <a:t>anoniminiai klausimai ir atsakymai</a:t>
            </a:r>
          </a:p>
        </p:txBody>
      </p:sp>
      <p:sp>
        <p:nvSpPr>
          <p:cNvPr id="3" name="Freeform 3"/>
          <p:cNvSpPr/>
          <p:nvPr/>
        </p:nvSpPr>
        <p:spPr>
          <a:xfrm rot="3105985">
            <a:off x="-2697172" y="-5663349"/>
            <a:ext cx="9184283" cy="10148379"/>
          </a:xfrm>
          <a:custGeom>
            <a:avLst/>
            <a:gdLst/>
            <a:ahLst/>
            <a:cxnLst/>
            <a:rect l="l" t="t" r="r" b="b"/>
            <a:pathLst>
              <a:path w="9184283" h="10148379">
                <a:moveTo>
                  <a:pt x="0" y="0"/>
                </a:moveTo>
                <a:lnTo>
                  <a:pt x="9184283" y="0"/>
                </a:lnTo>
                <a:lnTo>
                  <a:pt x="9184283" y="10148379"/>
                </a:lnTo>
                <a:lnTo>
                  <a:pt x="0" y="10148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1073435">
            <a:off x="-3271395" y="4991125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89" y="0"/>
                </a:lnTo>
                <a:lnTo>
                  <a:pt x="9446289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8742652" flipV="1">
            <a:off x="12333576" y="-5509092"/>
            <a:ext cx="9490340" cy="10486564"/>
          </a:xfrm>
          <a:custGeom>
            <a:avLst/>
            <a:gdLst/>
            <a:ahLst/>
            <a:cxnLst/>
            <a:rect l="l" t="t" r="r" b="b"/>
            <a:pathLst>
              <a:path w="9490340" h="10486564">
                <a:moveTo>
                  <a:pt x="0" y="10486564"/>
                </a:moveTo>
                <a:lnTo>
                  <a:pt x="9490340" y="10486564"/>
                </a:lnTo>
                <a:lnTo>
                  <a:pt x="9490340" y="0"/>
                </a:lnTo>
                <a:lnTo>
                  <a:pt x="0" y="0"/>
                </a:lnTo>
                <a:lnTo>
                  <a:pt x="0" y="10486564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7301617" flipV="1">
            <a:off x="13740699" y="4483253"/>
            <a:ext cx="9390630" cy="10376387"/>
          </a:xfrm>
          <a:custGeom>
            <a:avLst/>
            <a:gdLst/>
            <a:ahLst/>
            <a:cxnLst/>
            <a:rect l="l" t="t" r="r" b="b"/>
            <a:pathLst>
              <a:path w="9390630" h="10376387">
                <a:moveTo>
                  <a:pt x="0" y="10376387"/>
                </a:moveTo>
                <a:lnTo>
                  <a:pt x="9390631" y="10376387"/>
                </a:lnTo>
                <a:lnTo>
                  <a:pt x="9390631" y="0"/>
                </a:lnTo>
                <a:lnTo>
                  <a:pt x="0" y="0"/>
                </a:lnTo>
                <a:lnTo>
                  <a:pt x="0" y="10376387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60590" y="2041335"/>
            <a:ext cx="7746655" cy="6410357"/>
          </a:xfrm>
          <a:custGeom>
            <a:avLst/>
            <a:gdLst/>
            <a:ahLst/>
            <a:cxnLst/>
            <a:rect l="l" t="t" r="r" b="b"/>
            <a:pathLst>
              <a:path w="7746655" h="6410357">
                <a:moveTo>
                  <a:pt x="0" y="0"/>
                </a:moveTo>
                <a:lnTo>
                  <a:pt x="7746656" y="0"/>
                </a:lnTo>
                <a:lnTo>
                  <a:pt x="7746656" y="6410358"/>
                </a:lnTo>
                <a:lnTo>
                  <a:pt x="0" y="6410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-6272053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991802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2922929">
            <a:off x="-3459149" y="-5434868"/>
            <a:ext cx="8915060" cy="9850895"/>
          </a:xfrm>
          <a:custGeom>
            <a:avLst/>
            <a:gdLst/>
            <a:ahLst/>
            <a:cxnLst/>
            <a:rect l="l" t="t" r="r" b="b"/>
            <a:pathLst>
              <a:path w="8915060" h="9850895">
                <a:moveTo>
                  <a:pt x="0" y="0"/>
                </a:moveTo>
                <a:lnTo>
                  <a:pt x="8915060" y="0"/>
                </a:lnTo>
                <a:lnTo>
                  <a:pt x="8915060" y="9850895"/>
                </a:lnTo>
                <a:lnTo>
                  <a:pt x="0" y="9850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1073435">
            <a:off x="-3499137" y="4917118"/>
            <a:ext cx="9446290" cy="10437889"/>
          </a:xfrm>
          <a:custGeom>
            <a:avLst/>
            <a:gdLst/>
            <a:ahLst/>
            <a:cxnLst/>
            <a:rect l="l" t="t" r="r" b="b"/>
            <a:pathLst>
              <a:path w="9446290" h="10437889">
                <a:moveTo>
                  <a:pt x="0" y="0"/>
                </a:moveTo>
                <a:lnTo>
                  <a:pt x="9446290" y="0"/>
                </a:lnTo>
                <a:lnTo>
                  <a:pt x="9446290" y="10437889"/>
                </a:lnTo>
                <a:lnTo>
                  <a:pt x="0" y="104378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8742652" flipV="1">
            <a:off x="12647693" y="-5842890"/>
            <a:ext cx="9653579" cy="10666938"/>
          </a:xfrm>
          <a:custGeom>
            <a:avLst/>
            <a:gdLst/>
            <a:ahLst/>
            <a:cxnLst/>
            <a:rect l="l" t="t" r="r" b="b"/>
            <a:pathLst>
              <a:path w="9653579" h="10666938">
                <a:moveTo>
                  <a:pt x="0" y="10666938"/>
                </a:moveTo>
                <a:lnTo>
                  <a:pt x="9653579" y="10666938"/>
                </a:lnTo>
                <a:lnTo>
                  <a:pt x="9653579" y="0"/>
                </a:lnTo>
                <a:lnTo>
                  <a:pt x="0" y="0"/>
                </a:lnTo>
                <a:lnTo>
                  <a:pt x="0" y="10666938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7301617" flipV="1">
            <a:off x="13951149" y="4392567"/>
            <a:ext cx="9485692" cy="10481428"/>
          </a:xfrm>
          <a:custGeom>
            <a:avLst/>
            <a:gdLst/>
            <a:ahLst/>
            <a:cxnLst/>
            <a:rect l="l" t="t" r="r" b="b"/>
            <a:pathLst>
              <a:path w="9485692" h="10481428">
                <a:moveTo>
                  <a:pt x="0" y="10481428"/>
                </a:moveTo>
                <a:lnTo>
                  <a:pt x="9485692" y="10481428"/>
                </a:lnTo>
                <a:lnTo>
                  <a:pt x="9485692" y="0"/>
                </a:lnTo>
                <a:lnTo>
                  <a:pt x="0" y="0"/>
                </a:lnTo>
                <a:lnTo>
                  <a:pt x="0" y="10481428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729</Words>
  <Application>Microsoft Macintosh PowerPoint</Application>
  <PresentationFormat>Custom</PresentationFormat>
  <Paragraphs>86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Blodders</vt:lpstr>
      <vt:lpstr>Rubik 2 Bold</vt:lpstr>
      <vt:lpstr>Rubik 2</vt:lpstr>
      <vt:lpstr>Rubik 3 Bold</vt:lpstr>
      <vt:lpstr>Rubik 3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Paauglystė: ko tikėtis?</dc:title>
  <cp:lastModifiedBy>Lina Štelmokaitienė</cp:lastModifiedBy>
  <cp:revision>3</cp:revision>
  <dcterms:created xsi:type="dcterms:W3CDTF">2006-08-16T00:00:00Z</dcterms:created>
  <dcterms:modified xsi:type="dcterms:W3CDTF">2026-03-02T12:24:31Z</dcterms:modified>
  <dc:identifier>DAGs1ve9Qjk</dc:identifier>
</cp:coreProperties>
</file>