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83" r:id="rId22"/>
    <p:sldId id="273" r:id="rId23"/>
    <p:sldId id="274" r:id="rId24"/>
    <p:sldId id="275" r:id="rId25"/>
    <p:sldId id="276" r:id="rId26"/>
    <p:sldId id="277" r:id="rId27"/>
    <p:sldId id="278" r:id="rId28"/>
    <p:sldId id="280" r:id="rId29"/>
  </p:sldIdLst>
  <p:sldSz cx="18288000" cy="10287000"/>
  <p:notesSz cx="6858000" cy="9144000"/>
  <p:embeddedFontLst>
    <p:embeddedFont>
      <p:font typeface="Blodders 1" panose="020B0604020202020204" charset="0"/>
      <p:regular r:id="rId30"/>
    </p:embeddedFont>
    <p:embeddedFont>
      <p:font typeface="Blodders 2" panose="020B0604020202020204" charset="0"/>
      <p:regular r:id="rId31"/>
    </p:embeddedFont>
    <p:embeddedFont>
      <p:font typeface="Montserrat Bold" panose="020B0604020202020204" charset="0"/>
      <p:regular r:id="rId32"/>
    </p:embeddedFont>
    <p:embeddedFont>
      <p:font typeface="Rubik 1" panose="020B0604020202020204" charset="-79"/>
      <p:regular r:id="rId33"/>
    </p:embeddedFont>
    <p:embeddedFont>
      <p:font typeface="Rubik 1 Medium" panose="020B0604020202020204" charset="-79"/>
      <p:regular r:id="rId34"/>
    </p:embeddedFont>
    <p:embeddedFont>
      <p:font typeface="Rubik 2" panose="020B0604020202020204" charset="-79"/>
      <p:regular r:id="rId35"/>
      <p:bold r:id="rId36"/>
    </p:embeddedFont>
    <p:embeddedFont>
      <p:font typeface="Rubik 3" panose="020B0604020202020204" charset="-79"/>
      <p:regular r:id="rId37"/>
    </p:embeddedFont>
    <p:embeddedFont>
      <p:font typeface="Rubik 4" panose="020B0604020202020204" charset="-79"/>
      <p:regular r:id="rId38"/>
    </p:embeddedFont>
    <p:embeddedFont>
      <p:font typeface="Rubik 4 Bold" panose="020B0604020202020204" charset="-79"/>
      <p:regular r:id="rId39"/>
    </p:embeddedFont>
    <p:embeddedFont>
      <p:font typeface="Rubik Light" panose="020B0604020202020204" charset="-79"/>
      <p:regular r:id="rId40"/>
    </p:embeddedFont>
    <p:embeddedFont>
      <p:font typeface="Rubik Medium" panose="020B0604020202020204" charset="-79"/>
      <p:regular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6FBD"/>
    <a:srgbClr val="CF4C35"/>
    <a:srgbClr val="969A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331" autoAdjust="0"/>
    <p:restoredTop sz="94605" autoAdjust="0"/>
  </p:normalViewPr>
  <p:slideViewPr>
    <p:cSldViewPr>
      <p:cViewPr varScale="1">
        <p:scale>
          <a:sx n="39" d="100"/>
          <a:sy n="39" d="100"/>
        </p:scale>
        <p:origin x="568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font" Target="fonts/font10.fntdata"/><Relationship Id="rId21" Type="http://schemas.openxmlformats.org/officeDocument/2006/relationships/slide" Target="slides/slide17.xml"/><Relationship Id="rId34" Type="http://schemas.openxmlformats.org/officeDocument/2006/relationships/font" Target="fonts/font5.fntdata"/><Relationship Id="rId42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7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2.fntdata"/><Relationship Id="rId44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0" Type="http://schemas.openxmlformats.org/officeDocument/2006/relationships/slide" Target="slides/slide16.xml"/><Relationship Id="rId41" Type="http://schemas.openxmlformats.org/officeDocument/2006/relationships/font" Target="fonts/font12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svg"/><Relationship Id="rId12" Type="http://schemas.openxmlformats.org/officeDocument/2006/relationships/image" Target="../media/image37.png"/><Relationship Id="rId2" Type="http://schemas.openxmlformats.org/officeDocument/2006/relationships/image" Target="../media/image2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svg"/><Relationship Id="rId11" Type="http://schemas.openxmlformats.org/officeDocument/2006/relationships/image" Target="../media/image36.png"/><Relationship Id="rId5" Type="http://schemas.openxmlformats.org/officeDocument/2006/relationships/image" Target="../media/image31.svg"/><Relationship Id="rId10" Type="http://schemas.openxmlformats.org/officeDocument/2006/relationships/image" Target="../media/image2.png"/><Relationship Id="rId4" Type="http://schemas.openxmlformats.org/officeDocument/2006/relationships/image" Target="../media/image30.png"/><Relationship Id="rId9" Type="http://schemas.openxmlformats.org/officeDocument/2006/relationships/image" Target="../media/image35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9747" y="2409973"/>
            <a:ext cx="7042903" cy="7716328"/>
          </a:xfrm>
          <a:custGeom>
            <a:avLst/>
            <a:gdLst/>
            <a:ahLst/>
            <a:cxnLst/>
            <a:rect l="l" t="t" r="r" b="b"/>
            <a:pathLst>
              <a:path w="7042903" h="7716328">
                <a:moveTo>
                  <a:pt x="0" y="0"/>
                </a:moveTo>
                <a:lnTo>
                  <a:pt x="7042903" y="0"/>
                </a:lnTo>
                <a:lnTo>
                  <a:pt x="7042903" y="7716327"/>
                </a:lnTo>
                <a:lnTo>
                  <a:pt x="0" y="77163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7262318" y="6268136"/>
            <a:ext cx="3763364" cy="2990164"/>
          </a:xfrm>
          <a:custGeom>
            <a:avLst/>
            <a:gdLst/>
            <a:ahLst/>
            <a:cxnLst/>
            <a:rect l="l" t="t" r="r" b="b"/>
            <a:pathLst>
              <a:path w="3763364" h="2990164">
                <a:moveTo>
                  <a:pt x="0" y="0"/>
                </a:moveTo>
                <a:lnTo>
                  <a:pt x="3763364" y="0"/>
                </a:lnTo>
                <a:lnTo>
                  <a:pt x="3763364" y="2990164"/>
                </a:lnTo>
                <a:lnTo>
                  <a:pt x="0" y="29901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1307759" y="1647576"/>
            <a:ext cx="15672482" cy="368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57"/>
              </a:lnSpc>
            </a:pPr>
            <a:r>
              <a:rPr lang="en-US" sz="9969">
                <a:solidFill>
                  <a:srgbClr val="D34729"/>
                </a:solidFill>
                <a:latin typeface="Blodders 1"/>
                <a:ea typeface="Blodders 1"/>
                <a:cs typeface="Blodders 1"/>
                <a:sym typeface="Blodders 1"/>
              </a:rPr>
              <a:t>PIRMOJI PAGALBA: APIE TAI, KAS SVARBiausia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926167" y="1046109"/>
            <a:ext cx="10435667" cy="13610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083"/>
              </a:lnSpc>
            </a:pPr>
            <a:r>
              <a:rPr lang="en-US" sz="7916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Pirmos pagalbos tikslai</a:t>
            </a:r>
          </a:p>
        </p:txBody>
      </p:sp>
      <p:sp>
        <p:nvSpPr>
          <p:cNvPr id="3" name="Freeform 3"/>
          <p:cNvSpPr/>
          <p:nvPr/>
        </p:nvSpPr>
        <p:spPr>
          <a:xfrm>
            <a:off x="12840022" y="3616060"/>
            <a:ext cx="3873065" cy="3054880"/>
          </a:xfrm>
          <a:custGeom>
            <a:avLst/>
            <a:gdLst/>
            <a:ahLst/>
            <a:cxnLst/>
            <a:rect l="l" t="t" r="r" b="b"/>
            <a:pathLst>
              <a:path w="3873065" h="3054880">
                <a:moveTo>
                  <a:pt x="0" y="0"/>
                </a:moveTo>
                <a:lnTo>
                  <a:pt x="3873066" y="0"/>
                </a:lnTo>
                <a:lnTo>
                  <a:pt x="3873066" y="3054880"/>
                </a:lnTo>
                <a:lnTo>
                  <a:pt x="0" y="30548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75000"/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2309380" y="3033190"/>
            <a:ext cx="12208755" cy="829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4"/>
              </a:lnSpc>
            </a:pPr>
            <a:r>
              <a:rPr lang="en-US" sz="4831">
                <a:solidFill>
                  <a:srgbClr val="586BB0"/>
                </a:solidFill>
                <a:latin typeface="Rubik Medium"/>
                <a:ea typeface="Rubik Medium"/>
                <a:cs typeface="Rubik Medium"/>
                <a:sym typeface="Rubik Medium"/>
              </a:rPr>
              <a:t>Išsaugoti gyvybę.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28700" y="4524386"/>
            <a:ext cx="820639" cy="152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19"/>
              </a:lnSpc>
              <a:spcBef>
                <a:spcPct val="0"/>
              </a:spcBef>
            </a:pPr>
            <a:r>
              <a:rPr lang="en-US" sz="8871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2.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20521" y="2733997"/>
            <a:ext cx="636997" cy="152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19"/>
              </a:lnSpc>
              <a:spcBef>
                <a:spcPct val="0"/>
              </a:spcBef>
            </a:pPr>
            <a:r>
              <a:rPr lang="en-US" sz="8871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1.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98756" y="6171784"/>
            <a:ext cx="795288" cy="152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19"/>
              </a:lnSpc>
              <a:spcBef>
                <a:spcPct val="0"/>
              </a:spcBef>
            </a:pPr>
            <a:r>
              <a:rPr lang="en-US" sz="8871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3.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309380" y="4818266"/>
            <a:ext cx="12208755" cy="829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4"/>
              </a:lnSpc>
            </a:pPr>
            <a:r>
              <a:rPr lang="en-US" sz="4831">
                <a:solidFill>
                  <a:srgbClr val="586BB0"/>
                </a:solidFill>
                <a:latin typeface="Rubik Medium"/>
                <a:ea typeface="Rubik Medium"/>
                <a:cs typeface="Rubik Medium"/>
                <a:sym typeface="Rubik Medium"/>
              </a:rPr>
              <a:t>Neleisti būklei pablogėti.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09380" y="6503764"/>
            <a:ext cx="9843410" cy="829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4"/>
              </a:lnSpc>
            </a:pPr>
            <a:r>
              <a:rPr lang="en-US" sz="4831">
                <a:solidFill>
                  <a:srgbClr val="586BB0"/>
                </a:solidFill>
                <a:latin typeface="Rubik Medium"/>
                <a:ea typeface="Rubik Medium"/>
                <a:cs typeface="Rubik Medium"/>
                <a:sym typeface="Rubik Medium"/>
              </a:rPr>
              <a:t>Apsaugoti nuo naujų sužeidimų.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20521" y="7743528"/>
            <a:ext cx="795288" cy="1527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19"/>
              </a:lnSpc>
              <a:spcBef>
                <a:spcPct val="0"/>
              </a:spcBef>
            </a:pPr>
            <a:r>
              <a:rPr lang="en-US" sz="8871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4.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331145" y="8075507"/>
            <a:ext cx="5497773" cy="829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764"/>
              </a:lnSpc>
            </a:pPr>
            <a:r>
              <a:rPr lang="en-US" sz="4831">
                <a:solidFill>
                  <a:srgbClr val="586BB0"/>
                </a:solidFill>
                <a:latin typeface="Rubik Medium"/>
                <a:ea typeface="Rubik Medium"/>
                <a:cs typeface="Rubik Medium"/>
                <a:sym typeface="Rubik Medium"/>
              </a:rPr>
              <a:t>Garantuoti gijimą.</a:t>
            </a:r>
          </a:p>
        </p:txBody>
      </p:sp>
      <p:sp>
        <p:nvSpPr>
          <p:cNvPr id="12" name="Freeform 12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28208" y="1028700"/>
            <a:ext cx="7431583" cy="213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4000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P-P-P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989836" y="3105150"/>
            <a:ext cx="4308327" cy="6635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200"/>
              </a:lnSpc>
            </a:pPr>
            <a:r>
              <a:rPr lang="en-US" sz="4000" b="1">
                <a:solidFill>
                  <a:srgbClr val="4257A2"/>
                </a:solidFill>
                <a:latin typeface="Rubik 1 Medium"/>
                <a:ea typeface="Rubik 1 Medium"/>
                <a:cs typeface="Rubik 1 Medium"/>
                <a:sym typeface="Rubik 1 Medium"/>
              </a:rPr>
              <a:t>Taisyklė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2386904" y="8754184"/>
            <a:ext cx="3950492" cy="592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3"/>
              </a:lnSpc>
            </a:pPr>
            <a:r>
              <a:rPr lang="en-US" sz="3625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Patikrink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282981" y="8754184"/>
            <a:ext cx="3950492" cy="592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3"/>
              </a:lnSpc>
            </a:pPr>
            <a:r>
              <a:rPr lang="en-US" sz="3625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Paskambink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176448" y="8754184"/>
            <a:ext cx="3950492" cy="5921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13"/>
              </a:lnSpc>
            </a:pPr>
            <a:r>
              <a:rPr lang="en-US" sz="3625">
                <a:solidFill>
                  <a:srgbClr val="586BB0"/>
                </a:solidFill>
                <a:latin typeface="Rubik 2"/>
                <a:ea typeface="Rubik 2"/>
                <a:cs typeface="Rubik 2"/>
                <a:sym typeface="Rubik 2"/>
              </a:rPr>
              <a:t>Padėk</a:t>
            </a:r>
          </a:p>
        </p:txBody>
      </p:sp>
      <p:sp>
        <p:nvSpPr>
          <p:cNvPr id="7" name="Freeform 7"/>
          <p:cNvSpPr/>
          <p:nvPr/>
        </p:nvSpPr>
        <p:spPr>
          <a:xfrm>
            <a:off x="7962226" y="4481805"/>
            <a:ext cx="2592002" cy="4320003"/>
          </a:xfrm>
          <a:custGeom>
            <a:avLst/>
            <a:gdLst/>
            <a:ahLst/>
            <a:cxnLst/>
            <a:rect l="l" t="t" r="r" b="b"/>
            <a:pathLst>
              <a:path w="2592002" h="4320003">
                <a:moveTo>
                  <a:pt x="0" y="0"/>
                </a:moveTo>
                <a:lnTo>
                  <a:pt x="2592002" y="0"/>
                </a:lnTo>
                <a:lnTo>
                  <a:pt x="2592002" y="4320004"/>
                </a:lnTo>
                <a:lnTo>
                  <a:pt x="0" y="43200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8" name="Freeform 8"/>
          <p:cNvSpPr/>
          <p:nvPr/>
        </p:nvSpPr>
        <p:spPr>
          <a:xfrm>
            <a:off x="1333500" y="6191119"/>
            <a:ext cx="5581699" cy="2383850"/>
          </a:xfrm>
          <a:custGeom>
            <a:avLst/>
            <a:gdLst/>
            <a:ahLst/>
            <a:cxnLst/>
            <a:rect l="l" t="t" r="r" b="b"/>
            <a:pathLst>
              <a:path w="5581699" h="2383850">
                <a:moveTo>
                  <a:pt x="0" y="0"/>
                </a:moveTo>
                <a:lnTo>
                  <a:pt x="5581699" y="0"/>
                </a:lnTo>
                <a:lnTo>
                  <a:pt x="5581699" y="2383850"/>
                </a:lnTo>
                <a:lnTo>
                  <a:pt x="0" y="23838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>
            <a:off x="11918782" y="4481805"/>
            <a:ext cx="4465825" cy="4592108"/>
          </a:xfrm>
          <a:custGeom>
            <a:avLst/>
            <a:gdLst/>
            <a:ahLst/>
            <a:cxnLst/>
            <a:rect l="l" t="t" r="r" b="b"/>
            <a:pathLst>
              <a:path w="4465825" h="4592108">
                <a:moveTo>
                  <a:pt x="0" y="0"/>
                </a:moveTo>
                <a:lnTo>
                  <a:pt x="4465825" y="0"/>
                </a:lnTo>
                <a:lnTo>
                  <a:pt x="4465825" y="4592109"/>
                </a:lnTo>
                <a:lnTo>
                  <a:pt x="0" y="45921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93946" y="1028700"/>
            <a:ext cx="13900108" cy="8229600"/>
            <a:chOff x="0" y="0"/>
            <a:chExt cx="3660934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60934" cy="2167467"/>
            </a:xfrm>
            <a:custGeom>
              <a:avLst/>
              <a:gdLst/>
              <a:ahLst/>
              <a:cxnLst/>
              <a:rect l="l" t="t" r="r" b="b"/>
              <a:pathLst>
                <a:path w="3660934" h="2167467">
                  <a:moveTo>
                    <a:pt x="28405" y="0"/>
                  </a:moveTo>
                  <a:lnTo>
                    <a:pt x="3632529" y="0"/>
                  </a:lnTo>
                  <a:cubicBezTo>
                    <a:pt x="3640062" y="0"/>
                    <a:pt x="3647287" y="2993"/>
                    <a:pt x="3652614" y="8320"/>
                  </a:cubicBezTo>
                  <a:cubicBezTo>
                    <a:pt x="3657941" y="13647"/>
                    <a:pt x="3660934" y="20872"/>
                    <a:pt x="3660934" y="28405"/>
                  </a:cubicBezTo>
                  <a:lnTo>
                    <a:pt x="3660934" y="2139061"/>
                  </a:lnTo>
                  <a:cubicBezTo>
                    <a:pt x="3660934" y="2146595"/>
                    <a:pt x="3657941" y="2153820"/>
                    <a:pt x="3652614" y="2159147"/>
                  </a:cubicBezTo>
                  <a:cubicBezTo>
                    <a:pt x="3647287" y="2164474"/>
                    <a:pt x="3640062" y="2167467"/>
                    <a:pt x="3632529" y="2167467"/>
                  </a:cubicBezTo>
                  <a:lnTo>
                    <a:pt x="28405" y="2167467"/>
                  </a:lnTo>
                  <a:cubicBezTo>
                    <a:pt x="20872" y="2167467"/>
                    <a:pt x="13647" y="2164474"/>
                    <a:pt x="8320" y="2159147"/>
                  </a:cubicBezTo>
                  <a:cubicBezTo>
                    <a:pt x="2993" y="2153820"/>
                    <a:pt x="0" y="2146595"/>
                    <a:pt x="0" y="2139061"/>
                  </a:cubicBezTo>
                  <a:lnTo>
                    <a:pt x="0" y="28405"/>
                  </a:lnTo>
                  <a:cubicBezTo>
                    <a:pt x="0" y="20872"/>
                    <a:pt x="2993" y="13647"/>
                    <a:pt x="8320" y="8320"/>
                  </a:cubicBezTo>
                  <a:cubicBezTo>
                    <a:pt x="13647" y="2993"/>
                    <a:pt x="20872" y="0"/>
                    <a:pt x="28405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660934" cy="22150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3711065" y="3392681"/>
            <a:ext cx="10865871" cy="3415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2012" lvl="1" indent="-421006" algn="l">
              <a:lnSpc>
                <a:spcPts val="5460"/>
              </a:lnSpc>
              <a:buAutoNum type="arabicPeriod"/>
            </a:pPr>
            <a:r>
              <a:rPr lang="en-US" sz="390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Susiskirstykite į 6 komandas;</a:t>
            </a:r>
          </a:p>
          <a:p>
            <a:pPr marL="842012" lvl="1" indent="-421006" algn="l">
              <a:lnSpc>
                <a:spcPts val="5460"/>
              </a:lnSpc>
              <a:buAutoNum type="arabicPeriod"/>
            </a:pPr>
            <a:r>
              <a:rPr lang="en-US" sz="390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Išsitraukite situacijos aprašymą;</a:t>
            </a:r>
          </a:p>
          <a:p>
            <a:pPr marL="842012" lvl="1" indent="-421006" algn="l">
              <a:lnSpc>
                <a:spcPts val="5460"/>
              </a:lnSpc>
              <a:buAutoNum type="arabicPeriod"/>
            </a:pPr>
            <a:r>
              <a:rPr lang="en-US" sz="390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 Kartu su komandos nariais suvaidinti situaciją ir papasakoti, kaip joje suteiksite pagalbą.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580227" y="7622983"/>
            <a:ext cx="9127546" cy="1008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20"/>
              </a:lnSpc>
            </a:pPr>
            <a:r>
              <a:rPr lang="en-US" sz="5300">
                <a:solidFill>
                  <a:srgbClr val="D34729"/>
                </a:solidFill>
                <a:latin typeface="Blodders 1"/>
                <a:ea typeface="Blodders 1"/>
                <a:cs typeface="Blodders 1"/>
                <a:sym typeface="Blodders 1"/>
              </a:rPr>
              <a:t>pasiruošimui turite 5 minutes</a:t>
            </a:r>
          </a:p>
        </p:txBody>
      </p:sp>
      <p:sp>
        <p:nvSpPr>
          <p:cNvPr id="8" name="Freeform 8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6020B7B-EC32-1DF6-FF6E-8398E8BC7F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1064" y="1224486"/>
            <a:ext cx="10865871" cy="174425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93946" y="1028700"/>
            <a:ext cx="13900108" cy="8229600"/>
            <a:chOff x="0" y="0"/>
            <a:chExt cx="3660934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60934" cy="2167467"/>
            </a:xfrm>
            <a:custGeom>
              <a:avLst/>
              <a:gdLst/>
              <a:ahLst/>
              <a:cxnLst/>
              <a:rect l="l" t="t" r="r" b="b"/>
              <a:pathLst>
                <a:path w="3660934" h="2167467">
                  <a:moveTo>
                    <a:pt x="28405" y="0"/>
                  </a:moveTo>
                  <a:lnTo>
                    <a:pt x="3632529" y="0"/>
                  </a:lnTo>
                  <a:cubicBezTo>
                    <a:pt x="3640062" y="0"/>
                    <a:pt x="3647287" y="2993"/>
                    <a:pt x="3652614" y="8320"/>
                  </a:cubicBezTo>
                  <a:cubicBezTo>
                    <a:pt x="3657941" y="13647"/>
                    <a:pt x="3660934" y="20872"/>
                    <a:pt x="3660934" y="28405"/>
                  </a:cubicBezTo>
                  <a:lnTo>
                    <a:pt x="3660934" y="2139061"/>
                  </a:lnTo>
                  <a:cubicBezTo>
                    <a:pt x="3660934" y="2146595"/>
                    <a:pt x="3657941" y="2153820"/>
                    <a:pt x="3652614" y="2159147"/>
                  </a:cubicBezTo>
                  <a:cubicBezTo>
                    <a:pt x="3647287" y="2164474"/>
                    <a:pt x="3640062" y="2167467"/>
                    <a:pt x="3632529" y="2167467"/>
                  </a:cubicBezTo>
                  <a:lnTo>
                    <a:pt x="28405" y="2167467"/>
                  </a:lnTo>
                  <a:cubicBezTo>
                    <a:pt x="20872" y="2167467"/>
                    <a:pt x="13647" y="2164474"/>
                    <a:pt x="8320" y="2159147"/>
                  </a:cubicBezTo>
                  <a:cubicBezTo>
                    <a:pt x="2993" y="2153820"/>
                    <a:pt x="0" y="2146595"/>
                    <a:pt x="0" y="2139061"/>
                  </a:cubicBezTo>
                  <a:lnTo>
                    <a:pt x="0" y="28405"/>
                  </a:lnTo>
                  <a:cubicBezTo>
                    <a:pt x="0" y="20872"/>
                    <a:pt x="2993" y="13647"/>
                    <a:pt x="8320" y="8320"/>
                  </a:cubicBezTo>
                  <a:cubicBezTo>
                    <a:pt x="13647" y="2993"/>
                    <a:pt x="20872" y="0"/>
                    <a:pt x="28405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660934" cy="22150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580227" y="1220767"/>
            <a:ext cx="9127546" cy="1539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D34729"/>
                </a:solidFill>
                <a:latin typeface="Blodders 1"/>
                <a:ea typeface="Blodders 1"/>
                <a:cs typeface="Blodders 1"/>
                <a:sym typeface="Blodders 1"/>
              </a:rPr>
              <a:t>1 situacija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53809" y="3735606"/>
            <a:ext cx="12580382" cy="3415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Po pamokų eidami parku pastebėjote ant takelio gulintį vyrą (po patikrinimo išsiaiškinote, kad jis nekvėpuoja). Papasakokite ir pavaizduokite, kokius veiksmus atlikote tikrindami kvėpavimą ir kokios veiksmus atliksite po jo.</a:t>
            </a:r>
          </a:p>
        </p:txBody>
      </p:sp>
      <p:sp>
        <p:nvSpPr>
          <p:cNvPr id="7" name="Freeform 7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1028700" y="3519993"/>
            <a:ext cx="8006508" cy="5737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38" lvl="1" indent="-388619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D6FBD"/>
                </a:solidFill>
                <a:latin typeface="Rubik 1"/>
                <a:ea typeface="Rubik 1"/>
                <a:cs typeface="Rubik 1"/>
                <a:sym typeface="Rubik 1"/>
              </a:rPr>
              <a:t>Atverkite kvėpavimo takus, pakreipiant galvą atgal, pakeliant smakrą;</a:t>
            </a:r>
          </a:p>
          <a:p>
            <a:pPr marL="777238" lvl="1" indent="-388619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D6FBD"/>
                </a:solidFill>
                <a:latin typeface="Rubik 1"/>
                <a:ea typeface="Rubik 1"/>
                <a:cs typeface="Rubik 1"/>
                <a:sym typeface="Rubik 1"/>
              </a:rPr>
              <a:t>Apžiūrėkite ar nėra svetimkūnių ir jei yra galimybė - pašalinkite;</a:t>
            </a:r>
          </a:p>
          <a:p>
            <a:pPr marL="777238" lvl="1" indent="-388619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D6FBD"/>
                </a:solidFill>
                <a:latin typeface="Rubik 1"/>
                <a:ea typeface="Rubik 1"/>
                <a:cs typeface="Rubik 1"/>
                <a:sym typeface="Rubik 1"/>
              </a:rPr>
              <a:t>Pridėkite ausį prie nukentėjusiojo burnos veidu į jo krūtinę ir klausykitės 10 s.</a:t>
            </a:r>
          </a:p>
          <a:p>
            <a:pPr algn="l">
              <a:lnSpc>
                <a:spcPts val="5039"/>
              </a:lnSpc>
            </a:pPr>
            <a:endParaRPr lang="en-US" sz="3599">
              <a:solidFill>
                <a:srgbClr val="5D6FBD"/>
              </a:solidFill>
              <a:latin typeface="Rubik 1"/>
              <a:ea typeface="Rubik 1"/>
              <a:cs typeface="Rubik 1"/>
              <a:sym typeface="Rubik 1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9944100" y="3849943"/>
            <a:ext cx="7315200" cy="4003409"/>
          </a:xfrm>
          <a:custGeom>
            <a:avLst/>
            <a:gdLst/>
            <a:ahLst/>
            <a:cxnLst/>
            <a:rect l="l" t="t" r="r" b="b"/>
            <a:pathLst>
              <a:path w="7315200" h="4003409">
                <a:moveTo>
                  <a:pt x="0" y="0"/>
                </a:moveTo>
                <a:lnTo>
                  <a:pt x="7315200" y="0"/>
                </a:lnTo>
                <a:lnTo>
                  <a:pt x="7315200" y="4003410"/>
                </a:lnTo>
                <a:lnTo>
                  <a:pt x="0" y="40034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B5095C-144B-6B61-BC5E-24199DCC35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62257" y="495300"/>
            <a:ext cx="11545902" cy="168090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040593" y="789582"/>
            <a:ext cx="9218707" cy="8707837"/>
          </a:xfrm>
          <a:custGeom>
            <a:avLst/>
            <a:gdLst/>
            <a:ahLst/>
            <a:cxnLst/>
            <a:rect l="l" t="t" r="r" b="b"/>
            <a:pathLst>
              <a:path w="9218707" h="8707837">
                <a:moveTo>
                  <a:pt x="0" y="0"/>
                </a:moveTo>
                <a:lnTo>
                  <a:pt x="9218707" y="0"/>
                </a:lnTo>
                <a:lnTo>
                  <a:pt x="9218707" y="8707836"/>
                </a:lnTo>
                <a:lnTo>
                  <a:pt x="0" y="87078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0" y="5100782"/>
            <a:ext cx="8809144" cy="5113554"/>
          </a:xfrm>
          <a:custGeom>
            <a:avLst/>
            <a:gdLst/>
            <a:ahLst/>
            <a:cxnLst/>
            <a:rect l="l" t="t" r="r" b="b"/>
            <a:pathLst>
              <a:path w="8809144" h="5113554">
                <a:moveTo>
                  <a:pt x="0" y="0"/>
                </a:moveTo>
                <a:lnTo>
                  <a:pt x="8809144" y="0"/>
                </a:lnTo>
                <a:lnTo>
                  <a:pt x="8809144" y="5113554"/>
                </a:lnTo>
                <a:lnTo>
                  <a:pt x="0" y="511355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173" r="-317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9924225" y="2110885"/>
            <a:ext cx="6927387" cy="1235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5D6FBD"/>
                </a:solidFill>
                <a:latin typeface="Rubik 2"/>
                <a:ea typeface="Rubik 2"/>
                <a:cs typeface="Rubik 2"/>
                <a:sym typeface="Rubik 2"/>
              </a:rPr>
              <a:t>Įsitikinkite, ar nukentėjusysis nesąmoningas IR nekvėpuoja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946050" y="1818906"/>
            <a:ext cx="5586756" cy="1835476"/>
            <a:chOff x="0" y="0"/>
            <a:chExt cx="7449007" cy="2447301"/>
          </a:xfrm>
        </p:grpSpPr>
        <p:sp>
          <p:nvSpPr>
            <p:cNvPr id="6" name="TextBox 6"/>
            <p:cNvSpPr txBox="1"/>
            <p:nvPr/>
          </p:nvSpPr>
          <p:spPr>
            <a:xfrm>
              <a:off x="0" y="1601269"/>
              <a:ext cx="7449007" cy="84603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5320"/>
                </a:lnSpc>
              </a:pPr>
              <a:r>
                <a:rPr lang="en-US" sz="3800">
                  <a:solidFill>
                    <a:srgbClr val="CF4C35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Skambinkite 112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71450"/>
              <a:ext cx="7449007" cy="185844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1637"/>
                </a:lnSpc>
              </a:pPr>
              <a:r>
                <a:rPr lang="en-US" sz="8312">
                  <a:solidFill>
                    <a:srgbClr val="CF4C35"/>
                  </a:solidFill>
                  <a:latin typeface="Blodders 2"/>
                  <a:ea typeface="Blodders 2"/>
                  <a:cs typeface="Blodders 2"/>
                  <a:sym typeface="Blodders 2"/>
                </a:rPr>
                <a:t>Gaivinimas 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8351573" y="2163417"/>
            <a:ext cx="1215736" cy="1215736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86BB0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b="1">
                  <a:solidFill>
                    <a:srgbClr val="FFF6E9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01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8351573" y="3918239"/>
            <a:ext cx="1215736" cy="121573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86BB0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b="1">
                  <a:solidFill>
                    <a:srgbClr val="FFF6E9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02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8351573" y="5676900"/>
            <a:ext cx="1215736" cy="1215736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86BB0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b="1">
                  <a:solidFill>
                    <a:srgbClr val="FFF6E9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03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8351573" y="7435561"/>
            <a:ext cx="1215736" cy="1215736"/>
            <a:chOff x="0" y="0"/>
            <a:chExt cx="812800" cy="8128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86BB0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6200" y="9525"/>
              <a:ext cx="660400" cy="7270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339"/>
                </a:lnSpc>
                <a:spcBef>
                  <a:spcPct val="0"/>
                </a:spcBef>
              </a:pPr>
              <a:r>
                <a:rPr lang="en-US" sz="3099" b="1">
                  <a:solidFill>
                    <a:srgbClr val="FFF6E9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04</a:t>
              </a:r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9924225" y="3865707"/>
            <a:ext cx="7233541" cy="1235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CF4C35"/>
                </a:solidFill>
                <a:latin typeface="Rubik 3"/>
                <a:ea typeface="Rubik 3"/>
                <a:cs typeface="Rubik 3"/>
                <a:sym typeface="Rubik 3"/>
              </a:rPr>
              <a:t>Paguldykite žmogų ant kieto pagrindo ir apnuoginkite jo krūtinę.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924225" y="5624368"/>
            <a:ext cx="7226970" cy="1235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Paprašykite, kad atneštų išorinį automatinį defibriliatorių (AED).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9924225" y="7383030"/>
            <a:ext cx="4817454" cy="12350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0"/>
              </a:lnSpc>
            </a:pPr>
            <a:r>
              <a:rPr lang="en-US" sz="3500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Pradėkite krūtinės ląstos paspaudimus.</a:t>
            </a:r>
          </a:p>
        </p:txBody>
      </p:sp>
      <p:sp>
        <p:nvSpPr>
          <p:cNvPr id="23" name="Freeform 23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672625" y="1028700"/>
            <a:ext cx="5410762" cy="5110915"/>
          </a:xfrm>
          <a:custGeom>
            <a:avLst/>
            <a:gdLst/>
            <a:ahLst/>
            <a:cxnLst/>
            <a:rect l="l" t="t" r="r" b="b"/>
            <a:pathLst>
              <a:path w="5410762" h="5110915">
                <a:moveTo>
                  <a:pt x="0" y="0"/>
                </a:moveTo>
                <a:lnTo>
                  <a:pt x="5410761" y="0"/>
                </a:lnTo>
                <a:lnTo>
                  <a:pt x="5410761" y="5110915"/>
                </a:lnTo>
                <a:lnTo>
                  <a:pt x="0" y="51109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6353686" y="6322076"/>
            <a:ext cx="5838339" cy="3301315"/>
          </a:xfrm>
          <a:custGeom>
            <a:avLst/>
            <a:gdLst/>
            <a:ahLst/>
            <a:cxnLst/>
            <a:rect l="l" t="t" r="r" b="b"/>
            <a:pathLst>
              <a:path w="5838339" h="3301315">
                <a:moveTo>
                  <a:pt x="0" y="0"/>
                </a:moveTo>
                <a:lnTo>
                  <a:pt x="5838340" y="0"/>
                </a:lnTo>
                <a:lnTo>
                  <a:pt x="5838340" y="3301316"/>
                </a:lnTo>
                <a:lnTo>
                  <a:pt x="0" y="330131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3894042" y="1982688"/>
            <a:ext cx="4967927" cy="3107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CF4C35"/>
                </a:solidFill>
                <a:latin typeface="Rubik 4"/>
                <a:ea typeface="Rubik 4"/>
                <a:cs typeface="Rubik 4"/>
                <a:sym typeface="Rubik 4"/>
              </a:rPr>
              <a:t>Kiek paspaudimų ir įpūtimų reikia atlikti gaivinant </a:t>
            </a:r>
            <a:r>
              <a:rPr lang="en-US" sz="4400" b="1">
                <a:solidFill>
                  <a:srgbClr val="CF4C35"/>
                </a:solidFill>
                <a:latin typeface="Rubik 4 Bold"/>
                <a:ea typeface="Rubik 4 Bold"/>
                <a:cs typeface="Rubik 4 Bold"/>
                <a:sym typeface="Rubik 4 Bold"/>
              </a:rPr>
              <a:t>suaugusį asmenį</a:t>
            </a:r>
            <a:r>
              <a:rPr lang="en-US" sz="4400">
                <a:solidFill>
                  <a:srgbClr val="CF4C35"/>
                </a:solidFill>
                <a:latin typeface="Rubik 4"/>
                <a:ea typeface="Rubik 4"/>
                <a:cs typeface="Rubik 4"/>
                <a:sym typeface="Rubik 4"/>
              </a:rPr>
              <a:t>?</a:t>
            </a:r>
          </a:p>
        </p:txBody>
      </p:sp>
      <p:sp>
        <p:nvSpPr>
          <p:cNvPr id="5" name="Freeform 5"/>
          <p:cNvSpPr/>
          <p:nvPr/>
        </p:nvSpPr>
        <p:spPr>
          <a:xfrm>
            <a:off x="9204614" y="1028700"/>
            <a:ext cx="5410762" cy="5110915"/>
          </a:xfrm>
          <a:custGeom>
            <a:avLst/>
            <a:gdLst/>
            <a:ahLst/>
            <a:cxnLst/>
            <a:rect l="l" t="t" r="r" b="b"/>
            <a:pathLst>
              <a:path w="5410762" h="5110915">
                <a:moveTo>
                  <a:pt x="0" y="0"/>
                </a:moveTo>
                <a:lnTo>
                  <a:pt x="5410761" y="0"/>
                </a:lnTo>
                <a:lnTo>
                  <a:pt x="5410761" y="5110915"/>
                </a:lnTo>
                <a:lnTo>
                  <a:pt x="0" y="51109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TextBox 6"/>
          <p:cNvSpPr txBox="1"/>
          <p:nvPr/>
        </p:nvSpPr>
        <p:spPr>
          <a:xfrm>
            <a:off x="9357522" y="1982688"/>
            <a:ext cx="5032355" cy="3107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CF4C35"/>
                </a:solidFill>
                <a:latin typeface="Rubik 4"/>
                <a:ea typeface="Rubik 4"/>
                <a:cs typeface="Rubik 4"/>
                <a:sym typeface="Rubik 4"/>
              </a:rPr>
              <a:t>Kiek paspaudimų ir įpūtimų reikia atlikti gaivinant </a:t>
            </a:r>
            <a:r>
              <a:rPr lang="en-US" sz="4400" b="1">
                <a:solidFill>
                  <a:srgbClr val="CF4C35"/>
                </a:solidFill>
                <a:latin typeface="Rubik 4 Bold"/>
                <a:ea typeface="Rubik 4 Bold"/>
                <a:cs typeface="Rubik 4 Bold"/>
                <a:sym typeface="Rubik 4 Bold"/>
              </a:rPr>
              <a:t>vaiką</a:t>
            </a:r>
            <a:r>
              <a:rPr lang="en-US" sz="4400">
                <a:solidFill>
                  <a:srgbClr val="CF4C35"/>
                </a:solidFill>
                <a:latin typeface="Rubik 4"/>
                <a:ea typeface="Rubik 4"/>
                <a:cs typeface="Rubik 4"/>
                <a:sym typeface="Rubik 4"/>
              </a:rPr>
              <a:t>?</a:t>
            </a:r>
          </a:p>
        </p:txBody>
      </p:sp>
      <p:sp>
        <p:nvSpPr>
          <p:cNvPr id="7" name="Freeform 7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028700"/>
            <a:ext cx="5410762" cy="5110915"/>
          </a:xfrm>
          <a:custGeom>
            <a:avLst/>
            <a:gdLst/>
            <a:ahLst/>
            <a:cxnLst/>
            <a:rect l="l" t="t" r="r" b="b"/>
            <a:pathLst>
              <a:path w="5410762" h="5110915">
                <a:moveTo>
                  <a:pt x="0" y="0"/>
                </a:moveTo>
                <a:lnTo>
                  <a:pt x="5410762" y="0"/>
                </a:lnTo>
                <a:lnTo>
                  <a:pt x="5410762" y="5110915"/>
                </a:lnTo>
                <a:lnTo>
                  <a:pt x="0" y="51109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1250117" y="1982688"/>
            <a:ext cx="4967927" cy="3107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CF4C35"/>
                </a:solidFill>
                <a:latin typeface="Rubik 4"/>
                <a:ea typeface="Rubik 4"/>
                <a:cs typeface="Rubik 4"/>
                <a:sym typeface="Rubik 4"/>
              </a:rPr>
              <a:t>Kiek paspaudimų ir įpūtimų reikia atlikti gaivinant </a:t>
            </a:r>
            <a:r>
              <a:rPr lang="en-US" sz="4400" b="1">
                <a:solidFill>
                  <a:srgbClr val="CF4C35"/>
                </a:solidFill>
                <a:latin typeface="Rubik 4 Bold"/>
                <a:ea typeface="Rubik 4 Bold"/>
                <a:cs typeface="Rubik 4 Bold"/>
                <a:sym typeface="Rubik 4 Bold"/>
              </a:rPr>
              <a:t>suaugusį asmenį</a:t>
            </a:r>
            <a:r>
              <a:rPr lang="en-US" sz="4400">
                <a:solidFill>
                  <a:srgbClr val="CF4C35"/>
                </a:solidFill>
                <a:latin typeface="Rubik 4"/>
                <a:ea typeface="Rubik 4"/>
                <a:cs typeface="Rubik 4"/>
                <a:sym typeface="Rubik 4"/>
              </a:rPr>
              <a:t>?</a:t>
            </a:r>
          </a:p>
        </p:txBody>
      </p:sp>
      <p:sp>
        <p:nvSpPr>
          <p:cNvPr id="4" name="Freeform 4"/>
          <p:cNvSpPr/>
          <p:nvPr/>
        </p:nvSpPr>
        <p:spPr>
          <a:xfrm>
            <a:off x="6536370" y="1028700"/>
            <a:ext cx="5410762" cy="5110915"/>
          </a:xfrm>
          <a:custGeom>
            <a:avLst/>
            <a:gdLst/>
            <a:ahLst/>
            <a:cxnLst/>
            <a:rect l="l" t="t" r="r" b="b"/>
            <a:pathLst>
              <a:path w="5410762" h="5110915">
                <a:moveTo>
                  <a:pt x="0" y="0"/>
                </a:moveTo>
                <a:lnTo>
                  <a:pt x="5410762" y="0"/>
                </a:lnTo>
                <a:lnTo>
                  <a:pt x="5410762" y="5110915"/>
                </a:lnTo>
                <a:lnTo>
                  <a:pt x="0" y="51109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6689279" y="1982688"/>
            <a:ext cx="5032355" cy="3107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60"/>
              </a:lnSpc>
            </a:pPr>
            <a:r>
              <a:rPr lang="en-US" sz="4400">
                <a:solidFill>
                  <a:srgbClr val="CF4C35"/>
                </a:solidFill>
                <a:latin typeface="Rubik 4"/>
                <a:ea typeface="Rubik 4"/>
                <a:cs typeface="Rubik 4"/>
                <a:sym typeface="Rubik 4"/>
              </a:rPr>
              <a:t>Kiek paspaudimų ir įpūtimų reikia atlikti gaivinant </a:t>
            </a:r>
            <a:r>
              <a:rPr lang="en-US" sz="4400" b="1">
                <a:solidFill>
                  <a:srgbClr val="CF4C35"/>
                </a:solidFill>
                <a:latin typeface="Rubik 4 Bold"/>
                <a:ea typeface="Rubik 4 Bold"/>
                <a:cs typeface="Rubik 4 Bold"/>
                <a:sym typeface="Rubik 4 Bold"/>
              </a:rPr>
              <a:t>vaiką</a:t>
            </a:r>
            <a:r>
              <a:rPr lang="en-US" sz="4400">
                <a:solidFill>
                  <a:srgbClr val="CF4C35"/>
                </a:solidFill>
                <a:latin typeface="Rubik 4"/>
                <a:ea typeface="Rubik 4"/>
                <a:cs typeface="Rubik 4"/>
                <a:sym typeface="Rubik 4"/>
              </a:rPr>
              <a:t>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286412" y="6141443"/>
            <a:ext cx="4967927" cy="1353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39"/>
              </a:lnSpc>
            </a:pPr>
            <a:r>
              <a:rPr lang="en-US" sz="7099">
                <a:solidFill>
                  <a:srgbClr val="D34729"/>
                </a:solidFill>
                <a:latin typeface="Blodders 1"/>
                <a:ea typeface="Blodders 1"/>
                <a:cs typeface="Blodders 1"/>
                <a:sym typeface="Blodders 1"/>
              </a:rPr>
              <a:t>30:2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818401" y="6141443"/>
            <a:ext cx="4967927" cy="13531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39"/>
              </a:lnSpc>
            </a:pPr>
            <a:r>
              <a:rPr lang="en-US" sz="7099">
                <a:solidFill>
                  <a:srgbClr val="D34729"/>
                </a:solidFill>
                <a:latin typeface="Blodders 1"/>
                <a:ea typeface="Blodders 1"/>
                <a:cs typeface="Blodders 1"/>
                <a:sym typeface="Blodders 1"/>
              </a:rPr>
              <a:t>2:15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77508" y="7666080"/>
            <a:ext cx="10169624" cy="16783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dirty="0" err="1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Kartokite</a:t>
            </a:r>
            <a:r>
              <a:rPr lang="en-US" sz="4800" dirty="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 </a:t>
            </a:r>
            <a:r>
              <a:rPr lang="en-US" sz="4800" dirty="0" err="1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paspaudimus</a:t>
            </a:r>
            <a:endParaRPr lang="en-US" sz="4800" dirty="0">
              <a:solidFill>
                <a:srgbClr val="566FB5"/>
              </a:solidFill>
              <a:latin typeface="Rubik 1"/>
              <a:ea typeface="Rubik 1"/>
              <a:cs typeface="Rubik 1"/>
              <a:sym typeface="Rubik 1"/>
            </a:endParaRPr>
          </a:p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 dirty="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 100-120 </a:t>
            </a:r>
            <a:r>
              <a:rPr lang="en-US" sz="4800" dirty="0" err="1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kartų</a:t>
            </a:r>
            <a:r>
              <a:rPr lang="en-US" sz="4800" dirty="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 per </a:t>
            </a:r>
            <a:r>
              <a:rPr lang="en-US" sz="4800" dirty="0" err="1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minutę</a:t>
            </a:r>
            <a:r>
              <a:rPr lang="en-US" sz="4800" dirty="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 </a:t>
            </a:r>
            <a:r>
              <a:rPr lang="en-US" sz="4800" dirty="0" err="1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dažniu</a:t>
            </a:r>
            <a:r>
              <a:rPr lang="en-US" sz="4800" dirty="0">
                <a:solidFill>
                  <a:srgbClr val="566FB5"/>
                </a:solidFill>
                <a:latin typeface="Rubik 1"/>
                <a:ea typeface="Rubik 1"/>
                <a:cs typeface="Rubik 1"/>
                <a:sym typeface="Rubik 1"/>
              </a:rPr>
              <a:t>.</a:t>
            </a:r>
          </a:p>
        </p:txBody>
      </p:sp>
      <p:sp>
        <p:nvSpPr>
          <p:cNvPr id="9" name="Freeform 9"/>
          <p:cNvSpPr/>
          <p:nvPr/>
        </p:nvSpPr>
        <p:spPr>
          <a:xfrm>
            <a:off x="12194782" y="3673961"/>
            <a:ext cx="5720916" cy="3320892"/>
          </a:xfrm>
          <a:custGeom>
            <a:avLst/>
            <a:gdLst/>
            <a:ahLst/>
            <a:cxnLst/>
            <a:rect l="l" t="t" r="r" b="b"/>
            <a:pathLst>
              <a:path w="5720916" h="3320892">
                <a:moveTo>
                  <a:pt x="0" y="0"/>
                </a:moveTo>
                <a:lnTo>
                  <a:pt x="5720916" y="0"/>
                </a:lnTo>
                <a:lnTo>
                  <a:pt x="5720916" y="3320892"/>
                </a:lnTo>
                <a:lnTo>
                  <a:pt x="0" y="332089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173" r="-3173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133801" y="857250"/>
            <a:ext cx="10020399" cy="1436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37"/>
              </a:lnSpc>
            </a:pPr>
            <a:r>
              <a:rPr lang="en-US" sz="8312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Defibriliacija</a:t>
            </a:r>
          </a:p>
        </p:txBody>
      </p:sp>
      <p:sp>
        <p:nvSpPr>
          <p:cNvPr id="3" name="Freeform 3"/>
          <p:cNvSpPr/>
          <p:nvPr/>
        </p:nvSpPr>
        <p:spPr>
          <a:xfrm flipH="1">
            <a:off x="10881558" y="3689970"/>
            <a:ext cx="7094930" cy="4434331"/>
          </a:xfrm>
          <a:custGeom>
            <a:avLst/>
            <a:gdLst/>
            <a:ahLst/>
            <a:cxnLst/>
            <a:rect l="l" t="t" r="r" b="b"/>
            <a:pathLst>
              <a:path w="7094930" h="4434331">
                <a:moveTo>
                  <a:pt x="7094930" y="0"/>
                </a:moveTo>
                <a:lnTo>
                  <a:pt x="0" y="0"/>
                </a:lnTo>
                <a:lnTo>
                  <a:pt x="0" y="4434331"/>
                </a:lnTo>
                <a:lnTo>
                  <a:pt x="7094930" y="4434331"/>
                </a:lnTo>
                <a:lnTo>
                  <a:pt x="709493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914400" y="4956174"/>
            <a:ext cx="828893" cy="1701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819"/>
              </a:lnSpc>
              <a:spcBef>
                <a:spcPct val="0"/>
              </a:spcBef>
            </a:pPr>
            <a:r>
              <a:rPr lang="en-US" sz="9871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2.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87086" y="2454593"/>
            <a:ext cx="643404" cy="1701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819"/>
              </a:lnSpc>
              <a:spcBef>
                <a:spcPct val="0"/>
              </a:spcBef>
            </a:pPr>
            <a:r>
              <a:rPr lang="en-US" sz="9871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1.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927203" y="7345113"/>
            <a:ext cx="803287" cy="17018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819"/>
              </a:lnSpc>
              <a:spcBef>
                <a:spcPct val="0"/>
              </a:spcBef>
            </a:pPr>
            <a:r>
              <a:rPr lang="en-US" sz="9871">
                <a:solidFill>
                  <a:srgbClr val="586BB0"/>
                </a:solidFill>
                <a:latin typeface="Blodders 2"/>
                <a:ea typeface="Blodders 2"/>
                <a:cs typeface="Blodders 2"/>
                <a:sym typeface="Blodders 2"/>
              </a:rPr>
              <a:t>3.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977898" y="2606993"/>
            <a:ext cx="11775503" cy="1261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ĮJUNKITE prietaisą. Prijunkite automatinį išorinį defibriliatorių (ELEKTRODUS) prie nukentėjusio.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977898" y="5184774"/>
            <a:ext cx="10892029" cy="1261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Klausykite aparato nurodymų, paspauskite ANALIZAVIMO mygtuką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977898" y="7411788"/>
            <a:ext cx="11775503" cy="18992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Aparatui liepus, paspauskite „ELEKTROS ŠOKO“ mygtuką prieš tai įsitikinę, ar Jūs ir aplinkiniai </a:t>
            </a:r>
            <a:r>
              <a:rPr lang="en-US" sz="3600" u="sng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nesiliečiate</a:t>
            </a:r>
            <a:r>
              <a:rPr lang="en-US" sz="3600">
                <a:solidFill>
                  <a:srgbClr val="586BB0"/>
                </a:solidFill>
                <a:latin typeface="Rubik 3"/>
                <a:ea typeface="Rubik 3"/>
                <a:cs typeface="Rubik 3"/>
                <a:sym typeface="Rubik 3"/>
              </a:rPr>
              <a:t> prie nukentėjusio.</a:t>
            </a:r>
          </a:p>
        </p:txBody>
      </p:sp>
      <p:sp>
        <p:nvSpPr>
          <p:cNvPr id="10" name="Freeform 10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224830" y="495300"/>
            <a:ext cx="5838339" cy="3301315"/>
          </a:xfrm>
          <a:custGeom>
            <a:avLst/>
            <a:gdLst/>
            <a:ahLst/>
            <a:cxnLst/>
            <a:rect l="l" t="t" r="r" b="b"/>
            <a:pathLst>
              <a:path w="5838339" h="3301315">
                <a:moveTo>
                  <a:pt x="0" y="0"/>
                </a:moveTo>
                <a:lnTo>
                  <a:pt x="5838340" y="0"/>
                </a:lnTo>
                <a:lnTo>
                  <a:pt x="5838340" y="3301315"/>
                </a:lnTo>
                <a:lnTo>
                  <a:pt x="0" y="330131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6104888" y="5743044"/>
            <a:ext cx="6078224" cy="4060771"/>
          </a:xfrm>
          <a:custGeom>
            <a:avLst/>
            <a:gdLst/>
            <a:ahLst/>
            <a:cxnLst/>
            <a:rect l="l" t="t" r="r" b="b"/>
            <a:pathLst>
              <a:path w="6078224" h="4060771">
                <a:moveTo>
                  <a:pt x="0" y="0"/>
                </a:moveTo>
                <a:lnTo>
                  <a:pt x="6078224" y="0"/>
                </a:lnTo>
                <a:lnTo>
                  <a:pt x="6078224" y="4060772"/>
                </a:lnTo>
                <a:lnTo>
                  <a:pt x="0" y="40607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3C3120-60C2-F74F-D45A-B5AC069E32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3351" y="3796615"/>
            <a:ext cx="15946386" cy="165994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93946" y="1028700"/>
            <a:ext cx="13900108" cy="8229600"/>
            <a:chOff x="0" y="0"/>
            <a:chExt cx="3660934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60934" cy="2167467"/>
            </a:xfrm>
            <a:custGeom>
              <a:avLst/>
              <a:gdLst/>
              <a:ahLst/>
              <a:cxnLst/>
              <a:rect l="l" t="t" r="r" b="b"/>
              <a:pathLst>
                <a:path w="3660934" h="2167467">
                  <a:moveTo>
                    <a:pt x="28405" y="0"/>
                  </a:moveTo>
                  <a:lnTo>
                    <a:pt x="3632529" y="0"/>
                  </a:lnTo>
                  <a:cubicBezTo>
                    <a:pt x="3640062" y="0"/>
                    <a:pt x="3647287" y="2993"/>
                    <a:pt x="3652614" y="8320"/>
                  </a:cubicBezTo>
                  <a:cubicBezTo>
                    <a:pt x="3657941" y="13647"/>
                    <a:pt x="3660934" y="20872"/>
                    <a:pt x="3660934" y="28405"/>
                  </a:cubicBezTo>
                  <a:lnTo>
                    <a:pt x="3660934" y="2139061"/>
                  </a:lnTo>
                  <a:cubicBezTo>
                    <a:pt x="3660934" y="2146595"/>
                    <a:pt x="3657941" y="2153820"/>
                    <a:pt x="3652614" y="2159147"/>
                  </a:cubicBezTo>
                  <a:cubicBezTo>
                    <a:pt x="3647287" y="2164474"/>
                    <a:pt x="3640062" y="2167467"/>
                    <a:pt x="3632529" y="2167467"/>
                  </a:cubicBezTo>
                  <a:lnTo>
                    <a:pt x="28405" y="2167467"/>
                  </a:lnTo>
                  <a:cubicBezTo>
                    <a:pt x="20872" y="2167467"/>
                    <a:pt x="13647" y="2164474"/>
                    <a:pt x="8320" y="2159147"/>
                  </a:cubicBezTo>
                  <a:cubicBezTo>
                    <a:pt x="2993" y="2153820"/>
                    <a:pt x="0" y="2146595"/>
                    <a:pt x="0" y="2139061"/>
                  </a:cubicBezTo>
                  <a:lnTo>
                    <a:pt x="0" y="28405"/>
                  </a:lnTo>
                  <a:cubicBezTo>
                    <a:pt x="0" y="20872"/>
                    <a:pt x="2993" y="13647"/>
                    <a:pt x="8320" y="8320"/>
                  </a:cubicBezTo>
                  <a:cubicBezTo>
                    <a:pt x="13647" y="2993"/>
                    <a:pt x="20872" y="0"/>
                    <a:pt x="28405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660934" cy="22150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580227" y="1220767"/>
            <a:ext cx="9127546" cy="1539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D34729"/>
                </a:solidFill>
                <a:latin typeface="Blodders 1"/>
                <a:ea typeface="Blodders 1"/>
                <a:cs typeface="Blodders 1"/>
                <a:sym typeface="Blodders 1"/>
              </a:rPr>
              <a:t>2 situacija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53809" y="4078531"/>
            <a:ext cx="12580382" cy="20440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Mokyklos valgykloje jūsų draugas užspringo maistu. Papasakokite, ką darysite ir pavaizduokite veiksmus, kaip jam padėsite.</a:t>
            </a:r>
          </a:p>
        </p:txBody>
      </p:sp>
      <p:sp>
        <p:nvSpPr>
          <p:cNvPr id="7" name="Freeform 7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225933" y="1805444"/>
            <a:ext cx="5261104" cy="1311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40"/>
              </a:lnSpc>
            </a:pPr>
            <a:r>
              <a:rPr lang="en-US" sz="7600">
                <a:solidFill>
                  <a:srgbClr val="5D6FBD"/>
                </a:solidFill>
                <a:latin typeface="Blodders 2"/>
                <a:ea typeface="Blodders 2"/>
                <a:cs typeface="Blodders 2"/>
                <a:sym typeface="Blodders 2"/>
              </a:rPr>
              <a:t>Dalinis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25933" y="3140213"/>
            <a:ext cx="5390735" cy="2233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1" lvl="1" indent="-345440" algn="just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Žmogus gali KOSĖTI.</a:t>
            </a:r>
          </a:p>
          <a:p>
            <a:pPr marL="690881" lvl="1" indent="-345440" algn="just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Yra SĄMONINGAS.</a:t>
            </a:r>
          </a:p>
          <a:p>
            <a:pPr algn="just">
              <a:lnSpc>
                <a:spcPts val="4480"/>
              </a:lnSpc>
            </a:pPr>
            <a:endParaRPr lang="en-US" sz="3200">
              <a:solidFill>
                <a:srgbClr val="5D6FBD"/>
              </a:solidFill>
              <a:latin typeface="Rubik 3"/>
              <a:ea typeface="Rubik 3"/>
              <a:cs typeface="Rubik 3"/>
              <a:sym typeface="Rubik 3"/>
            </a:endParaRPr>
          </a:p>
          <a:p>
            <a:pPr algn="just">
              <a:lnSpc>
                <a:spcPts val="4480"/>
              </a:lnSpc>
            </a:pPr>
            <a:endParaRPr lang="en-US" sz="3200">
              <a:solidFill>
                <a:srgbClr val="5D6FBD"/>
              </a:solidFill>
              <a:latin typeface="Rubik 3"/>
              <a:ea typeface="Rubik 3"/>
              <a:cs typeface="Rubik 3"/>
              <a:sym typeface="Rubik 3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098460" y="5675441"/>
            <a:ext cx="7648326" cy="4490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79"/>
              </a:lnSpc>
            </a:pPr>
            <a:r>
              <a:rPr lang="en-US" sz="3199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Nepalikite vieno.</a:t>
            </a:r>
          </a:p>
          <a:p>
            <a:pPr algn="ctr">
              <a:lnSpc>
                <a:spcPts val="4479"/>
              </a:lnSpc>
            </a:pPr>
            <a:r>
              <a:rPr lang="en-US" sz="3199">
                <a:solidFill>
                  <a:srgbClr val="CF4C35"/>
                </a:solidFill>
                <a:latin typeface="Rubik 3"/>
                <a:ea typeface="Rubik 3"/>
                <a:cs typeface="Rubik 3"/>
                <a:sym typeface="Rubik 3"/>
              </a:rPr>
              <a:t>PENKIS kartus</a:t>
            </a:r>
            <a:r>
              <a:rPr lang="en-US" sz="3199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 suduokite į tarpumentį.</a:t>
            </a:r>
          </a:p>
          <a:p>
            <a:pPr algn="ctr">
              <a:lnSpc>
                <a:spcPts val="4479"/>
              </a:lnSpc>
            </a:pPr>
            <a:r>
              <a:rPr lang="en-US" sz="3199">
                <a:solidFill>
                  <a:srgbClr val="CF4C35"/>
                </a:solidFill>
                <a:latin typeface="Rubik 3"/>
                <a:ea typeface="Rubik 3"/>
                <a:cs typeface="Rubik 3"/>
                <a:sym typeface="Rubik 3"/>
              </a:rPr>
              <a:t>PENKIS kartus</a:t>
            </a:r>
            <a:r>
              <a:rPr lang="en-US" sz="3199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 atlikite HEIMLICHO manevrą.</a:t>
            </a:r>
          </a:p>
          <a:p>
            <a:pPr algn="ctr">
              <a:lnSpc>
                <a:spcPts val="4479"/>
              </a:lnSpc>
            </a:pPr>
            <a:r>
              <a:rPr lang="en-US" sz="3199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Kartokite!!!</a:t>
            </a:r>
          </a:p>
          <a:p>
            <a:pPr algn="ctr">
              <a:lnSpc>
                <a:spcPts val="4479"/>
              </a:lnSpc>
            </a:pPr>
            <a:r>
              <a:rPr lang="en-US" sz="3199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Netekus sąmonės kvieskite greitąją pagalbą ir pradėkite gaivinimą.</a:t>
            </a:r>
          </a:p>
          <a:p>
            <a:pPr algn="ctr">
              <a:lnSpc>
                <a:spcPts val="4479"/>
              </a:lnSpc>
            </a:pPr>
            <a:endParaRPr lang="en-US" sz="3199">
              <a:solidFill>
                <a:srgbClr val="5D6FBD"/>
              </a:solidFill>
              <a:latin typeface="Rubik 3"/>
              <a:ea typeface="Rubik 3"/>
              <a:cs typeface="Rubik 3"/>
              <a:sym typeface="Rubik 3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5393085" y="1737361"/>
            <a:ext cx="4556207" cy="8028559"/>
          </a:xfrm>
          <a:custGeom>
            <a:avLst/>
            <a:gdLst/>
            <a:ahLst/>
            <a:cxnLst/>
            <a:rect l="l" t="t" r="r" b="b"/>
            <a:pathLst>
              <a:path w="4556207" h="8028559">
                <a:moveTo>
                  <a:pt x="0" y="0"/>
                </a:moveTo>
                <a:lnTo>
                  <a:pt x="4556207" y="0"/>
                </a:lnTo>
                <a:lnTo>
                  <a:pt x="4556207" y="8028559"/>
                </a:lnTo>
                <a:lnTo>
                  <a:pt x="0" y="802855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TextBox 6"/>
          <p:cNvSpPr txBox="1"/>
          <p:nvPr/>
        </p:nvSpPr>
        <p:spPr>
          <a:xfrm>
            <a:off x="1028700" y="5675441"/>
            <a:ext cx="5458337" cy="3702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Nepalikite vieno.</a:t>
            </a:r>
          </a:p>
          <a:p>
            <a:pPr algn="ctr">
              <a:lnSpc>
                <a:spcPts val="4899"/>
              </a:lnSpc>
            </a:pPr>
            <a:endParaRPr lang="en-US" sz="3499">
              <a:solidFill>
                <a:srgbClr val="5D6FBD"/>
              </a:solidFill>
              <a:latin typeface="Rubik 3"/>
              <a:ea typeface="Rubik 3"/>
              <a:cs typeface="Rubik 3"/>
              <a:sym typeface="Rubik 3"/>
            </a:endParaRPr>
          </a:p>
          <a:p>
            <a:pPr algn="ctr">
              <a:lnSpc>
                <a:spcPts val="4899"/>
              </a:lnSpc>
            </a:pPr>
            <a:r>
              <a:rPr lang="en-US" sz="3499" u="sng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Netrankykite </a:t>
            </a:r>
            <a:r>
              <a:rPr lang="en-US" sz="3499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į tarpumentį.</a:t>
            </a:r>
          </a:p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Neatlikite Heimlicho manevro.</a:t>
            </a:r>
          </a:p>
          <a:p>
            <a:pPr algn="ctr">
              <a:lnSpc>
                <a:spcPts val="4899"/>
              </a:lnSpc>
            </a:pPr>
            <a:endParaRPr lang="en-US" sz="3499">
              <a:solidFill>
                <a:srgbClr val="5D6FBD"/>
              </a:solidFill>
              <a:latin typeface="Rubik 3"/>
              <a:ea typeface="Rubik 3"/>
              <a:cs typeface="Rubik 3"/>
              <a:sym typeface="Rubik 3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1241123" y="1805444"/>
            <a:ext cx="5835472" cy="1311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40"/>
              </a:lnSpc>
            </a:pPr>
            <a:r>
              <a:rPr lang="en-US" sz="7600">
                <a:solidFill>
                  <a:srgbClr val="5D6FBD"/>
                </a:solidFill>
                <a:latin typeface="Blodders 2"/>
                <a:ea typeface="Blodders 2"/>
                <a:cs typeface="Blodders 2"/>
                <a:sym typeface="Blodders 2"/>
              </a:rPr>
              <a:t>Visiškas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280045" y="3140213"/>
            <a:ext cx="5979255" cy="2795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2" lvl="1" indent="-345441" algn="just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Kosulys labai SILPNAS.</a:t>
            </a:r>
          </a:p>
          <a:p>
            <a:pPr marL="690882" lvl="1" indent="-345441" algn="just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Kvėpuojant yra ŠVILPESYS.</a:t>
            </a:r>
          </a:p>
          <a:p>
            <a:pPr marL="690882" lvl="1" indent="-345441" algn="just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Žmogus pradeda MĖLTI.</a:t>
            </a:r>
          </a:p>
          <a:p>
            <a:pPr marL="690882" lvl="1" indent="-345441" algn="just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5D6FBD"/>
                </a:solidFill>
                <a:latin typeface="Rubik 3"/>
                <a:ea typeface="Rubik 3"/>
                <a:cs typeface="Rubik 3"/>
                <a:sym typeface="Rubik 3"/>
              </a:rPr>
              <a:t>PRARANDA sąmonę.</a:t>
            </a:r>
          </a:p>
          <a:p>
            <a:pPr algn="just">
              <a:lnSpc>
                <a:spcPts val="4480"/>
              </a:lnSpc>
            </a:pPr>
            <a:endParaRPr lang="en-US" sz="3200">
              <a:solidFill>
                <a:srgbClr val="5D6FBD"/>
              </a:solidFill>
              <a:latin typeface="Rubik 3"/>
              <a:ea typeface="Rubik 3"/>
              <a:cs typeface="Rubik 3"/>
              <a:sym typeface="Rubik 3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6140450" y="539889"/>
            <a:ext cx="6007100" cy="1427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19"/>
              </a:lnSpc>
            </a:pPr>
            <a:r>
              <a:rPr lang="en-US" sz="8299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Užspringimas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6234240"/>
            <a:ext cx="5458337" cy="60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</a:pPr>
            <a:r>
              <a:rPr lang="en-US" sz="3499">
                <a:solidFill>
                  <a:srgbClr val="CF4C35"/>
                </a:solidFill>
                <a:latin typeface="Rubik 3"/>
                <a:ea typeface="Rubik 3"/>
                <a:cs typeface="Rubik 3"/>
                <a:sym typeface="Rubik 3"/>
              </a:rPr>
              <a:t>SKATINKITE KOSĖTI</a:t>
            </a:r>
          </a:p>
        </p:txBody>
      </p:sp>
      <p:sp>
        <p:nvSpPr>
          <p:cNvPr id="11" name="Freeform 11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93946" y="1028700"/>
            <a:ext cx="13900108" cy="8229600"/>
            <a:chOff x="0" y="0"/>
            <a:chExt cx="3660934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60934" cy="2167467"/>
            </a:xfrm>
            <a:custGeom>
              <a:avLst/>
              <a:gdLst/>
              <a:ahLst/>
              <a:cxnLst/>
              <a:rect l="l" t="t" r="r" b="b"/>
              <a:pathLst>
                <a:path w="3660934" h="2167467">
                  <a:moveTo>
                    <a:pt x="28405" y="0"/>
                  </a:moveTo>
                  <a:lnTo>
                    <a:pt x="3632529" y="0"/>
                  </a:lnTo>
                  <a:cubicBezTo>
                    <a:pt x="3640062" y="0"/>
                    <a:pt x="3647287" y="2993"/>
                    <a:pt x="3652614" y="8320"/>
                  </a:cubicBezTo>
                  <a:cubicBezTo>
                    <a:pt x="3657941" y="13647"/>
                    <a:pt x="3660934" y="20872"/>
                    <a:pt x="3660934" y="28405"/>
                  </a:cubicBezTo>
                  <a:lnTo>
                    <a:pt x="3660934" y="2139061"/>
                  </a:lnTo>
                  <a:cubicBezTo>
                    <a:pt x="3660934" y="2146595"/>
                    <a:pt x="3657941" y="2153820"/>
                    <a:pt x="3652614" y="2159147"/>
                  </a:cubicBezTo>
                  <a:cubicBezTo>
                    <a:pt x="3647287" y="2164474"/>
                    <a:pt x="3640062" y="2167467"/>
                    <a:pt x="3632529" y="2167467"/>
                  </a:cubicBezTo>
                  <a:lnTo>
                    <a:pt x="28405" y="2167467"/>
                  </a:lnTo>
                  <a:cubicBezTo>
                    <a:pt x="20872" y="2167467"/>
                    <a:pt x="13647" y="2164474"/>
                    <a:pt x="8320" y="2159147"/>
                  </a:cubicBezTo>
                  <a:cubicBezTo>
                    <a:pt x="2993" y="2153820"/>
                    <a:pt x="0" y="2146595"/>
                    <a:pt x="0" y="2139061"/>
                  </a:cubicBezTo>
                  <a:lnTo>
                    <a:pt x="0" y="28405"/>
                  </a:lnTo>
                  <a:cubicBezTo>
                    <a:pt x="0" y="20872"/>
                    <a:pt x="2993" y="13647"/>
                    <a:pt x="8320" y="8320"/>
                  </a:cubicBezTo>
                  <a:cubicBezTo>
                    <a:pt x="13647" y="2993"/>
                    <a:pt x="20872" y="0"/>
                    <a:pt x="28405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660934" cy="22150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580227" y="1220767"/>
            <a:ext cx="9127546" cy="1539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D34729"/>
                </a:solidFill>
                <a:latin typeface="Blodders 1"/>
                <a:ea typeface="Blodders 1"/>
                <a:cs typeface="Blodders 1"/>
                <a:sym typeface="Blodders 1"/>
              </a:rPr>
              <a:t>3 situacija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53809" y="4078531"/>
            <a:ext cx="12580382" cy="2729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Pertraukos metu šalia jūsų sėdinčiam mokiniui prasidėjo epilepsijos priepuolis. Papasakokite, ką darysite ir pavaizduokite veiksmus, kaip jam padėsite.</a:t>
            </a:r>
          </a:p>
        </p:txBody>
      </p:sp>
      <p:sp>
        <p:nvSpPr>
          <p:cNvPr id="7" name="Freeform 7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83049" y="5614460"/>
            <a:ext cx="6699889" cy="3486460"/>
            <a:chOff x="0" y="0"/>
            <a:chExt cx="1764580" cy="91824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64580" cy="918245"/>
            </a:xfrm>
            <a:custGeom>
              <a:avLst/>
              <a:gdLst/>
              <a:ahLst/>
              <a:cxnLst/>
              <a:rect l="l" t="t" r="r" b="b"/>
              <a:pathLst>
                <a:path w="1764580" h="918245">
                  <a:moveTo>
                    <a:pt x="58932" y="0"/>
                  </a:moveTo>
                  <a:lnTo>
                    <a:pt x="1705648" y="0"/>
                  </a:lnTo>
                  <a:cubicBezTo>
                    <a:pt x="1738195" y="0"/>
                    <a:pt x="1764580" y="26385"/>
                    <a:pt x="1764580" y="58932"/>
                  </a:cubicBezTo>
                  <a:lnTo>
                    <a:pt x="1764580" y="859313"/>
                  </a:lnTo>
                  <a:cubicBezTo>
                    <a:pt x="1764580" y="874942"/>
                    <a:pt x="1758371" y="889932"/>
                    <a:pt x="1747319" y="900984"/>
                  </a:cubicBezTo>
                  <a:cubicBezTo>
                    <a:pt x="1736267" y="912036"/>
                    <a:pt x="1721278" y="918245"/>
                    <a:pt x="1705648" y="918245"/>
                  </a:cubicBezTo>
                  <a:lnTo>
                    <a:pt x="58932" y="918245"/>
                  </a:lnTo>
                  <a:cubicBezTo>
                    <a:pt x="26385" y="918245"/>
                    <a:pt x="0" y="891860"/>
                    <a:pt x="0" y="859313"/>
                  </a:cubicBezTo>
                  <a:lnTo>
                    <a:pt x="0" y="58932"/>
                  </a:lnTo>
                  <a:cubicBezTo>
                    <a:pt x="0" y="26385"/>
                    <a:pt x="26385" y="0"/>
                    <a:pt x="58932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764580" cy="965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0931801" y="5614460"/>
            <a:ext cx="6673150" cy="3486460"/>
            <a:chOff x="0" y="0"/>
            <a:chExt cx="1757537" cy="91824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757537" cy="918245"/>
            </a:xfrm>
            <a:custGeom>
              <a:avLst/>
              <a:gdLst/>
              <a:ahLst/>
              <a:cxnLst/>
              <a:rect l="l" t="t" r="r" b="b"/>
              <a:pathLst>
                <a:path w="1757537" h="918245">
                  <a:moveTo>
                    <a:pt x="59168" y="0"/>
                  </a:moveTo>
                  <a:lnTo>
                    <a:pt x="1698369" y="0"/>
                  </a:lnTo>
                  <a:cubicBezTo>
                    <a:pt x="1714062" y="0"/>
                    <a:pt x="1729111" y="6234"/>
                    <a:pt x="1740208" y="17330"/>
                  </a:cubicBezTo>
                  <a:cubicBezTo>
                    <a:pt x="1751304" y="28426"/>
                    <a:pt x="1757537" y="43476"/>
                    <a:pt x="1757537" y="59168"/>
                  </a:cubicBezTo>
                  <a:lnTo>
                    <a:pt x="1757537" y="859077"/>
                  </a:lnTo>
                  <a:cubicBezTo>
                    <a:pt x="1757537" y="874769"/>
                    <a:pt x="1751304" y="889819"/>
                    <a:pt x="1740208" y="900915"/>
                  </a:cubicBezTo>
                  <a:cubicBezTo>
                    <a:pt x="1729111" y="912011"/>
                    <a:pt x="1714062" y="918245"/>
                    <a:pt x="1698369" y="918245"/>
                  </a:cubicBezTo>
                  <a:lnTo>
                    <a:pt x="59168" y="918245"/>
                  </a:lnTo>
                  <a:cubicBezTo>
                    <a:pt x="26490" y="918245"/>
                    <a:pt x="0" y="891754"/>
                    <a:pt x="0" y="859077"/>
                  </a:cubicBezTo>
                  <a:lnTo>
                    <a:pt x="0" y="59168"/>
                  </a:lnTo>
                  <a:cubicBezTo>
                    <a:pt x="0" y="26490"/>
                    <a:pt x="26490" y="0"/>
                    <a:pt x="59168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47625"/>
              <a:ext cx="1757537" cy="9658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742514" y="3163733"/>
            <a:ext cx="4189288" cy="7123267"/>
            <a:chOff x="0" y="0"/>
            <a:chExt cx="5585717" cy="9497690"/>
          </a:xfrm>
        </p:grpSpPr>
        <p:sp>
          <p:nvSpPr>
            <p:cNvPr id="9" name="Freeform 9"/>
            <p:cNvSpPr/>
            <p:nvPr/>
          </p:nvSpPr>
          <p:spPr>
            <a:xfrm rot="10449415">
              <a:off x="1417050" y="7805292"/>
              <a:ext cx="1352537" cy="1627779"/>
            </a:xfrm>
            <a:custGeom>
              <a:avLst/>
              <a:gdLst/>
              <a:ahLst/>
              <a:cxnLst/>
              <a:rect l="l" t="t" r="r" b="b"/>
              <a:pathLst>
                <a:path w="1352537" h="1627779">
                  <a:moveTo>
                    <a:pt x="0" y="0"/>
                  </a:moveTo>
                  <a:lnTo>
                    <a:pt x="1352536" y="0"/>
                  </a:lnTo>
                  <a:lnTo>
                    <a:pt x="1352536" y="1627779"/>
                  </a:lnTo>
                  <a:lnTo>
                    <a:pt x="0" y="16277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0" y="0"/>
              <a:ext cx="5585717" cy="9051803"/>
            </a:xfrm>
            <a:custGeom>
              <a:avLst/>
              <a:gdLst/>
              <a:ahLst/>
              <a:cxnLst/>
              <a:rect l="l" t="t" r="r" b="b"/>
              <a:pathLst>
                <a:path w="5585717" h="9051803">
                  <a:moveTo>
                    <a:pt x="0" y="0"/>
                  </a:moveTo>
                  <a:lnTo>
                    <a:pt x="5585717" y="0"/>
                  </a:lnTo>
                  <a:lnTo>
                    <a:pt x="5585717" y="9051803"/>
                  </a:lnTo>
                  <a:lnTo>
                    <a:pt x="0" y="90518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lt-LT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5588380" y="715677"/>
            <a:ext cx="7111240" cy="1539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586BB0"/>
                </a:solidFill>
                <a:latin typeface="Blodders 1"/>
                <a:ea typeface="Blodders 1"/>
                <a:cs typeface="Blodders 1"/>
                <a:sym typeface="Blodders 1"/>
              </a:rPr>
              <a:t>Traukuliai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420033" y="4503720"/>
            <a:ext cx="5853632" cy="1024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5399">
                <a:solidFill>
                  <a:srgbClr val="CF4C35"/>
                </a:solidFill>
                <a:latin typeface="Blodders 1"/>
                <a:ea typeface="Blodders 1"/>
                <a:cs typeface="Blodders 1"/>
                <a:sym typeface="Blodders 1"/>
              </a:rPr>
              <a:t>Pagalba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683049" y="4520231"/>
            <a:ext cx="6465370" cy="1008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19"/>
              </a:lnSpc>
            </a:pPr>
            <a:r>
              <a:rPr lang="en-US" sz="5299">
                <a:solidFill>
                  <a:srgbClr val="586BB0"/>
                </a:solidFill>
                <a:latin typeface="Blodders 1"/>
                <a:ea typeface="Blodders 1"/>
                <a:cs typeface="Blodders 1"/>
                <a:sym typeface="Blodders 1"/>
              </a:rPr>
              <a:t>Pavojus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94941" y="5839406"/>
            <a:ext cx="6053478" cy="2950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586BB0"/>
                </a:solidFill>
                <a:latin typeface="Rubik 4"/>
                <a:ea typeface="Rubik 4"/>
                <a:cs typeface="Rubik 4"/>
                <a:sym typeface="Rubik 4"/>
              </a:rPr>
              <a:t>Pirmą kartą ar kartojasi;</a:t>
            </a: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586BB0"/>
                </a:solidFill>
                <a:latin typeface="Rubik 4"/>
                <a:ea typeface="Rubik 4"/>
                <a:cs typeface="Rubik 4"/>
                <a:sym typeface="Rubik 4"/>
              </a:rPr>
              <a:t>Ilgiau nei 5 min.;</a:t>
            </a: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586BB0"/>
                </a:solidFill>
                <a:latin typeface="Rubik 4"/>
                <a:ea typeface="Rubik 4"/>
                <a:cs typeface="Rubik 4"/>
                <a:sym typeface="Rubik 4"/>
              </a:rPr>
              <a:t>Susižeidė;</a:t>
            </a: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586BB0"/>
                </a:solidFill>
                <a:latin typeface="Rubik 4"/>
                <a:ea typeface="Rubik 4"/>
                <a:cs typeface="Rubik 4"/>
                <a:sym typeface="Rubik 4"/>
              </a:rPr>
              <a:t>Neatsigauna.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1420033" y="5839406"/>
            <a:ext cx="5853632" cy="2950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586BB0"/>
                </a:solidFill>
                <a:latin typeface="Rubik 4"/>
                <a:ea typeface="Rubik 4"/>
                <a:cs typeface="Rubik 4"/>
                <a:sym typeface="Rubik 4"/>
              </a:rPr>
              <a:t>Saugiai paguldykite;</a:t>
            </a:r>
          </a:p>
          <a:p>
            <a:pPr algn="l">
              <a:lnSpc>
                <a:spcPts val="5880"/>
              </a:lnSpc>
            </a:pPr>
            <a:r>
              <a:rPr lang="en-US" sz="4200" u="sng">
                <a:solidFill>
                  <a:srgbClr val="586BB0"/>
                </a:solidFill>
                <a:latin typeface="Rubik 4"/>
                <a:ea typeface="Rubik 4"/>
                <a:cs typeface="Rubik 4"/>
                <a:sym typeface="Rubik 4"/>
              </a:rPr>
              <a:t>Patraukite daiktus;</a:t>
            </a: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586BB0"/>
                </a:solidFill>
                <a:latin typeface="Rubik 4"/>
                <a:ea typeface="Rubik 4"/>
                <a:cs typeface="Rubik 4"/>
                <a:sym typeface="Rubik 4"/>
              </a:rPr>
              <a:t>Atlaisvinkite drabužius;</a:t>
            </a: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586BB0"/>
                </a:solidFill>
                <a:latin typeface="Rubik 4"/>
                <a:ea typeface="Rubik 4"/>
                <a:cs typeface="Rubik 4"/>
                <a:sym typeface="Rubik 4"/>
              </a:rPr>
              <a:t>Vertinkite būklę.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879049" y="3139035"/>
            <a:ext cx="14529902" cy="79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>
                <a:solidFill>
                  <a:srgbClr val="CF4C35"/>
                </a:solidFill>
                <a:latin typeface="Blodders 1"/>
                <a:ea typeface="Blodders 1"/>
                <a:cs typeface="Blodders 1"/>
                <a:sym typeface="Blodders 1"/>
              </a:rPr>
              <a:t>Dažniausias </a:t>
            </a:r>
            <a:r>
              <a:rPr lang="en-US" sz="4200">
                <a:solidFill>
                  <a:srgbClr val="566FB5"/>
                </a:solidFill>
                <a:latin typeface="Blodders 1"/>
                <a:ea typeface="Blodders 1"/>
                <a:cs typeface="Blodders 1"/>
                <a:sym typeface="Blodders 1"/>
              </a:rPr>
              <a:t>epilepsijos</a:t>
            </a:r>
            <a:r>
              <a:rPr lang="en-US" sz="4200">
                <a:solidFill>
                  <a:srgbClr val="CF4C35"/>
                </a:solidFill>
                <a:latin typeface="Blodders 1"/>
                <a:ea typeface="Blodders 1"/>
                <a:cs typeface="Blodders 1"/>
                <a:sym typeface="Blodders 1"/>
              </a:rPr>
              <a:t> požymis</a:t>
            </a:r>
          </a:p>
        </p:txBody>
      </p:sp>
      <p:sp>
        <p:nvSpPr>
          <p:cNvPr id="18" name="Freeform 18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D542DD2-0F6A-7A04-524B-8F6F475573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7492" y="1947463"/>
            <a:ext cx="16720701" cy="97014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93946" y="1028700"/>
            <a:ext cx="13900108" cy="8229600"/>
            <a:chOff x="0" y="0"/>
            <a:chExt cx="3660934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60934" cy="2167467"/>
            </a:xfrm>
            <a:custGeom>
              <a:avLst/>
              <a:gdLst/>
              <a:ahLst/>
              <a:cxnLst/>
              <a:rect l="l" t="t" r="r" b="b"/>
              <a:pathLst>
                <a:path w="3660934" h="2167467">
                  <a:moveTo>
                    <a:pt x="28405" y="0"/>
                  </a:moveTo>
                  <a:lnTo>
                    <a:pt x="3632529" y="0"/>
                  </a:lnTo>
                  <a:cubicBezTo>
                    <a:pt x="3640062" y="0"/>
                    <a:pt x="3647287" y="2993"/>
                    <a:pt x="3652614" y="8320"/>
                  </a:cubicBezTo>
                  <a:cubicBezTo>
                    <a:pt x="3657941" y="13647"/>
                    <a:pt x="3660934" y="20872"/>
                    <a:pt x="3660934" y="28405"/>
                  </a:cubicBezTo>
                  <a:lnTo>
                    <a:pt x="3660934" y="2139061"/>
                  </a:lnTo>
                  <a:cubicBezTo>
                    <a:pt x="3660934" y="2146595"/>
                    <a:pt x="3657941" y="2153820"/>
                    <a:pt x="3652614" y="2159147"/>
                  </a:cubicBezTo>
                  <a:cubicBezTo>
                    <a:pt x="3647287" y="2164474"/>
                    <a:pt x="3640062" y="2167467"/>
                    <a:pt x="3632529" y="2167467"/>
                  </a:cubicBezTo>
                  <a:lnTo>
                    <a:pt x="28405" y="2167467"/>
                  </a:lnTo>
                  <a:cubicBezTo>
                    <a:pt x="20872" y="2167467"/>
                    <a:pt x="13647" y="2164474"/>
                    <a:pt x="8320" y="2159147"/>
                  </a:cubicBezTo>
                  <a:cubicBezTo>
                    <a:pt x="2993" y="2153820"/>
                    <a:pt x="0" y="2146595"/>
                    <a:pt x="0" y="2139061"/>
                  </a:cubicBezTo>
                  <a:lnTo>
                    <a:pt x="0" y="28405"/>
                  </a:lnTo>
                  <a:cubicBezTo>
                    <a:pt x="0" y="20872"/>
                    <a:pt x="2993" y="13647"/>
                    <a:pt x="8320" y="8320"/>
                  </a:cubicBezTo>
                  <a:cubicBezTo>
                    <a:pt x="13647" y="2993"/>
                    <a:pt x="20872" y="0"/>
                    <a:pt x="28405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660934" cy="22150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580227" y="1220767"/>
            <a:ext cx="9127546" cy="1539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D34729"/>
                </a:solidFill>
                <a:latin typeface="Blodders 1"/>
                <a:ea typeface="Blodders 1"/>
                <a:cs typeface="Blodders 1"/>
                <a:sym typeface="Blodders 1"/>
              </a:rPr>
              <a:t>4 situacija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53809" y="3554652"/>
            <a:ext cx="12580382" cy="4101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Per pertrauką pavaišinote savo draugą sumuštiniais, kuriuose buvo riešutų sviesto, tačiau jis to nežinojo - pradėjo kosėti, jam pasidarė sunku kvėpuoti ir veidas pradėjo tinti. Papasakokite, ką darysite ir pavaizduokite veiksmus, kaip jam padėsite.</a:t>
            </a:r>
          </a:p>
        </p:txBody>
      </p:sp>
      <p:sp>
        <p:nvSpPr>
          <p:cNvPr id="7" name="Freeform 7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3025916"/>
            <a:ext cx="7215313" cy="6015195"/>
            <a:chOff x="0" y="0"/>
            <a:chExt cx="1900329" cy="158424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00329" cy="1584249"/>
            </a:xfrm>
            <a:custGeom>
              <a:avLst/>
              <a:gdLst/>
              <a:ahLst/>
              <a:cxnLst/>
              <a:rect l="l" t="t" r="r" b="b"/>
              <a:pathLst>
                <a:path w="1900329" h="1584249">
                  <a:moveTo>
                    <a:pt x="54722" y="0"/>
                  </a:moveTo>
                  <a:lnTo>
                    <a:pt x="1845607" y="0"/>
                  </a:lnTo>
                  <a:cubicBezTo>
                    <a:pt x="1860120" y="0"/>
                    <a:pt x="1874039" y="5765"/>
                    <a:pt x="1884302" y="16028"/>
                  </a:cubicBezTo>
                  <a:cubicBezTo>
                    <a:pt x="1894564" y="26290"/>
                    <a:pt x="1900329" y="40209"/>
                    <a:pt x="1900329" y="54722"/>
                  </a:cubicBezTo>
                  <a:lnTo>
                    <a:pt x="1900329" y="1529527"/>
                  </a:lnTo>
                  <a:cubicBezTo>
                    <a:pt x="1900329" y="1559749"/>
                    <a:pt x="1875829" y="1584249"/>
                    <a:pt x="1845607" y="1584249"/>
                  </a:cubicBezTo>
                  <a:lnTo>
                    <a:pt x="54722" y="1584249"/>
                  </a:lnTo>
                  <a:cubicBezTo>
                    <a:pt x="24500" y="1584249"/>
                    <a:pt x="0" y="1559749"/>
                    <a:pt x="0" y="1529527"/>
                  </a:cubicBezTo>
                  <a:lnTo>
                    <a:pt x="0" y="54722"/>
                  </a:lnTo>
                  <a:cubicBezTo>
                    <a:pt x="0" y="24500"/>
                    <a:pt x="24500" y="0"/>
                    <a:pt x="54722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1900329" cy="1631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4583528" y="5688939"/>
            <a:ext cx="4991111" cy="4598061"/>
          </a:xfrm>
          <a:custGeom>
            <a:avLst/>
            <a:gdLst/>
            <a:ahLst/>
            <a:cxnLst/>
            <a:rect l="l" t="t" r="r" b="b"/>
            <a:pathLst>
              <a:path w="4991111" h="4598061">
                <a:moveTo>
                  <a:pt x="0" y="0"/>
                </a:moveTo>
                <a:lnTo>
                  <a:pt x="4991110" y="0"/>
                </a:lnTo>
                <a:lnTo>
                  <a:pt x="4991110" y="4598061"/>
                </a:lnTo>
                <a:lnTo>
                  <a:pt x="0" y="45980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TextBox 6"/>
          <p:cNvSpPr txBox="1"/>
          <p:nvPr/>
        </p:nvSpPr>
        <p:spPr>
          <a:xfrm>
            <a:off x="1096815" y="3049905"/>
            <a:ext cx="7079083" cy="120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7000">
                <a:solidFill>
                  <a:srgbClr val="5D6FBD"/>
                </a:solidFill>
                <a:latin typeface="Blodders 2"/>
                <a:ea typeface="Blodders 2"/>
                <a:cs typeface="Blodders 2"/>
                <a:sym typeface="Blodders 2"/>
              </a:rPr>
              <a:t>Požymiai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4177030"/>
            <a:ext cx="4847122" cy="5081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79" lvl="1" indent="-345439" algn="l">
              <a:lnSpc>
                <a:spcPts val="4479"/>
              </a:lnSpc>
              <a:buFont typeface="Arial"/>
              <a:buChar char="•"/>
            </a:pPr>
            <a:r>
              <a:rPr lang="en-US" sz="3199" dirty="0" err="1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Padažnėjęs</a:t>
            </a:r>
            <a:r>
              <a:rPr lang="en-US" sz="3199" dirty="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 </a:t>
            </a:r>
            <a:r>
              <a:rPr lang="en-US" sz="3199" dirty="0" err="1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pulsas</a:t>
            </a:r>
            <a:r>
              <a:rPr lang="en-US" sz="3199" dirty="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;</a:t>
            </a:r>
          </a:p>
          <a:p>
            <a:pPr marL="690879" lvl="1" indent="-345439" algn="l">
              <a:lnSpc>
                <a:spcPts val="4479"/>
              </a:lnSpc>
              <a:buFont typeface="Arial"/>
              <a:buChar char="•"/>
            </a:pPr>
            <a:r>
              <a:rPr lang="en-US" sz="3199" dirty="0" err="1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Dusulys</a:t>
            </a:r>
            <a:r>
              <a:rPr lang="en-US" sz="3199" dirty="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;</a:t>
            </a:r>
          </a:p>
          <a:p>
            <a:pPr marL="690879" lvl="1" indent="-345439" algn="l">
              <a:lnSpc>
                <a:spcPts val="4479"/>
              </a:lnSpc>
              <a:buFont typeface="Arial"/>
              <a:buChar char="•"/>
            </a:pPr>
            <a:r>
              <a:rPr lang="en-US" sz="3199" dirty="0" err="1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Bėrimas</a:t>
            </a:r>
            <a:r>
              <a:rPr lang="en-US" sz="3199" dirty="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;</a:t>
            </a:r>
          </a:p>
          <a:p>
            <a:pPr marL="690879" lvl="1" indent="-345439" algn="l">
              <a:lnSpc>
                <a:spcPts val="4479"/>
              </a:lnSpc>
              <a:buFont typeface="Arial"/>
              <a:buChar char="•"/>
            </a:pPr>
            <a:r>
              <a:rPr lang="en-US" sz="3199" dirty="0" err="1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Virškinamojo</a:t>
            </a:r>
            <a:r>
              <a:rPr lang="en-US" sz="3199" dirty="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 </a:t>
            </a:r>
            <a:r>
              <a:rPr lang="en-US" sz="3199" dirty="0" err="1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trakto</a:t>
            </a:r>
            <a:r>
              <a:rPr lang="en-US" sz="3199" dirty="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 </a:t>
            </a:r>
            <a:r>
              <a:rPr lang="en-US" sz="3199" dirty="0" err="1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veiklos</a:t>
            </a:r>
            <a:r>
              <a:rPr lang="en-US" sz="3199" dirty="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 </a:t>
            </a:r>
            <a:r>
              <a:rPr lang="en-US" sz="3199" dirty="0" err="1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sutrikimas</a:t>
            </a:r>
            <a:r>
              <a:rPr lang="en-US" sz="3199" dirty="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;</a:t>
            </a:r>
          </a:p>
          <a:p>
            <a:pPr marL="690879" lvl="1" indent="-345439" algn="l">
              <a:lnSpc>
                <a:spcPts val="4479"/>
              </a:lnSpc>
              <a:buFont typeface="Arial"/>
              <a:buChar char="•"/>
            </a:pPr>
            <a:r>
              <a:rPr lang="en-US" sz="3199" dirty="0" err="1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Nerimas</a:t>
            </a:r>
            <a:r>
              <a:rPr lang="en-US" sz="3199" dirty="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;</a:t>
            </a:r>
          </a:p>
          <a:p>
            <a:pPr marL="690879" lvl="1" indent="-345439" algn="l">
              <a:lnSpc>
                <a:spcPts val="4479"/>
              </a:lnSpc>
              <a:buFont typeface="Arial"/>
              <a:buChar char="•"/>
            </a:pPr>
            <a:r>
              <a:rPr lang="en-US" sz="3199" dirty="0" err="1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Tinimas</a:t>
            </a:r>
            <a:r>
              <a:rPr lang="en-US" sz="3199" dirty="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.</a:t>
            </a:r>
          </a:p>
          <a:p>
            <a:pPr algn="just">
              <a:lnSpc>
                <a:spcPts val="4479"/>
              </a:lnSpc>
            </a:pPr>
            <a:endParaRPr lang="en-US" sz="3199" dirty="0">
              <a:solidFill>
                <a:srgbClr val="5D6FBD"/>
              </a:solidFill>
              <a:latin typeface="Rubik Light"/>
              <a:ea typeface="Rubik Light"/>
              <a:cs typeface="Rubik Light"/>
              <a:sym typeface="Rubik Light"/>
            </a:endParaRPr>
          </a:p>
          <a:p>
            <a:pPr algn="just">
              <a:lnSpc>
                <a:spcPts val="4479"/>
              </a:lnSpc>
            </a:pPr>
            <a:endParaRPr lang="en-US" sz="3199" dirty="0">
              <a:solidFill>
                <a:srgbClr val="5D6FBD"/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9709476" y="3025916"/>
            <a:ext cx="7549824" cy="6015195"/>
            <a:chOff x="0" y="0"/>
            <a:chExt cx="1988431" cy="158424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988431" cy="1584249"/>
            </a:xfrm>
            <a:custGeom>
              <a:avLst/>
              <a:gdLst/>
              <a:ahLst/>
              <a:cxnLst/>
              <a:rect l="l" t="t" r="r" b="b"/>
              <a:pathLst>
                <a:path w="1988431" h="1584249">
                  <a:moveTo>
                    <a:pt x="52298" y="0"/>
                  </a:moveTo>
                  <a:lnTo>
                    <a:pt x="1936133" y="0"/>
                  </a:lnTo>
                  <a:cubicBezTo>
                    <a:pt x="1950003" y="0"/>
                    <a:pt x="1963306" y="5510"/>
                    <a:pt x="1973113" y="15318"/>
                  </a:cubicBezTo>
                  <a:cubicBezTo>
                    <a:pt x="1982921" y="25125"/>
                    <a:pt x="1988431" y="38427"/>
                    <a:pt x="1988431" y="52298"/>
                  </a:cubicBezTo>
                  <a:lnTo>
                    <a:pt x="1988431" y="1531951"/>
                  </a:lnTo>
                  <a:cubicBezTo>
                    <a:pt x="1988431" y="1545821"/>
                    <a:pt x="1982921" y="1559124"/>
                    <a:pt x="1973113" y="1568931"/>
                  </a:cubicBezTo>
                  <a:cubicBezTo>
                    <a:pt x="1963306" y="1578739"/>
                    <a:pt x="1950003" y="1584249"/>
                    <a:pt x="1936133" y="1584249"/>
                  </a:cubicBezTo>
                  <a:lnTo>
                    <a:pt x="52298" y="1584249"/>
                  </a:lnTo>
                  <a:cubicBezTo>
                    <a:pt x="38427" y="1584249"/>
                    <a:pt x="25125" y="1578739"/>
                    <a:pt x="15318" y="1568931"/>
                  </a:cubicBezTo>
                  <a:cubicBezTo>
                    <a:pt x="5510" y="1559124"/>
                    <a:pt x="0" y="1545821"/>
                    <a:pt x="0" y="1531951"/>
                  </a:cubicBezTo>
                  <a:lnTo>
                    <a:pt x="0" y="52298"/>
                  </a:lnTo>
                  <a:cubicBezTo>
                    <a:pt x="0" y="38427"/>
                    <a:pt x="5510" y="25125"/>
                    <a:pt x="15318" y="15318"/>
                  </a:cubicBezTo>
                  <a:cubicBezTo>
                    <a:pt x="25125" y="5510"/>
                    <a:pt x="38427" y="0"/>
                    <a:pt x="52298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1988431" cy="1631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9884544" y="3049905"/>
            <a:ext cx="7199689" cy="1203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00"/>
              </a:lnSpc>
            </a:pPr>
            <a:r>
              <a:rPr lang="en-US" sz="7000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pagalba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23074" y="857250"/>
            <a:ext cx="6241852" cy="14274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19"/>
              </a:lnSpc>
            </a:pPr>
            <a:r>
              <a:rPr lang="en-US" sz="8299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ANAFILAKSIJA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694765" y="2159916"/>
            <a:ext cx="8405676" cy="705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09"/>
              </a:lnSpc>
            </a:pPr>
            <a:r>
              <a:rPr lang="en-US" sz="4078">
                <a:solidFill>
                  <a:srgbClr val="5D6FBD"/>
                </a:solidFill>
                <a:latin typeface="Blodders 2"/>
                <a:ea typeface="Blodders 2"/>
                <a:cs typeface="Blodders 2"/>
                <a:sym typeface="Blodders 2"/>
              </a:rPr>
              <a:t>ALERGIJA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709476" y="4186555"/>
            <a:ext cx="7549824" cy="5043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90882" lvl="1" indent="-345441" algn="l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Kvieskite greitąją pagalbą.</a:t>
            </a:r>
          </a:p>
          <a:p>
            <a:pPr marL="690882" lvl="1" indent="-345441" algn="l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Jeigu įmanoma pašalinkite alergeną.</a:t>
            </a:r>
          </a:p>
          <a:p>
            <a:pPr marL="690882" lvl="1" indent="-345441" algn="l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Esant galimybei suleiskite prieš alerginius vaistus.</a:t>
            </a:r>
          </a:p>
          <a:p>
            <a:pPr marL="690882" lvl="1" indent="-345441" algn="l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Paguldykite į stabilią šoninę padėtį.</a:t>
            </a:r>
          </a:p>
          <a:p>
            <a:pPr marL="690882" lvl="1" indent="-345441" algn="l">
              <a:lnSpc>
                <a:spcPts val="4480"/>
              </a:lnSpc>
              <a:buFont typeface="Arial"/>
              <a:buChar char="•"/>
            </a:pPr>
            <a:r>
              <a:rPr lang="en-US" sz="3200">
                <a:solidFill>
                  <a:srgbClr val="5D6FBD"/>
                </a:solidFill>
                <a:latin typeface="Rubik Light"/>
                <a:ea typeface="Rubik Light"/>
                <a:cs typeface="Rubik Light"/>
                <a:sym typeface="Rubik Light"/>
              </a:rPr>
              <a:t>Netekus sąmonės pradėkite pradinį gaivinimą.</a:t>
            </a: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5D6FBD"/>
              </a:solidFill>
              <a:latin typeface="Rubik Light"/>
              <a:ea typeface="Rubik Light"/>
              <a:cs typeface="Rubik Light"/>
              <a:sym typeface="Rubik Light"/>
            </a:endParaRPr>
          </a:p>
          <a:p>
            <a:pPr algn="l">
              <a:lnSpc>
                <a:spcPts val="4480"/>
              </a:lnSpc>
            </a:pPr>
            <a:endParaRPr lang="en-US" sz="3200">
              <a:solidFill>
                <a:srgbClr val="5D6FBD"/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>
            <a:extLst>
              <a:ext uri="{FF2B5EF4-FFF2-40B4-BE49-F238E27FC236}">
                <a16:creationId xmlns:a16="http://schemas.microsoft.com/office/drawing/2014/main" id="{B9DF38EB-AAAC-040C-FC03-BFF6D059F8CA}"/>
              </a:ext>
            </a:extLst>
          </p:cNvPr>
          <p:cNvGrpSpPr/>
          <p:nvPr/>
        </p:nvGrpSpPr>
        <p:grpSpPr>
          <a:xfrm>
            <a:off x="1028700" y="3848100"/>
            <a:ext cx="9182100" cy="5193011"/>
            <a:chOff x="0" y="0"/>
            <a:chExt cx="1900329" cy="1584249"/>
          </a:xfrm>
        </p:grpSpPr>
        <p:sp>
          <p:nvSpPr>
            <p:cNvPr id="5" name="Freeform 3">
              <a:extLst>
                <a:ext uri="{FF2B5EF4-FFF2-40B4-BE49-F238E27FC236}">
                  <a16:creationId xmlns:a16="http://schemas.microsoft.com/office/drawing/2014/main" id="{CA6975D2-83E6-680D-0825-2036426E2784}"/>
                </a:ext>
              </a:extLst>
            </p:cNvPr>
            <p:cNvSpPr/>
            <p:nvPr/>
          </p:nvSpPr>
          <p:spPr>
            <a:xfrm>
              <a:off x="0" y="0"/>
              <a:ext cx="1900329" cy="1584249"/>
            </a:xfrm>
            <a:custGeom>
              <a:avLst/>
              <a:gdLst/>
              <a:ahLst/>
              <a:cxnLst/>
              <a:rect l="l" t="t" r="r" b="b"/>
              <a:pathLst>
                <a:path w="1900329" h="1584249">
                  <a:moveTo>
                    <a:pt x="54722" y="0"/>
                  </a:moveTo>
                  <a:lnTo>
                    <a:pt x="1845607" y="0"/>
                  </a:lnTo>
                  <a:cubicBezTo>
                    <a:pt x="1860120" y="0"/>
                    <a:pt x="1874039" y="5765"/>
                    <a:pt x="1884302" y="16028"/>
                  </a:cubicBezTo>
                  <a:cubicBezTo>
                    <a:pt x="1894564" y="26290"/>
                    <a:pt x="1900329" y="40209"/>
                    <a:pt x="1900329" y="54722"/>
                  </a:cubicBezTo>
                  <a:lnTo>
                    <a:pt x="1900329" y="1529527"/>
                  </a:lnTo>
                  <a:cubicBezTo>
                    <a:pt x="1900329" y="1559749"/>
                    <a:pt x="1875829" y="1584249"/>
                    <a:pt x="1845607" y="1584249"/>
                  </a:cubicBezTo>
                  <a:lnTo>
                    <a:pt x="54722" y="1584249"/>
                  </a:lnTo>
                  <a:cubicBezTo>
                    <a:pt x="24500" y="1584249"/>
                    <a:pt x="0" y="1559749"/>
                    <a:pt x="0" y="1529527"/>
                  </a:cubicBezTo>
                  <a:lnTo>
                    <a:pt x="0" y="54722"/>
                  </a:lnTo>
                  <a:cubicBezTo>
                    <a:pt x="0" y="24500"/>
                    <a:pt x="24500" y="0"/>
                    <a:pt x="54722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 dirty="0"/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864C64D5-14A2-363E-FD94-3A312B8D291A}"/>
                </a:ext>
              </a:extLst>
            </p:cNvPr>
            <p:cNvSpPr txBox="1"/>
            <p:nvPr/>
          </p:nvSpPr>
          <p:spPr>
            <a:xfrm>
              <a:off x="0" y="-47625"/>
              <a:ext cx="1900329" cy="1631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0" name="TextBox 12">
            <a:extLst>
              <a:ext uri="{FF2B5EF4-FFF2-40B4-BE49-F238E27FC236}">
                <a16:creationId xmlns:a16="http://schemas.microsoft.com/office/drawing/2014/main" id="{B6175C25-C0BC-F5AC-F3E4-B2E2C893D009}"/>
              </a:ext>
            </a:extLst>
          </p:cNvPr>
          <p:cNvSpPr txBox="1"/>
          <p:nvPr/>
        </p:nvSpPr>
        <p:spPr>
          <a:xfrm>
            <a:off x="2128963" y="645855"/>
            <a:ext cx="12839700" cy="2554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8300" dirty="0">
                <a:solidFill>
                  <a:srgbClr val="CF4C35"/>
                </a:solidFill>
                <a:latin typeface="Blodders 2" panose="020B0604020202020204" charset="0"/>
              </a:rPr>
              <a:t>Kaip </a:t>
            </a:r>
            <a:r>
              <a:rPr lang="en-US" sz="8300" dirty="0" err="1">
                <a:solidFill>
                  <a:srgbClr val="CF4C35"/>
                </a:solidFill>
                <a:latin typeface="Blodders 2" panose="020B0604020202020204" charset="0"/>
              </a:rPr>
              <a:t>naudoti</a:t>
            </a:r>
            <a:r>
              <a:rPr lang="en-US" sz="8300" dirty="0">
                <a:solidFill>
                  <a:srgbClr val="CF4C35"/>
                </a:solidFill>
                <a:latin typeface="Blodders 2" panose="020B0604020202020204" charset="0"/>
              </a:rPr>
              <a:t> </a:t>
            </a:r>
            <a:r>
              <a:rPr lang="en-US" sz="8300" dirty="0" err="1">
                <a:solidFill>
                  <a:srgbClr val="CF4C35"/>
                </a:solidFill>
                <a:latin typeface="Blodders 2" panose="020B0604020202020204" charset="0"/>
              </a:rPr>
              <a:t>epinefrino</a:t>
            </a:r>
            <a:r>
              <a:rPr lang="en-US" sz="8300" dirty="0">
                <a:solidFill>
                  <a:srgbClr val="CF4C35"/>
                </a:solidFill>
                <a:latin typeface="Blodders 2" panose="020B0604020202020204" charset="0"/>
              </a:rPr>
              <a:t> </a:t>
            </a:r>
            <a:r>
              <a:rPr lang="en-US" sz="8300" dirty="0" err="1">
                <a:solidFill>
                  <a:srgbClr val="CF4C35"/>
                </a:solidFill>
                <a:latin typeface="Blodders 2" panose="020B0604020202020204" charset="0"/>
              </a:rPr>
              <a:t>autoinjektorių</a:t>
            </a:r>
            <a:r>
              <a:rPr lang="en-US" sz="8300" dirty="0">
                <a:solidFill>
                  <a:srgbClr val="CF4C35"/>
                </a:solidFill>
                <a:latin typeface="Blodders 2" panose="020B0604020202020204" charset="0"/>
              </a:rPr>
              <a:t> (EpiPen)?​</a:t>
            </a:r>
            <a:endParaRPr lang="en-US" sz="8300" dirty="0">
              <a:solidFill>
                <a:srgbClr val="CF4C35"/>
              </a:solidFill>
              <a:latin typeface="Blodders 2" panose="020B0604020202020204" charset="0"/>
              <a:ea typeface="Blodders 2"/>
              <a:cs typeface="Blodders 2"/>
              <a:sym typeface="Blodders 2"/>
            </a:endParaRPr>
          </a:p>
        </p:txBody>
      </p:sp>
      <p:sp>
        <p:nvSpPr>
          <p:cNvPr id="3" name="Freeform 4">
            <a:extLst>
              <a:ext uri="{FF2B5EF4-FFF2-40B4-BE49-F238E27FC236}">
                <a16:creationId xmlns:a16="http://schemas.microsoft.com/office/drawing/2014/main" id="{521A30B1-5F7D-A13D-37FB-63711C429466}"/>
              </a:ext>
            </a:extLst>
          </p:cNvPr>
          <p:cNvSpPr/>
          <p:nvPr/>
        </p:nvSpPr>
        <p:spPr>
          <a:xfrm rot="1357417">
            <a:off x="13070218" y="2423928"/>
            <a:ext cx="2397332" cy="7026456"/>
          </a:xfrm>
          <a:custGeom>
            <a:avLst/>
            <a:gdLst/>
            <a:ahLst/>
            <a:cxnLst/>
            <a:rect l="l" t="t" r="r" b="b"/>
            <a:pathLst>
              <a:path w="7316340" h="7316340">
                <a:moveTo>
                  <a:pt x="0" y="0"/>
                </a:moveTo>
                <a:lnTo>
                  <a:pt x="7316340" y="0"/>
                </a:lnTo>
                <a:lnTo>
                  <a:pt x="7316340" y="7316339"/>
                </a:lnTo>
                <a:lnTo>
                  <a:pt x="0" y="731633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05032" r="-98835"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5" name="TextBox 4">
            <a:extLst>
              <a:ext uri="{FF2B5EF4-FFF2-40B4-BE49-F238E27FC236}">
                <a16:creationId xmlns:a16="http://schemas.microsoft.com/office/drawing/2014/main" id="{8359CE26-1A96-2C5C-9272-F8C5C0ED2B21}"/>
              </a:ext>
            </a:extLst>
          </p:cNvPr>
          <p:cNvSpPr txBox="1"/>
          <p:nvPr/>
        </p:nvSpPr>
        <p:spPr>
          <a:xfrm>
            <a:off x="1181100" y="2997490"/>
            <a:ext cx="7215313" cy="6196021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3359"/>
              </a:lnSpc>
            </a:pPr>
            <a:endParaRPr/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798080F3-F325-39D3-B7EC-92182077C93F}"/>
              </a:ext>
            </a:extLst>
          </p:cNvPr>
          <p:cNvSpPr txBox="1"/>
          <p:nvPr/>
        </p:nvSpPr>
        <p:spPr>
          <a:xfrm>
            <a:off x="1234568" y="4085057"/>
            <a:ext cx="8138032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fontAlgn="base">
              <a:buFont typeface="+mj-lt"/>
              <a:buAutoNum type="arabicPeriod"/>
            </a:pPr>
            <a:r>
              <a:rPr lang="en-US" sz="3200" dirty="0" err="1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Nuimk</a:t>
            </a:r>
            <a:r>
              <a:rPr lang="en-US" sz="3200" dirty="0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 </a:t>
            </a:r>
            <a:r>
              <a:rPr lang="en-US" sz="3200" dirty="0" err="1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apsauginį</a:t>
            </a:r>
            <a:r>
              <a:rPr lang="en-US" sz="3200" dirty="0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 </a:t>
            </a:r>
            <a:r>
              <a:rPr lang="en-US" sz="3200" dirty="0" err="1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dangtelį</a:t>
            </a:r>
            <a:r>
              <a:rPr lang="en-US" sz="3200" dirty="0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.​</a:t>
            </a:r>
          </a:p>
          <a:p>
            <a:pPr lvl="0" fontAlgn="base">
              <a:buFont typeface="+mj-lt"/>
              <a:buAutoNum type="arabicPeriod"/>
            </a:pPr>
            <a:r>
              <a:rPr lang="en-US" sz="3200" dirty="0" err="1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Tvirtai</a:t>
            </a:r>
            <a:r>
              <a:rPr lang="en-US" sz="3200" dirty="0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 </a:t>
            </a:r>
            <a:r>
              <a:rPr lang="en-US" sz="3200" dirty="0" err="1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prispausk</a:t>
            </a:r>
            <a:r>
              <a:rPr lang="en-US" sz="3200" dirty="0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 </a:t>
            </a:r>
            <a:r>
              <a:rPr lang="en-US" sz="3200" dirty="0" err="1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prie</a:t>
            </a:r>
            <a:r>
              <a:rPr lang="en-US" sz="3200" dirty="0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 </a:t>
            </a:r>
            <a:r>
              <a:rPr lang="en-US" sz="3200" dirty="0" err="1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šlaunies</a:t>
            </a:r>
            <a:r>
              <a:rPr lang="en-US" sz="3200" dirty="0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.​</a:t>
            </a:r>
          </a:p>
          <a:p>
            <a:pPr lvl="0" fontAlgn="base">
              <a:buFont typeface="+mj-lt"/>
              <a:buAutoNum type="arabicPeriod"/>
            </a:pPr>
            <a:r>
              <a:rPr lang="en-US" sz="3200" dirty="0" err="1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Laikyk</a:t>
            </a:r>
            <a:r>
              <a:rPr lang="en-US" sz="3200" dirty="0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 </a:t>
            </a:r>
            <a:r>
              <a:rPr lang="en-US" sz="3200" dirty="0" err="1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pagal</a:t>
            </a:r>
            <a:r>
              <a:rPr lang="en-US" sz="3200" dirty="0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 </a:t>
            </a:r>
            <a:r>
              <a:rPr lang="en-US" sz="3200" dirty="0" err="1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nurodymus</a:t>
            </a:r>
            <a:r>
              <a:rPr lang="en-US" sz="3200" dirty="0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.​</a:t>
            </a:r>
          </a:p>
          <a:p>
            <a:pPr lvl="0" fontAlgn="base">
              <a:buFont typeface="+mj-lt"/>
              <a:buAutoNum type="arabicPeriod"/>
            </a:pPr>
            <a:r>
              <a:rPr lang="en-US" sz="3200" dirty="0" err="1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Skambink</a:t>
            </a:r>
            <a:r>
              <a:rPr lang="en-US" sz="3200" dirty="0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 112.​</a:t>
            </a:r>
          </a:p>
          <a:p>
            <a:pPr lvl="0" fontAlgn="base">
              <a:buFont typeface="+mj-lt"/>
              <a:buAutoNum type="arabicPeriod"/>
            </a:pPr>
            <a:r>
              <a:rPr lang="en-US" sz="3200" dirty="0" err="1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Stebėk</a:t>
            </a:r>
            <a:r>
              <a:rPr lang="en-US" sz="3200" dirty="0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 </a:t>
            </a:r>
            <a:r>
              <a:rPr lang="en-US" sz="3200" dirty="0" err="1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žmogaus</a:t>
            </a:r>
            <a:r>
              <a:rPr lang="en-US" sz="3200" dirty="0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 </a:t>
            </a:r>
            <a:r>
              <a:rPr lang="en-US" sz="3200" dirty="0" err="1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būklę</a:t>
            </a:r>
            <a:r>
              <a:rPr lang="en-US" sz="3200" dirty="0">
                <a:solidFill>
                  <a:srgbClr val="5D6FBD"/>
                </a:solidFill>
                <a:latin typeface="Rubik Light" panose="020B0604020202020204" charset="-79"/>
                <a:cs typeface="Rubik Light" panose="020B0604020202020204" charset="-79"/>
              </a:rPr>
              <a:t>.</a:t>
            </a:r>
            <a:endParaRPr lang="en-US" sz="3199" dirty="0">
              <a:solidFill>
                <a:srgbClr val="5D6FBD"/>
              </a:solidFill>
              <a:latin typeface="Rubik Light"/>
              <a:ea typeface="Rubik Light"/>
              <a:cs typeface="Rubik Light"/>
              <a:sym typeface="Rubik Ligh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E29FC5-78D2-D488-71CB-B386EA853ABB}"/>
              </a:ext>
            </a:extLst>
          </p:cNvPr>
          <p:cNvSpPr txBox="1"/>
          <p:nvPr/>
        </p:nvSpPr>
        <p:spPr>
          <a:xfrm>
            <a:off x="1207354" y="7160712"/>
            <a:ext cx="816524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US" sz="3200" b="1" i="0" dirty="0" err="1">
                <a:solidFill>
                  <a:srgbClr val="5D6FBD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Svarbu</a:t>
            </a:r>
            <a:r>
              <a:rPr lang="en-US" sz="3200" b="1" i="0" dirty="0">
                <a:solidFill>
                  <a:srgbClr val="5D6FBD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:</a:t>
            </a:r>
            <a:endParaRPr lang="en-US" sz="3200" dirty="0">
              <a:solidFill>
                <a:srgbClr val="5D6FBD"/>
              </a:solidFill>
              <a:latin typeface="Rubik Light" panose="020B0604020202020204" charset="-79"/>
              <a:cs typeface="Rubik Light" panose="020B0604020202020204" charset="-79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US" sz="3200" b="0" i="0" dirty="0" err="1">
                <a:solidFill>
                  <a:srgbClr val="5D6FBD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Autoinjektorių</a:t>
            </a:r>
            <a:r>
              <a:rPr lang="en-US" sz="3200" b="0" i="0" dirty="0">
                <a:solidFill>
                  <a:srgbClr val="5D6FBD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 </a:t>
            </a:r>
            <a:r>
              <a:rPr lang="en-US" sz="3200" b="0" i="0" dirty="0" err="1">
                <a:solidFill>
                  <a:srgbClr val="5D6FBD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dažniausiai</a:t>
            </a:r>
            <a:r>
              <a:rPr lang="en-US" sz="3200" b="0" i="0" dirty="0">
                <a:solidFill>
                  <a:srgbClr val="5D6FBD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 </a:t>
            </a:r>
            <a:r>
              <a:rPr lang="en-US" sz="3200" b="0" i="0" dirty="0" err="1">
                <a:solidFill>
                  <a:srgbClr val="5D6FBD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galima</a:t>
            </a:r>
            <a:r>
              <a:rPr lang="en-US" sz="3200" b="0" i="0" dirty="0">
                <a:solidFill>
                  <a:srgbClr val="5D6FBD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 </a:t>
            </a:r>
            <a:r>
              <a:rPr lang="en-US" sz="3200" b="0" i="0" dirty="0" err="1">
                <a:solidFill>
                  <a:srgbClr val="5D6FBD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naudoti</a:t>
            </a:r>
            <a:r>
              <a:rPr lang="en-US" sz="3200" b="0" i="0" dirty="0">
                <a:solidFill>
                  <a:srgbClr val="5D6FBD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 </a:t>
            </a:r>
            <a:r>
              <a:rPr lang="en-US" sz="3200" b="0" i="0" dirty="0" err="1">
                <a:solidFill>
                  <a:srgbClr val="5D6FBD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ir</a:t>
            </a:r>
            <a:r>
              <a:rPr lang="en-US" sz="3200" b="0" i="0" dirty="0">
                <a:solidFill>
                  <a:srgbClr val="5D6FBD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 per </a:t>
            </a:r>
            <a:r>
              <a:rPr lang="en-US" sz="3200" b="0" i="0" dirty="0" err="1">
                <a:solidFill>
                  <a:srgbClr val="5D6FBD"/>
                </a:solidFill>
                <a:effectLst/>
                <a:latin typeface="Rubik Light" panose="020B0604020202020204" charset="-79"/>
                <a:cs typeface="Rubik Light" panose="020B0604020202020204" charset="-79"/>
              </a:rPr>
              <a:t>drabužius</a:t>
            </a:r>
            <a:endParaRPr lang="en-US" sz="3200" dirty="0">
              <a:solidFill>
                <a:srgbClr val="5D6FBD"/>
              </a:solidFill>
              <a:latin typeface="Rubik Light" panose="020B0604020202020204" charset="-79"/>
              <a:cs typeface="Rubik Light" panose="020B0604020202020204" charset="-79"/>
            </a:endParaRPr>
          </a:p>
        </p:txBody>
      </p:sp>
      <p:sp>
        <p:nvSpPr>
          <p:cNvPr id="26" name="Freeform 15">
            <a:extLst>
              <a:ext uri="{FF2B5EF4-FFF2-40B4-BE49-F238E27FC236}">
                <a16:creationId xmlns:a16="http://schemas.microsoft.com/office/drawing/2014/main" id="{3C57DFC8-B551-2971-9AAA-A2DF31F525F5}"/>
              </a:ext>
            </a:extLst>
          </p:cNvPr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6373912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93946" y="1028700"/>
            <a:ext cx="13900108" cy="8229600"/>
            <a:chOff x="0" y="0"/>
            <a:chExt cx="3660934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60934" cy="2167467"/>
            </a:xfrm>
            <a:custGeom>
              <a:avLst/>
              <a:gdLst/>
              <a:ahLst/>
              <a:cxnLst/>
              <a:rect l="l" t="t" r="r" b="b"/>
              <a:pathLst>
                <a:path w="3660934" h="2167467">
                  <a:moveTo>
                    <a:pt x="28405" y="0"/>
                  </a:moveTo>
                  <a:lnTo>
                    <a:pt x="3632529" y="0"/>
                  </a:lnTo>
                  <a:cubicBezTo>
                    <a:pt x="3640062" y="0"/>
                    <a:pt x="3647287" y="2993"/>
                    <a:pt x="3652614" y="8320"/>
                  </a:cubicBezTo>
                  <a:cubicBezTo>
                    <a:pt x="3657941" y="13647"/>
                    <a:pt x="3660934" y="20872"/>
                    <a:pt x="3660934" y="28405"/>
                  </a:cubicBezTo>
                  <a:lnTo>
                    <a:pt x="3660934" y="2139061"/>
                  </a:lnTo>
                  <a:cubicBezTo>
                    <a:pt x="3660934" y="2146595"/>
                    <a:pt x="3657941" y="2153820"/>
                    <a:pt x="3652614" y="2159147"/>
                  </a:cubicBezTo>
                  <a:cubicBezTo>
                    <a:pt x="3647287" y="2164474"/>
                    <a:pt x="3640062" y="2167467"/>
                    <a:pt x="3632529" y="2167467"/>
                  </a:cubicBezTo>
                  <a:lnTo>
                    <a:pt x="28405" y="2167467"/>
                  </a:lnTo>
                  <a:cubicBezTo>
                    <a:pt x="20872" y="2167467"/>
                    <a:pt x="13647" y="2164474"/>
                    <a:pt x="8320" y="2159147"/>
                  </a:cubicBezTo>
                  <a:cubicBezTo>
                    <a:pt x="2993" y="2153820"/>
                    <a:pt x="0" y="2146595"/>
                    <a:pt x="0" y="2139061"/>
                  </a:cubicBezTo>
                  <a:lnTo>
                    <a:pt x="0" y="28405"/>
                  </a:lnTo>
                  <a:cubicBezTo>
                    <a:pt x="0" y="20872"/>
                    <a:pt x="2993" y="13647"/>
                    <a:pt x="8320" y="8320"/>
                  </a:cubicBezTo>
                  <a:cubicBezTo>
                    <a:pt x="13647" y="2993"/>
                    <a:pt x="20872" y="0"/>
                    <a:pt x="28405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660934" cy="22150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580227" y="1220767"/>
            <a:ext cx="9127546" cy="1539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D34729"/>
                </a:solidFill>
                <a:latin typeface="Blodders 1"/>
                <a:ea typeface="Blodders 1"/>
                <a:cs typeface="Blodders 1"/>
                <a:sym typeface="Blodders 1"/>
              </a:rPr>
              <a:t>5 situacija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53809" y="3392681"/>
            <a:ext cx="12580382" cy="3415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Po pamokų parke jus sustabdė 70-ies metų vyras ir paprašė pagalbos, nes jaučia diskomfortą krūtinės srityje. Kokį sutrikimą įtariate? Papasakokite, ką darysite ir pavaizduokite veiksmus, kaip jam padėsite.</a:t>
            </a:r>
          </a:p>
        </p:txBody>
      </p:sp>
      <p:sp>
        <p:nvSpPr>
          <p:cNvPr id="7" name="Freeform 7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997420" y="6965198"/>
            <a:ext cx="3820486" cy="4360041"/>
          </a:xfrm>
          <a:custGeom>
            <a:avLst/>
            <a:gdLst/>
            <a:ahLst/>
            <a:cxnLst/>
            <a:rect l="l" t="t" r="r" b="b"/>
            <a:pathLst>
              <a:path w="3820486" h="4360041">
                <a:moveTo>
                  <a:pt x="0" y="0"/>
                </a:moveTo>
                <a:lnTo>
                  <a:pt x="3820486" y="0"/>
                </a:lnTo>
                <a:lnTo>
                  <a:pt x="3820486" y="4360041"/>
                </a:lnTo>
                <a:lnTo>
                  <a:pt x="0" y="43600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rot="1467875">
            <a:off x="-898862" y="8397425"/>
            <a:ext cx="7963450" cy="4827842"/>
          </a:xfrm>
          <a:custGeom>
            <a:avLst/>
            <a:gdLst/>
            <a:ahLst/>
            <a:cxnLst/>
            <a:rect l="l" t="t" r="r" b="b"/>
            <a:pathLst>
              <a:path w="7963450" h="4827842">
                <a:moveTo>
                  <a:pt x="0" y="0"/>
                </a:moveTo>
                <a:lnTo>
                  <a:pt x="7963450" y="0"/>
                </a:lnTo>
                <a:lnTo>
                  <a:pt x="7963450" y="4827842"/>
                </a:lnTo>
                <a:lnTo>
                  <a:pt x="0" y="48278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/>
          <p:cNvSpPr txBox="1"/>
          <p:nvPr/>
        </p:nvSpPr>
        <p:spPr>
          <a:xfrm>
            <a:off x="4773783" y="704850"/>
            <a:ext cx="8740433" cy="1539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D34729"/>
                </a:solidFill>
                <a:latin typeface="Blodders 1"/>
                <a:ea typeface="Blodders 1"/>
                <a:cs typeface="Blodders 1"/>
                <a:sym typeface="Blodders 1"/>
              </a:rPr>
              <a:t>Miokardo infarktas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082863" y="2282702"/>
            <a:ext cx="4006974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566FB5"/>
                </a:solidFill>
                <a:latin typeface="Blodders 2"/>
                <a:ea typeface="Blodders 2"/>
                <a:cs typeface="Blodders 2"/>
                <a:sym typeface="Blodders 2"/>
              </a:rPr>
              <a:t>KAIP ATPAŽINTI?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734751" y="2282702"/>
            <a:ext cx="5558931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566FB5"/>
                </a:solidFill>
                <a:latin typeface="Blodders 2"/>
                <a:ea typeface="Blodders 2"/>
                <a:cs typeface="Blodders 2"/>
                <a:sym typeface="Blodders 2"/>
              </a:rPr>
              <a:t>PIRMOJI PAGALBA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28700" y="3170479"/>
            <a:ext cx="8515695" cy="4461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 b="1">
                <a:solidFill>
                  <a:srgbClr val="CF4C35"/>
                </a:solidFill>
                <a:latin typeface="Rubik 4 Bold"/>
                <a:ea typeface="Rubik 4 Bold"/>
                <a:cs typeface="Rubik 4 Bold"/>
                <a:sym typeface="Rubik 4 Bold"/>
              </a:rPr>
              <a:t>Diskomfortas krūtinės srityje ar krūtinės skausmas</a:t>
            </a:r>
          </a:p>
          <a:p>
            <a:pPr algn="l">
              <a:lnSpc>
                <a:spcPts val="5039"/>
              </a:lnSpc>
            </a:pPr>
            <a:r>
              <a:rPr lang="en-US" sz="3599" b="1">
                <a:solidFill>
                  <a:srgbClr val="566FB5"/>
                </a:solidFill>
                <a:latin typeface="Rubik 4 Bold"/>
                <a:ea typeface="Rubik 4 Bold"/>
                <a:cs typeface="Rubik 4 Bold"/>
                <a:sym typeface="Rubik 4 Bold"/>
              </a:rPr>
              <a:t>Galimi simptomai:</a:t>
            </a:r>
          </a:p>
          <a:p>
            <a:pPr marL="777227" lvl="1" indent="-388614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Plintantis skausmas per petį ar ranką, apatinį žandikaulį.</a:t>
            </a:r>
          </a:p>
          <a:p>
            <a:pPr algn="l">
              <a:lnSpc>
                <a:spcPts val="5039"/>
              </a:lnSpc>
            </a:pPr>
            <a:endParaRPr lang="en-US" sz="3599">
              <a:solidFill>
                <a:srgbClr val="566FB5"/>
              </a:solidFill>
              <a:latin typeface="Rubik 4"/>
              <a:ea typeface="Rubik 4"/>
              <a:cs typeface="Rubik 4"/>
              <a:sym typeface="Rubik 4"/>
            </a:endParaRPr>
          </a:p>
          <a:p>
            <a:pPr algn="ctr">
              <a:lnSpc>
                <a:spcPts val="5039"/>
              </a:lnSpc>
            </a:pPr>
            <a:r>
              <a:rPr lang="en-US" sz="3599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Trunka ilgiau nei kelias min., stiprėja.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656764" y="3306281"/>
            <a:ext cx="7714905" cy="4461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77227" lvl="1" indent="-388614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Skambinkite 112</a:t>
            </a:r>
          </a:p>
          <a:p>
            <a:pPr marL="777227" lvl="1" indent="-388614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Įtaisykite į patogią padėtį, </a:t>
            </a:r>
            <a:r>
              <a:rPr lang="en-US" sz="3599">
                <a:solidFill>
                  <a:srgbClr val="D34729"/>
                </a:solidFill>
                <a:latin typeface="Rubik 4"/>
                <a:ea typeface="Rubik 4"/>
                <a:cs typeface="Rubik 4"/>
                <a:sym typeface="Rubik 4"/>
              </a:rPr>
              <a:t>pasodinkite</a:t>
            </a:r>
          </a:p>
          <a:p>
            <a:pPr marL="777227" lvl="1" indent="-388614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Duokite aspirino tabletę (maždaug pusę didelės tabletės)</a:t>
            </a:r>
          </a:p>
          <a:p>
            <a:pPr marL="777227" lvl="1" indent="-388614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Tikrinkite nukentėjusiojo kvėpavimą</a:t>
            </a:r>
          </a:p>
        </p:txBody>
      </p:sp>
      <p:sp>
        <p:nvSpPr>
          <p:cNvPr id="9" name="Freeform 9"/>
          <p:cNvSpPr/>
          <p:nvPr/>
        </p:nvSpPr>
        <p:spPr>
          <a:xfrm rot="1467875">
            <a:off x="13389944" y="-2181603"/>
            <a:ext cx="7963450" cy="4827842"/>
          </a:xfrm>
          <a:custGeom>
            <a:avLst/>
            <a:gdLst/>
            <a:ahLst/>
            <a:cxnLst/>
            <a:rect l="l" t="t" r="r" b="b"/>
            <a:pathLst>
              <a:path w="7963450" h="4827842">
                <a:moveTo>
                  <a:pt x="0" y="0"/>
                </a:moveTo>
                <a:lnTo>
                  <a:pt x="7963450" y="0"/>
                </a:lnTo>
                <a:lnTo>
                  <a:pt x="7963450" y="4827842"/>
                </a:lnTo>
                <a:lnTo>
                  <a:pt x="0" y="48278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149087" y="6063176"/>
            <a:ext cx="4220426" cy="4544201"/>
          </a:xfrm>
          <a:custGeom>
            <a:avLst/>
            <a:gdLst/>
            <a:ahLst/>
            <a:cxnLst/>
            <a:rect l="l" t="t" r="r" b="b"/>
            <a:pathLst>
              <a:path w="4220426" h="4544201">
                <a:moveTo>
                  <a:pt x="0" y="0"/>
                </a:moveTo>
                <a:lnTo>
                  <a:pt x="4220426" y="0"/>
                </a:lnTo>
                <a:lnTo>
                  <a:pt x="4220426" y="4544200"/>
                </a:lnTo>
                <a:lnTo>
                  <a:pt x="0" y="45442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TextBox 3"/>
          <p:cNvSpPr txBox="1"/>
          <p:nvPr/>
        </p:nvSpPr>
        <p:spPr>
          <a:xfrm>
            <a:off x="4773783" y="704850"/>
            <a:ext cx="8740433" cy="1539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D34729"/>
                </a:solidFill>
                <a:latin typeface="Blodders 1"/>
                <a:ea typeface="Blodders 1"/>
                <a:cs typeface="Blodders 1"/>
                <a:sym typeface="Blodders 1"/>
              </a:rPr>
              <a:t>insultas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3565672" y="2282702"/>
            <a:ext cx="4006974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566FB5"/>
                </a:solidFill>
                <a:latin typeface="Blodders 2"/>
                <a:ea typeface="Blodders 2"/>
                <a:cs typeface="Blodders 2"/>
                <a:sym typeface="Blodders 2"/>
              </a:rPr>
              <a:t>KAIP ATPAŽINTI?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909971" y="2149474"/>
            <a:ext cx="5558931" cy="8210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719"/>
              </a:lnSpc>
              <a:spcBef>
                <a:spcPct val="0"/>
              </a:spcBef>
            </a:pPr>
            <a:r>
              <a:rPr lang="en-US" sz="4800">
                <a:solidFill>
                  <a:srgbClr val="566FB5"/>
                </a:solidFill>
                <a:latin typeface="Blodders 2"/>
                <a:ea typeface="Blodders 2"/>
                <a:cs typeface="Blodders 2"/>
                <a:sym typeface="Blodders 2"/>
              </a:rPr>
              <a:t>PIRMOJI PAGALBA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1509" y="3018032"/>
            <a:ext cx="8330897" cy="50996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39"/>
              </a:lnSpc>
            </a:pPr>
            <a:r>
              <a:rPr lang="en-US" sz="3599">
                <a:solidFill>
                  <a:srgbClr val="CF4C35"/>
                </a:solidFill>
                <a:latin typeface="Rubik 2"/>
                <a:ea typeface="Rubik 2"/>
                <a:cs typeface="Rubik 2"/>
                <a:sym typeface="Rubik 2"/>
              </a:rPr>
              <a:t>Nutįsusios lūpos, pasikeitusi šypsena</a:t>
            </a:r>
          </a:p>
          <a:p>
            <a:pPr algn="l">
              <a:lnSpc>
                <a:spcPts val="5039"/>
              </a:lnSpc>
            </a:pPr>
            <a:r>
              <a:rPr lang="en-US" sz="3599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Galimi simptomai:</a:t>
            </a:r>
          </a:p>
          <a:p>
            <a:pPr marL="777227" lvl="1" indent="-388614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Sutrikusi, </a:t>
            </a:r>
            <a:r>
              <a:rPr lang="en-US" sz="3599" u="sng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sunkiai suprantama kalba</a:t>
            </a:r>
          </a:p>
          <a:p>
            <a:pPr marL="777227" lvl="1" indent="-388614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Staigus galvos skausmas</a:t>
            </a:r>
          </a:p>
          <a:p>
            <a:pPr marL="777227" lvl="1" indent="-388614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Sumažėjusi vienos pusės kūno galūnių jėga</a:t>
            </a:r>
          </a:p>
          <a:p>
            <a:pPr marL="777227" lvl="1" indent="-388614" algn="l">
              <a:lnSpc>
                <a:spcPts val="5039"/>
              </a:lnSpc>
              <a:buFont typeface="Arial"/>
              <a:buChar char="•"/>
            </a:pPr>
            <a:r>
              <a:rPr lang="en-US" sz="3599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Sąmonės sutrikimas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027204" y="3151382"/>
            <a:ext cx="6749287" cy="63760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777227" lvl="1" indent="-388614" algn="l">
              <a:lnSpc>
                <a:spcPts val="5039"/>
              </a:lnSpc>
              <a:buFont typeface="Arial"/>
              <a:buChar char="•"/>
            </a:pPr>
            <a:r>
              <a:rPr lang="en-US" sz="3599" dirty="0" err="1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Skambinkite</a:t>
            </a:r>
            <a:r>
              <a:rPr lang="en-US" sz="3599" dirty="0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 112</a:t>
            </a:r>
          </a:p>
          <a:p>
            <a:pPr marL="777227" lvl="1" indent="-388614" algn="l">
              <a:lnSpc>
                <a:spcPts val="5039"/>
              </a:lnSpc>
              <a:buFont typeface="Arial"/>
              <a:buChar char="•"/>
            </a:pPr>
            <a:r>
              <a:rPr lang="en-US" sz="3599" dirty="0" err="1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Padėkite</a:t>
            </a:r>
            <a:r>
              <a:rPr lang="en-US" sz="3599" dirty="0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 </a:t>
            </a:r>
            <a:r>
              <a:rPr lang="en-US" sz="3599" dirty="0" err="1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nukentėjusiąjam</a:t>
            </a:r>
            <a:r>
              <a:rPr lang="en-US" sz="3599" dirty="0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 </a:t>
            </a:r>
            <a:r>
              <a:rPr lang="en-US" sz="3599" dirty="0" err="1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atsigulti</a:t>
            </a:r>
            <a:r>
              <a:rPr lang="en-US" sz="3599" dirty="0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, </a:t>
            </a:r>
            <a:r>
              <a:rPr lang="en-US" sz="3599" dirty="0" err="1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nežymiai</a:t>
            </a:r>
            <a:r>
              <a:rPr lang="en-US" sz="3599" dirty="0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 </a:t>
            </a:r>
            <a:r>
              <a:rPr lang="en-US" sz="3599" u="sng" dirty="0" err="1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kilstelkite</a:t>
            </a:r>
            <a:r>
              <a:rPr lang="en-US" sz="3599" dirty="0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 </a:t>
            </a:r>
            <a:r>
              <a:rPr lang="en-US" sz="3599" u="sng" dirty="0" err="1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galvą</a:t>
            </a:r>
            <a:r>
              <a:rPr lang="en-US" sz="3599" u="sng" dirty="0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 </a:t>
            </a:r>
            <a:r>
              <a:rPr lang="en-US" sz="3599" u="sng" dirty="0" err="1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ir</a:t>
            </a:r>
            <a:r>
              <a:rPr lang="en-US" sz="3599" u="sng" dirty="0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 </a:t>
            </a:r>
            <a:r>
              <a:rPr lang="en-US" sz="3599" u="sng" dirty="0" err="1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pečius</a:t>
            </a:r>
            <a:r>
              <a:rPr lang="en-US" sz="3599" dirty="0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 </a:t>
            </a:r>
            <a:r>
              <a:rPr lang="en-US" sz="3599" dirty="0" err="1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naudodami</a:t>
            </a:r>
            <a:r>
              <a:rPr lang="en-US" sz="3599" dirty="0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 </a:t>
            </a:r>
            <a:r>
              <a:rPr lang="en-US" sz="3599" dirty="0" err="1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minkštą</a:t>
            </a:r>
            <a:r>
              <a:rPr lang="en-US" sz="3599" dirty="0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 </a:t>
            </a:r>
            <a:r>
              <a:rPr lang="en-US" sz="3599" dirty="0" err="1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pagrindą</a:t>
            </a:r>
            <a:r>
              <a:rPr lang="en-US" sz="3599" dirty="0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.</a:t>
            </a:r>
          </a:p>
          <a:p>
            <a:pPr marL="777227" lvl="1" indent="-388614" algn="l">
              <a:lnSpc>
                <a:spcPts val="5039"/>
              </a:lnSpc>
              <a:buFont typeface="Arial"/>
              <a:buChar char="•"/>
            </a:pPr>
            <a:r>
              <a:rPr lang="en-US" sz="3599" dirty="0" err="1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Atlaisvinkite</a:t>
            </a:r>
            <a:r>
              <a:rPr lang="en-US" sz="3599" dirty="0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 </a:t>
            </a:r>
            <a:r>
              <a:rPr lang="en-US" sz="3599" dirty="0" err="1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drabužius</a:t>
            </a:r>
            <a:r>
              <a:rPr lang="en-US" sz="3599" dirty="0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, </a:t>
            </a:r>
            <a:r>
              <a:rPr lang="en-US" sz="3599" dirty="0" err="1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kurie</a:t>
            </a:r>
            <a:r>
              <a:rPr lang="en-US" sz="3599" dirty="0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 </a:t>
            </a:r>
            <a:r>
              <a:rPr lang="en-US" sz="3599" dirty="0" err="1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gali</a:t>
            </a:r>
            <a:r>
              <a:rPr lang="en-US" sz="3599" dirty="0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 </a:t>
            </a:r>
            <a:r>
              <a:rPr lang="en-US" sz="3599" dirty="0" err="1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apsunkinti</a:t>
            </a:r>
            <a:r>
              <a:rPr lang="en-US" sz="3599" dirty="0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 </a:t>
            </a:r>
            <a:r>
              <a:rPr lang="en-US" sz="3599" dirty="0" err="1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kvėpavimą</a:t>
            </a:r>
            <a:r>
              <a:rPr lang="en-US" sz="3599" dirty="0">
                <a:solidFill>
                  <a:srgbClr val="566FB5"/>
                </a:solidFill>
                <a:latin typeface="Rubik 4"/>
                <a:ea typeface="Rubik 4"/>
                <a:cs typeface="Rubik 4"/>
                <a:sym typeface="Rubik 4"/>
              </a:rPr>
              <a:t>. </a:t>
            </a:r>
          </a:p>
          <a:p>
            <a:pPr algn="l">
              <a:lnSpc>
                <a:spcPts val="5039"/>
              </a:lnSpc>
            </a:pPr>
            <a:endParaRPr lang="en-US" sz="3599" dirty="0">
              <a:solidFill>
                <a:srgbClr val="566FB5"/>
              </a:solidFill>
              <a:latin typeface="Rubik 4"/>
              <a:ea typeface="Rubik 4"/>
              <a:cs typeface="Rubik 4"/>
              <a:sym typeface="Rubik 4"/>
            </a:endParaRPr>
          </a:p>
        </p:txBody>
      </p:sp>
      <p:sp>
        <p:nvSpPr>
          <p:cNvPr id="8" name="Freeform 8"/>
          <p:cNvSpPr/>
          <p:nvPr/>
        </p:nvSpPr>
        <p:spPr>
          <a:xfrm rot="1467875">
            <a:off x="-898862" y="8397425"/>
            <a:ext cx="7963450" cy="4827842"/>
          </a:xfrm>
          <a:custGeom>
            <a:avLst/>
            <a:gdLst/>
            <a:ahLst/>
            <a:cxnLst/>
            <a:rect l="l" t="t" r="r" b="b"/>
            <a:pathLst>
              <a:path w="7963450" h="4827842">
                <a:moveTo>
                  <a:pt x="0" y="0"/>
                </a:moveTo>
                <a:lnTo>
                  <a:pt x="7963450" y="0"/>
                </a:lnTo>
                <a:lnTo>
                  <a:pt x="7963450" y="4827842"/>
                </a:lnTo>
                <a:lnTo>
                  <a:pt x="0" y="482784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9" name="Freeform 9"/>
          <p:cNvSpPr/>
          <p:nvPr/>
        </p:nvSpPr>
        <p:spPr>
          <a:xfrm rot="1467875">
            <a:off x="13619340" y="-1867096"/>
            <a:ext cx="7963450" cy="4827842"/>
          </a:xfrm>
          <a:custGeom>
            <a:avLst/>
            <a:gdLst/>
            <a:ahLst/>
            <a:cxnLst/>
            <a:rect l="l" t="t" r="r" b="b"/>
            <a:pathLst>
              <a:path w="7963450" h="4827842">
                <a:moveTo>
                  <a:pt x="0" y="0"/>
                </a:moveTo>
                <a:lnTo>
                  <a:pt x="7963450" y="0"/>
                </a:lnTo>
                <a:lnTo>
                  <a:pt x="7963450" y="4827841"/>
                </a:lnTo>
                <a:lnTo>
                  <a:pt x="0" y="482784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0" name="Freeform 10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193946" y="1028700"/>
            <a:ext cx="13900108" cy="8229600"/>
            <a:chOff x="0" y="0"/>
            <a:chExt cx="3660934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60934" cy="2167467"/>
            </a:xfrm>
            <a:custGeom>
              <a:avLst/>
              <a:gdLst/>
              <a:ahLst/>
              <a:cxnLst/>
              <a:rect l="l" t="t" r="r" b="b"/>
              <a:pathLst>
                <a:path w="3660934" h="2167467">
                  <a:moveTo>
                    <a:pt x="28405" y="0"/>
                  </a:moveTo>
                  <a:lnTo>
                    <a:pt x="3632529" y="0"/>
                  </a:lnTo>
                  <a:cubicBezTo>
                    <a:pt x="3640062" y="0"/>
                    <a:pt x="3647287" y="2993"/>
                    <a:pt x="3652614" y="8320"/>
                  </a:cubicBezTo>
                  <a:cubicBezTo>
                    <a:pt x="3657941" y="13647"/>
                    <a:pt x="3660934" y="20872"/>
                    <a:pt x="3660934" y="28405"/>
                  </a:cubicBezTo>
                  <a:lnTo>
                    <a:pt x="3660934" y="2139061"/>
                  </a:lnTo>
                  <a:cubicBezTo>
                    <a:pt x="3660934" y="2146595"/>
                    <a:pt x="3657941" y="2153820"/>
                    <a:pt x="3652614" y="2159147"/>
                  </a:cubicBezTo>
                  <a:cubicBezTo>
                    <a:pt x="3647287" y="2164474"/>
                    <a:pt x="3640062" y="2167467"/>
                    <a:pt x="3632529" y="2167467"/>
                  </a:cubicBezTo>
                  <a:lnTo>
                    <a:pt x="28405" y="2167467"/>
                  </a:lnTo>
                  <a:cubicBezTo>
                    <a:pt x="20872" y="2167467"/>
                    <a:pt x="13647" y="2164474"/>
                    <a:pt x="8320" y="2159147"/>
                  </a:cubicBezTo>
                  <a:cubicBezTo>
                    <a:pt x="2993" y="2153820"/>
                    <a:pt x="0" y="2146595"/>
                    <a:pt x="0" y="2139061"/>
                  </a:cubicBezTo>
                  <a:lnTo>
                    <a:pt x="0" y="28405"/>
                  </a:lnTo>
                  <a:cubicBezTo>
                    <a:pt x="0" y="20872"/>
                    <a:pt x="2993" y="13647"/>
                    <a:pt x="8320" y="8320"/>
                  </a:cubicBezTo>
                  <a:cubicBezTo>
                    <a:pt x="13647" y="2993"/>
                    <a:pt x="20872" y="0"/>
                    <a:pt x="28405" y="0"/>
                  </a:cubicBezTo>
                  <a:close/>
                </a:path>
              </a:pathLst>
            </a:custGeom>
            <a:solidFill>
              <a:srgbClr val="F6E4E3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3660934" cy="22150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580227" y="1220767"/>
            <a:ext cx="9127546" cy="1539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>
                <a:solidFill>
                  <a:srgbClr val="D34729"/>
                </a:solidFill>
                <a:latin typeface="Blodders 1"/>
                <a:ea typeface="Blodders 1"/>
                <a:cs typeface="Blodders 1"/>
                <a:sym typeface="Blodders 1"/>
              </a:rPr>
              <a:t>6 situacija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663307" y="3392681"/>
            <a:ext cx="12580382" cy="34156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60"/>
              </a:lnSpc>
            </a:pPr>
            <a:r>
              <a:rPr lang="en-US" sz="3900">
                <a:solidFill>
                  <a:srgbClr val="566FB5"/>
                </a:solidFill>
                <a:latin typeface="Rubik 2"/>
                <a:ea typeface="Rubik 2"/>
                <a:cs typeface="Rubik 2"/>
                <a:sym typeface="Rubik 2"/>
              </a:rPr>
              <a:t>Grįžus namo pastebėjote, kad šeimos narys patyrė elektros šoką - nukrito ir stipriai susižeidė, pradėjo bėgti kraujas. Papasakokite, ką darysite ir pavaizduokite veiksmus, kaip jam padėsite šių skirtingų traumų atvejais.</a:t>
            </a:r>
          </a:p>
        </p:txBody>
      </p:sp>
      <p:sp>
        <p:nvSpPr>
          <p:cNvPr id="7" name="Freeform 7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182699" y="6184499"/>
            <a:ext cx="5870663" cy="887938"/>
          </a:xfrm>
          <a:custGeom>
            <a:avLst/>
            <a:gdLst/>
            <a:ahLst/>
            <a:cxnLst/>
            <a:rect l="l" t="t" r="r" b="b"/>
            <a:pathLst>
              <a:path w="5870663" h="887938">
                <a:moveTo>
                  <a:pt x="0" y="0"/>
                </a:moveTo>
                <a:lnTo>
                  <a:pt x="5870664" y="0"/>
                </a:lnTo>
                <a:lnTo>
                  <a:pt x="5870664" y="887938"/>
                </a:lnTo>
                <a:lnTo>
                  <a:pt x="0" y="8879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>
            <a:off x="2998665" y="3662319"/>
            <a:ext cx="5870663" cy="887938"/>
          </a:xfrm>
          <a:custGeom>
            <a:avLst/>
            <a:gdLst/>
            <a:ahLst/>
            <a:cxnLst/>
            <a:rect l="l" t="t" r="r" b="b"/>
            <a:pathLst>
              <a:path w="5870663" h="887938">
                <a:moveTo>
                  <a:pt x="0" y="0"/>
                </a:moveTo>
                <a:lnTo>
                  <a:pt x="5870663" y="0"/>
                </a:lnTo>
                <a:lnTo>
                  <a:pt x="5870663" y="887938"/>
                </a:lnTo>
                <a:lnTo>
                  <a:pt x="0" y="8879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11556972" y="-875801"/>
            <a:ext cx="6731028" cy="7710963"/>
          </a:xfrm>
          <a:custGeom>
            <a:avLst/>
            <a:gdLst/>
            <a:ahLst/>
            <a:cxnLst/>
            <a:rect l="l" t="t" r="r" b="b"/>
            <a:pathLst>
              <a:path w="6731028" h="7710963">
                <a:moveTo>
                  <a:pt x="0" y="0"/>
                </a:moveTo>
                <a:lnTo>
                  <a:pt x="6731028" y="0"/>
                </a:lnTo>
                <a:lnTo>
                  <a:pt x="6731028" y="7710963"/>
                </a:lnTo>
                <a:lnTo>
                  <a:pt x="0" y="771096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TextBox 5"/>
          <p:cNvSpPr txBox="1"/>
          <p:nvPr/>
        </p:nvSpPr>
        <p:spPr>
          <a:xfrm>
            <a:off x="1028700" y="3048126"/>
            <a:ext cx="17259300" cy="7642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Jeigu dėl įtampos negalite atsitraukti - įsispirkite, </a:t>
            </a:r>
          </a:p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nugriūkite, atsistumkite per jėgą.</a:t>
            </a:r>
          </a:p>
          <a:p>
            <a:pPr algn="ctr">
              <a:lnSpc>
                <a:spcPts val="5040"/>
              </a:lnSpc>
            </a:pPr>
            <a:endParaRPr lang="en-US" sz="3600">
              <a:solidFill>
                <a:srgbClr val="5D6FBD"/>
              </a:solidFill>
              <a:latin typeface="Rubik 4"/>
              <a:ea typeface="Rubik 4"/>
              <a:cs typeface="Rubik 4"/>
              <a:sym typeface="Rubik 4"/>
            </a:endParaRPr>
          </a:p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Kol elektros srovė nebus išjungta, nesiartinkite prie nukentėjusio.</a:t>
            </a:r>
          </a:p>
          <a:p>
            <a:pPr algn="l">
              <a:lnSpc>
                <a:spcPts val="5040"/>
              </a:lnSpc>
            </a:pPr>
            <a:endParaRPr lang="en-US" sz="3600">
              <a:solidFill>
                <a:srgbClr val="5D6FBD"/>
              </a:solidFill>
              <a:latin typeface="Rubik 4"/>
              <a:ea typeface="Rubik 4"/>
              <a:cs typeface="Rubik 4"/>
              <a:sym typeface="Rubik 4"/>
            </a:endParaRPr>
          </a:p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Išjunkite elektros srovę sausa elektrai nelaidžia lazdele.</a:t>
            </a:r>
          </a:p>
          <a:p>
            <a:pPr algn="l">
              <a:lnSpc>
                <a:spcPts val="5040"/>
              </a:lnSpc>
            </a:pPr>
            <a:endParaRPr lang="en-US" sz="3600">
              <a:solidFill>
                <a:srgbClr val="5D6FBD"/>
              </a:solidFill>
              <a:latin typeface="Rubik 4"/>
              <a:ea typeface="Rubik 4"/>
              <a:cs typeface="Rubik 4"/>
              <a:sym typeface="Rubik 4"/>
            </a:endParaRPr>
          </a:p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Įvertinkite nukentėjusiojo sąmonę, kvėpavimą.</a:t>
            </a:r>
          </a:p>
          <a:p>
            <a:pPr algn="l">
              <a:lnSpc>
                <a:spcPts val="5040"/>
              </a:lnSpc>
            </a:pPr>
            <a:endParaRPr lang="en-US" sz="3600">
              <a:solidFill>
                <a:srgbClr val="5D6FBD"/>
              </a:solidFill>
              <a:latin typeface="Rubik 4"/>
              <a:ea typeface="Rubik 4"/>
              <a:cs typeface="Rubik 4"/>
              <a:sym typeface="Rubik 4"/>
            </a:endParaRPr>
          </a:p>
          <a:p>
            <a:pPr algn="l">
              <a:lnSpc>
                <a:spcPts val="5040"/>
              </a:lnSpc>
            </a:pPr>
            <a:r>
              <a:rPr lang="en-US" sz="3600">
                <a:solidFill>
                  <a:srgbClr val="5D6FBD"/>
                </a:solidFill>
                <a:latin typeface="Rubik 4"/>
                <a:ea typeface="Rubik 4"/>
                <a:cs typeface="Rubik 4"/>
                <a:sym typeface="Rubik 4"/>
              </a:rPr>
              <a:t>Elektros traumos atvejais visada galimi širdies veiklos sutrikimai. </a:t>
            </a:r>
          </a:p>
          <a:p>
            <a:pPr algn="ctr">
              <a:lnSpc>
                <a:spcPts val="5040"/>
              </a:lnSpc>
            </a:pPr>
            <a:endParaRPr lang="en-US" sz="3600">
              <a:solidFill>
                <a:srgbClr val="5D6FBD"/>
              </a:solidFill>
              <a:latin typeface="Rubik 4"/>
              <a:ea typeface="Rubik 4"/>
              <a:cs typeface="Rubik 4"/>
              <a:sym typeface="Rubik 4"/>
            </a:endParaRPr>
          </a:p>
          <a:p>
            <a:pPr algn="ctr">
              <a:lnSpc>
                <a:spcPts val="5040"/>
              </a:lnSpc>
            </a:pPr>
            <a:endParaRPr lang="en-US" sz="3600">
              <a:solidFill>
                <a:srgbClr val="5D6FBD"/>
              </a:solidFill>
              <a:latin typeface="Rubik 4"/>
              <a:ea typeface="Rubik 4"/>
              <a:cs typeface="Rubik 4"/>
              <a:sym typeface="Rubik 4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311021" y="857250"/>
            <a:ext cx="11245951" cy="14366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637"/>
              </a:lnSpc>
            </a:pPr>
            <a:r>
              <a:rPr lang="en-US" sz="8312">
                <a:solidFill>
                  <a:srgbClr val="CF4C35"/>
                </a:solidFill>
                <a:latin typeface="Blodders 2"/>
                <a:ea typeface="Blodders 2"/>
                <a:cs typeface="Blodders 2"/>
                <a:sym typeface="Blodders 2"/>
              </a:rPr>
              <a:t>Elektros trauma</a:t>
            </a:r>
          </a:p>
        </p:txBody>
      </p:sp>
      <p:sp>
        <p:nvSpPr>
          <p:cNvPr id="7" name="Freeform 7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024461" y="5123322"/>
            <a:ext cx="1596502" cy="2021230"/>
          </a:xfrm>
          <a:custGeom>
            <a:avLst/>
            <a:gdLst/>
            <a:ahLst/>
            <a:cxnLst/>
            <a:rect l="l" t="t" r="r" b="b"/>
            <a:pathLst>
              <a:path w="1596502" h="2021230">
                <a:moveTo>
                  <a:pt x="0" y="0"/>
                </a:moveTo>
                <a:lnTo>
                  <a:pt x="1596502" y="0"/>
                </a:lnTo>
                <a:lnTo>
                  <a:pt x="1596502" y="2021230"/>
                </a:lnTo>
                <a:lnTo>
                  <a:pt x="0" y="20212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r="-26743" b="-110"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/>
          <p:cNvSpPr/>
          <p:nvPr/>
        </p:nvSpPr>
        <p:spPr>
          <a:xfrm flipH="1">
            <a:off x="14942922" y="3625598"/>
            <a:ext cx="2316378" cy="4501464"/>
          </a:xfrm>
          <a:custGeom>
            <a:avLst/>
            <a:gdLst/>
            <a:ahLst/>
            <a:cxnLst/>
            <a:rect l="l" t="t" r="r" b="b"/>
            <a:pathLst>
              <a:path w="2316378" h="4501464">
                <a:moveTo>
                  <a:pt x="2316378" y="0"/>
                </a:moveTo>
                <a:lnTo>
                  <a:pt x="0" y="0"/>
                </a:lnTo>
                <a:lnTo>
                  <a:pt x="0" y="4501464"/>
                </a:lnTo>
                <a:lnTo>
                  <a:pt x="2316378" y="4501464"/>
                </a:lnTo>
                <a:lnTo>
                  <a:pt x="2316378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Freeform 4"/>
          <p:cNvSpPr/>
          <p:nvPr/>
        </p:nvSpPr>
        <p:spPr>
          <a:xfrm>
            <a:off x="14029223" y="5262098"/>
            <a:ext cx="1827397" cy="1406334"/>
          </a:xfrm>
          <a:custGeom>
            <a:avLst/>
            <a:gdLst/>
            <a:ahLst/>
            <a:cxnLst/>
            <a:rect l="l" t="t" r="r" b="b"/>
            <a:pathLst>
              <a:path w="1827397" h="1406334">
                <a:moveTo>
                  <a:pt x="0" y="0"/>
                </a:moveTo>
                <a:lnTo>
                  <a:pt x="1827397" y="0"/>
                </a:lnTo>
                <a:lnTo>
                  <a:pt x="1827397" y="1406335"/>
                </a:lnTo>
                <a:lnTo>
                  <a:pt x="0" y="140633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5" name="Freeform 5"/>
          <p:cNvSpPr/>
          <p:nvPr/>
        </p:nvSpPr>
        <p:spPr>
          <a:xfrm>
            <a:off x="9002766" y="1855732"/>
            <a:ext cx="2033245" cy="2649179"/>
          </a:xfrm>
          <a:custGeom>
            <a:avLst/>
            <a:gdLst/>
            <a:ahLst/>
            <a:cxnLst/>
            <a:rect l="l" t="t" r="r" b="b"/>
            <a:pathLst>
              <a:path w="2033245" h="2649179">
                <a:moveTo>
                  <a:pt x="0" y="0"/>
                </a:moveTo>
                <a:lnTo>
                  <a:pt x="2033245" y="0"/>
                </a:lnTo>
                <a:lnTo>
                  <a:pt x="2033245" y="2649179"/>
                </a:lnTo>
                <a:lnTo>
                  <a:pt x="0" y="264917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6" name="Freeform 6"/>
          <p:cNvSpPr/>
          <p:nvPr/>
        </p:nvSpPr>
        <p:spPr>
          <a:xfrm>
            <a:off x="4822137" y="2153704"/>
            <a:ext cx="1168477" cy="2053235"/>
          </a:xfrm>
          <a:custGeom>
            <a:avLst/>
            <a:gdLst/>
            <a:ahLst/>
            <a:cxnLst/>
            <a:rect l="l" t="t" r="r" b="b"/>
            <a:pathLst>
              <a:path w="1168477" h="2053235">
                <a:moveTo>
                  <a:pt x="0" y="0"/>
                </a:moveTo>
                <a:lnTo>
                  <a:pt x="1168478" y="0"/>
                </a:lnTo>
                <a:lnTo>
                  <a:pt x="1168478" y="2053235"/>
                </a:lnTo>
                <a:lnTo>
                  <a:pt x="0" y="20532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7" name="Freeform 7"/>
          <p:cNvSpPr/>
          <p:nvPr/>
        </p:nvSpPr>
        <p:spPr>
          <a:xfrm>
            <a:off x="5163203" y="3317726"/>
            <a:ext cx="247956" cy="212622"/>
          </a:xfrm>
          <a:custGeom>
            <a:avLst/>
            <a:gdLst/>
            <a:ahLst/>
            <a:cxnLst/>
            <a:rect l="l" t="t" r="r" b="b"/>
            <a:pathLst>
              <a:path w="247956" h="212622">
                <a:moveTo>
                  <a:pt x="0" y="0"/>
                </a:moveTo>
                <a:lnTo>
                  <a:pt x="247956" y="0"/>
                </a:lnTo>
                <a:lnTo>
                  <a:pt x="247956" y="212622"/>
                </a:lnTo>
                <a:lnTo>
                  <a:pt x="0" y="2126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grpSp>
        <p:nvGrpSpPr>
          <p:cNvPr id="8" name="Group 8"/>
          <p:cNvGrpSpPr/>
          <p:nvPr/>
        </p:nvGrpSpPr>
        <p:grpSpPr>
          <a:xfrm>
            <a:off x="6407573" y="2522156"/>
            <a:ext cx="2178233" cy="1982755"/>
            <a:chOff x="0" y="0"/>
            <a:chExt cx="573691" cy="522207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73691" cy="522207"/>
            </a:xfrm>
            <a:custGeom>
              <a:avLst/>
              <a:gdLst/>
              <a:ahLst/>
              <a:cxnLst/>
              <a:rect l="l" t="t" r="r" b="b"/>
              <a:pathLst>
                <a:path w="573691" h="522207">
                  <a:moveTo>
                    <a:pt x="181265" y="0"/>
                  </a:moveTo>
                  <a:lnTo>
                    <a:pt x="392426" y="0"/>
                  </a:lnTo>
                  <a:cubicBezTo>
                    <a:pt x="492536" y="0"/>
                    <a:pt x="573691" y="81155"/>
                    <a:pt x="573691" y="181265"/>
                  </a:cubicBezTo>
                  <a:lnTo>
                    <a:pt x="573691" y="340942"/>
                  </a:lnTo>
                  <a:cubicBezTo>
                    <a:pt x="573691" y="389016"/>
                    <a:pt x="554594" y="435122"/>
                    <a:pt x="520600" y="469116"/>
                  </a:cubicBezTo>
                  <a:cubicBezTo>
                    <a:pt x="486606" y="503110"/>
                    <a:pt x="440500" y="522207"/>
                    <a:pt x="392426" y="522207"/>
                  </a:cubicBezTo>
                  <a:lnTo>
                    <a:pt x="181265" y="522207"/>
                  </a:lnTo>
                  <a:cubicBezTo>
                    <a:pt x="133191" y="522207"/>
                    <a:pt x="87085" y="503110"/>
                    <a:pt x="53091" y="469116"/>
                  </a:cubicBezTo>
                  <a:cubicBezTo>
                    <a:pt x="19098" y="435122"/>
                    <a:pt x="0" y="389016"/>
                    <a:pt x="0" y="340942"/>
                  </a:cubicBezTo>
                  <a:lnTo>
                    <a:pt x="0" y="181265"/>
                  </a:lnTo>
                  <a:cubicBezTo>
                    <a:pt x="0" y="133191"/>
                    <a:pt x="19098" y="87085"/>
                    <a:pt x="53091" y="53091"/>
                  </a:cubicBezTo>
                  <a:cubicBezTo>
                    <a:pt x="87085" y="19098"/>
                    <a:pt x="133191" y="0"/>
                    <a:pt x="181265" y="0"/>
                  </a:cubicBezTo>
                  <a:close/>
                </a:path>
              </a:pathLst>
            </a:custGeom>
            <a:solidFill>
              <a:srgbClr val="DDE0EF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573691" cy="5698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1" name="Freeform 11"/>
          <p:cNvSpPr/>
          <p:nvPr/>
        </p:nvSpPr>
        <p:spPr>
          <a:xfrm>
            <a:off x="5949310" y="2125853"/>
            <a:ext cx="3094761" cy="2482256"/>
          </a:xfrm>
          <a:custGeom>
            <a:avLst/>
            <a:gdLst/>
            <a:ahLst/>
            <a:cxnLst/>
            <a:rect l="l" t="t" r="r" b="b"/>
            <a:pathLst>
              <a:path w="3094761" h="2482256">
                <a:moveTo>
                  <a:pt x="0" y="0"/>
                </a:moveTo>
                <a:lnTo>
                  <a:pt x="3094761" y="0"/>
                </a:lnTo>
                <a:lnTo>
                  <a:pt x="3094761" y="2482256"/>
                </a:lnTo>
                <a:lnTo>
                  <a:pt x="0" y="248225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2" name="Freeform 12"/>
          <p:cNvSpPr/>
          <p:nvPr/>
        </p:nvSpPr>
        <p:spPr>
          <a:xfrm>
            <a:off x="10026585" y="2815363"/>
            <a:ext cx="529811" cy="407734"/>
          </a:xfrm>
          <a:custGeom>
            <a:avLst/>
            <a:gdLst/>
            <a:ahLst/>
            <a:cxnLst/>
            <a:rect l="l" t="t" r="r" b="b"/>
            <a:pathLst>
              <a:path w="529811" h="407734">
                <a:moveTo>
                  <a:pt x="0" y="0"/>
                </a:moveTo>
                <a:lnTo>
                  <a:pt x="529811" y="0"/>
                </a:lnTo>
                <a:lnTo>
                  <a:pt x="529811" y="407733"/>
                </a:lnTo>
                <a:lnTo>
                  <a:pt x="0" y="40773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3" name="Freeform 13"/>
          <p:cNvSpPr/>
          <p:nvPr/>
        </p:nvSpPr>
        <p:spPr>
          <a:xfrm rot="-3860060">
            <a:off x="9981144" y="3304442"/>
            <a:ext cx="1493599" cy="451814"/>
          </a:xfrm>
          <a:custGeom>
            <a:avLst/>
            <a:gdLst/>
            <a:ahLst/>
            <a:cxnLst/>
            <a:rect l="l" t="t" r="r" b="b"/>
            <a:pathLst>
              <a:path w="1493599" h="451814">
                <a:moveTo>
                  <a:pt x="0" y="0"/>
                </a:moveTo>
                <a:lnTo>
                  <a:pt x="1493600" y="0"/>
                </a:lnTo>
                <a:lnTo>
                  <a:pt x="1493600" y="451813"/>
                </a:lnTo>
                <a:lnTo>
                  <a:pt x="0" y="4518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15" name="TextBox 15"/>
          <p:cNvSpPr txBox="1"/>
          <p:nvPr/>
        </p:nvSpPr>
        <p:spPr>
          <a:xfrm>
            <a:off x="199432" y="2742052"/>
            <a:ext cx="6434310" cy="1076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>
                <a:solidFill>
                  <a:srgbClr val="CF4C35"/>
                </a:solidFill>
                <a:latin typeface="Blodders 1"/>
                <a:ea typeface="Blodders 1"/>
                <a:cs typeface="Blodders 1"/>
                <a:sym typeface="Blodders 1"/>
              </a:rPr>
              <a:t>Silpno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098541" y="5312486"/>
            <a:ext cx="5973681" cy="10769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840"/>
              </a:lnSpc>
            </a:pPr>
            <a:r>
              <a:rPr lang="en-US" sz="5600">
                <a:solidFill>
                  <a:srgbClr val="586BB0"/>
                </a:solidFill>
                <a:latin typeface="Blodders 1"/>
                <a:ea typeface="Blodders 1"/>
                <a:cs typeface="Blodders 1"/>
                <a:sym typeface="Blodders 1"/>
              </a:rPr>
              <a:t>Stipraus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11713279" y="5120441"/>
            <a:ext cx="2178233" cy="1982755"/>
            <a:chOff x="0" y="0"/>
            <a:chExt cx="573691" cy="522207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573691" cy="522207"/>
            </a:xfrm>
            <a:custGeom>
              <a:avLst/>
              <a:gdLst/>
              <a:ahLst/>
              <a:cxnLst/>
              <a:rect l="l" t="t" r="r" b="b"/>
              <a:pathLst>
                <a:path w="573691" h="522207">
                  <a:moveTo>
                    <a:pt x="181265" y="0"/>
                  </a:moveTo>
                  <a:lnTo>
                    <a:pt x="392426" y="0"/>
                  </a:lnTo>
                  <a:cubicBezTo>
                    <a:pt x="492536" y="0"/>
                    <a:pt x="573691" y="81155"/>
                    <a:pt x="573691" y="181265"/>
                  </a:cubicBezTo>
                  <a:lnTo>
                    <a:pt x="573691" y="340942"/>
                  </a:lnTo>
                  <a:cubicBezTo>
                    <a:pt x="573691" y="389016"/>
                    <a:pt x="554594" y="435122"/>
                    <a:pt x="520600" y="469116"/>
                  </a:cubicBezTo>
                  <a:cubicBezTo>
                    <a:pt x="486606" y="503110"/>
                    <a:pt x="440500" y="522207"/>
                    <a:pt x="392426" y="522207"/>
                  </a:cubicBezTo>
                  <a:lnTo>
                    <a:pt x="181265" y="522207"/>
                  </a:lnTo>
                  <a:cubicBezTo>
                    <a:pt x="133191" y="522207"/>
                    <a:pt x="87085" y="503110"/>
                    <a:pt x="53091" y="469116"/>
                  </a:cubicBezTo>
                  <a:cubicBezTo>
                    <a:pt x="19098" y="435122"/>
                    <a:pt x="0" y="389016"/>
                    <a:pt x="0" y="340942"/>
                  </a:cubicBezTo>
                  <a:lnTo>
                    <a:pt x="0" y="181265"/>
                  </a:lnTo>
                  <a:cubicBezTo>
                    <a:pt x="0" y="133191"/>
                    <a:pt x="19098" y="87085"/>
                    <a:pt x="53091" y="53091"/>
                  </a:cubicBezTo>
                  <a:cubicBezTo>
                    <a:pt x="87085" y="19098"/>
                    <a:pt x="133191" y="0"/>
                    <a:pt x="181265" y="0"/>
                  </a:cubicBezTo>
                  <a:close/>
                </a:path>
              </a:pathLst>
            </a:custGeom>
            <a:solidFill>
              <a:srgbClr val="DDE0EF"/>
            </a:solidFill>
          </p:spPr>
          <p:txBody>
            <a:bodyPr/>
            <a:lstStyle/>
            <a:p>
              <a:endParaRPr lang="lt-LT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47625"/>
              <a:ext cx="573691" cy="56983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11255015" y="4724138"/>
            <a:ext cx="3094761" cy="2482256"/>
          </a:xfrm>
          <a:custGeom>
            <a:avLst/>
            <a:gdLst/>
            <a:ahLst/>
            <a:cxnLst/>
            <a:rect l="l" t="t" r="r" b="b"/>
            <a:pathLst>
              <a:path w="3094761" h="2482256">
                <a:moveTo>
                  <a:pt x="0" y="0"/>
                </a:moveTo>
                <a:lnTo>
                  <a:pt x="3094761" y="0"/>
                </a:lnTo>
                <a:lnTo>
                  <a:pt x="3094761" y="2482255"/>
                </a:lnTo>
                <a:lnTo>
                  <a:pt x="0" y="24822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22" name="Freeform 22"/>
          <p:cNvSpPr/>
          <p:nvPr/>
        </p:nvSpPr>
        <p:spPr>
          <a:xfrm>
            <a:off x="0" y="0"/>
            <a:ext cx="2274984" cy="1807578"/>
          </a:xfrm>
          <a:custGeom>
            <a:avLst/>
            <a:gdLst/>
            <a:ahLst/>
            <a:cxnLst/>
            <a:rect l="l" t="t" r="r" b="b"/>
            <a:pathLst>
              <a:path w="2274984" h="1807578">
                <a:moveTo>
                  <a:pt x="0" y="0"/>
                </a:moveTo>
                <a:lnTo>
                  <a:pt x="2274984" y="0"/>
                </a:lnTo>
                <a:lnTo>
                  <a:pt x="2274984" y="1807578"/>
                </a:lnTo>
                <a:lnTo>
                  <a:pt x="0" y="1807578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DA0ED5E-95B9-F674-E6B9-BEE46047947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04597" y="393217"/>
            <a:ext cx="15534341" cy="111338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A9713FF-1CD8-A3BC-AF42-F6EB405242A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5800" y="8316358"/>
            <a:ext cx="17252913" cy="1236557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F1716E-24F0-5D4A-E2F6-FDE32B01D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C179A5C-3595-0EF0-E89E-30BE28AFBAD0}"/>
              </a:ext>
            </a:extLst>
          </p:cNvPr>
          <p:cNvSpPr/>
          <p:nvPr/>
        </p:nvSpPr>
        <p:spPr>
          <a:xfrm>
            <a:off x="369747" y="2409973"/>
            <a:ext cx="7042903" cy="7716328"/>
          </a:xfrm>
          <a:custGeom>
            <a:avLst/>
            <a:gdLst/>
            <a:ahLst/>
            <a:cxnLst/>
            <a:rect l="l" t="t" r="r" b="b"/>
            <a:pathLst>
              <a:path w="7042903" h="7716328">
                <a:moveTo>
                  <a:pt x="0" y="0"/>
                </a:moveTo>
                <a:lnTo>
                  <a:pt x="7042903" y="0"/>
                </a:lnTo>
                <a:lnTo>
                  <a:pt x="7042903" y="7716327"/>
                </a:lnTo>
                <a:lnTo>
                  <a:pt x="0" y="771632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30000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6A841BC9-1B44-892D-A725-AC766A2E34FD}"/>
              </a:ext>
            </a:extLst>
          </p:cNvPr>
          <p:cNvSpPr/>
          <p:nvPr/>
        </p:nvSpPr>
        <p:spPr>
          <a:xfrm>
            <a:off x="7262318" y="6268136"/>
            <a:ext cx="3763364" cy="2990164"/>
          </a:xfrm>
          <a:custGeom>
            <a:avLst/>
            <a:gdLst/>
            <a:ahLst/>
            <a:cxnLst/>
            <a:rect l="l" t="t" r="r" b="b"/>
            <a:pathLst>
              <a:path w="3763364" h="2990164">
                <a:moveTo>
                  <a:pt x="0" y="0"/>
                </a:moveTo>
                <a:lnTo>
                  <a:pt x="3763364" y="0"/>
                </a:lnTo>
                <a:lnTo>
                  <a:pt x="3763364" y="2990164"/>
                </a:lnTo>
                <a:lnTo>
                  <a:pt x="0" y="299016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lt-LT"/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8B5E15AD-7129-B0C1-E936-423CDF9F11F3}"/>
              </a:ext>
            </a:extLst>
          </p:cNvPr>
          <p:cNvSpPr txBox="1"/>
          <p:nvPr/>
        </p:nvSpPr>
        <p:spPr>
          <a:xfrm>
            <a:off x="1307759" y="1647576"/>
            <a:ext cx="15672482" cy="36805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57"/>
              </a:lnSpc>
            </a:pPr>
            <a:r>
              <a:rPr lang="en-US" sz="9969">
                <a:solidFill>
                  <a:srgbClr val="D34729"/>
                </a:solidFill>
                <a:latin typeface="Blodders 1"/>
                <a:ea typeface="Blodders 1"/>
                <a:cs typeface="Blodders 1"/>
                <a:sym typeface="Blodders 1"/>
              </a:rPr>
              <a:t>PIRMOJI PAGALBA: APIE TAI, KAS SVARBiausia</a:t>
            </a:r>
          </a:p>
        </p:txBody>
      </p:sp>
    </p:spTree>
    <p:extLst>
      <p:ext uri="{BB962C8B-B14F-4D97-AF65-F5344CB8AC3E}">
        <p14:creationId xmlns:p14="http://schemas.microsoft.com/office/powerpoint/2010/main" val="22036707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8F0B20EAD0ED42861EC04042B8CF78" ma:contentTypeVersion="16" ma:contentTypeDescription="Create a new document." ma:contentTypeScope="" ma:versionID="a10cdb6f1440986ff72bef72225b7ff3">
  <xsd:schema xmlns:xsd="http://www.w3.org/2001/XMLSchema" xmlns:xs="http://www.w3.org/2001/XMLSchema" xmlns:p="http://schemas.microsoft.com/office/2006/metadata/properties" xmlns:ns2="cabd5df1-5f08-4f90-9bac-4a7cce7f8312" xmlns:ns3="aff30535-832f-4824-b8ff-1bcc43a78f38" targetNamespace="http://schemas.microsoft.com/office/2006/metadata/properties" ma:root="true" ma:fieldsID="69d0bbfd8ce205cc333c266cf1a922a5" ns2:_="" ns3:_="">
    <xsd:import namespace="cabd5df1-5f08-4f90-9bac-4a7cce7f8312"/>
    <xsd:import namespace="aff30535-832f-4824-b8ff-1bcc43a78f3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abd5df1-5f08-4f90-9bac-4a7cce7f831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c65037e2-2d4a-4f7b-924b-8065d5afc5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f30535-832f-4824-b8ff-1bcc43a78f38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af61cee-26be-406a-a8a5-d4d56260f800}" ma:internalName="TaxCatchAll" ma:showField="CatchAllData" ma:web="aff30535-832f-4824-b8ff-1bcc43a78f3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abd5df1-5f08-4f90-9bac-4a7cce7f8312">
      <Terms xmlns="http://schemas.microsoft.com/office/infopath/2007/PartnerControls"/>
    </lcf76f155ced4ddcb4097134ff3c332f>
    <TaxCatchAll xmlns="aff30535-832f-4824-b8ff-1bcc43a78f38" xsi:nil="true"/>
  </documentManagement>
</p:properties>
</file>

<file path=customXml/itemProps1.xml><?xml version="1.0" encoding="utf-8"?>
<ds:datastoreItem xmlns:ds="http://schemas.openxmlformats.org/officeDocument/2006/customXml" ds:itemID="{4C43BE4C-163C-4A08-BA82-FE05437EDF10}"/>
</file>

<file path=customXml/itemProps2.xml><?xml version="1.0" encoding="utf-8"?>
<ds:datastoreItem xmlns:ds="http://schemas.openxmlformats.org/officeDocument/2006/customXml" ds:itemID="{6327005E-2DF7-45F3-9E1C-0B54E406CE7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CA4D083-15AF-4FE8-A6E5-B7F5EADCD0C5}">
  <ds:schemaRefs>
    <ds:schemaRef ds:uri="http://schemas.microsoft.com/office/2006/metadata/properties"/>
    <ds:schemaRef ds:uri="http://schemas.microsoft.com/office/infopath/2007/PartnerControls"/>
    <ds:schemaRef ds:uri="cabd5df1-5f08-4f90-9bac-4a7cce7f8312"/>
    <ds:schemaRef ds:uri="aff30535-832f-4824-b8ff-1bcc43a78f3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366</TotalTime>
  <Words>790</Words>
  <Application>Microsoft Office PowerPoint</Application>
  <PresentationFormat>Custom</PresentationFormat>
  <Paragraphs>151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9" baseType="lpstr">
      <vt:lpstr>Rubik 3</vt:lpstr>
      <vt:lpstr>Blodders 1</vt:lpstr>
      <vt:lpstr>Rubik 1 Medium</vt:lpstr>
      <vt:lpstr>Rubik 2</vt:lpstr>
      <vt:lpstr>Montserrat Bold</vt:lpstr>
      <vt:lpstr>Rubik Medium</vt:lpstr>
      <vt:lpstr>Rubik Light</vt:lpstr>
      <vt:lpstr>Calibri</vt:lpstr>
      <vt:lpstr>Rubik 4 Bold</vt:lpstr>
      <vt:lpstr>Blodders 2</vt:lpstr>
      <vt:lpstr>Rubik 1</vt:lpstr>
      <vt:lpstr>Arial</vt:lpstr>
      <vt:lpstr>Rubik 4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GĮP Pirmoji pagalba 10 kl.</dc:title>
  <cp:lastModifiedBy>Gustė Burneckytė</cp:lastModifiedBy>
  <cp:revision>3</cp:revision>
  <dcterms:created xsi:type="dcterms:W3CDTF">2006-08-16T00:00:00Z</dcterms:created>
  <dcterms:modified xsi:type="dcterms:W3CDTF">2026-09-22T07:40:51Z</dcterms:modified>
  <dc:identifier>DAG1Y81oWjw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0x010100D08F0B20EAD0ED42861EC04042B8CF78</vt:lpwstr>
  </property>
</Properties>
</file>