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72" r:id="rId12"/>
    <p:sldId id="283" r:id="rId13"/>
    <p:sldId id="265" r:id="rId14"/>
    <p:sldId id="266" r:id="rId15"/>
    <p:sldId id="267" r:id="rId16"/>
  </p:sldIdLst>
  <p:sldSz cx="18288000" cy="10287000"/>
  <p:notesSz cx="6858000" cy="9144000"/>
  <p:embeddedFontLst>
    <p:embeddedFont>
      <p:font typeface="Blodders" panose="020B0604020202020204" charset="0"/>
      <p:regular r:id="rId18"/>
    </p:embeddedFont>
    <p:embeddedFont>
      <p:font typeface="Blodders 1" panose="020B0604020202020204" charset="0"/>
      <p:regular r:id="rId19"/>
    </p:embeddedFont>
    <p:embeddedFont>
      <p:font typeface="Blodders 1 Bold" panose="020B0604020202020204" charset="0"/>
      <p:regular r:id="rId20"/>
      <p:bold r:id="rId21"/>
      <p:italic r:id="rId22"/>
      <p:boldItalic r:id="rId23"/>
    </p:embeddedFont>
    <p:embeddedFont>
      <p:font typeface="Blodders 2" panose="020B0604020202020204" charset="0"/>
      <p:regular r:id="rId24"/>
    </p:embeddedFont>
    <p:embeddedFont>
      <p:font typeface="Rubik 1" panose="020B0604020202020204" charset="0"/>
      <p:regular r:id="rId25"/>
      <p:bold r:id="rId26"/>
    </p:embeddedFont>
    <p:embeddedFont>
      <p:font typeface="Rubik 1 Medium" panose="020B0604020202020204" charset="-79"/>
      <p:regular r:id="rId27"/>
    </p:embeddedFont>
    <p:embeddedFont>
      <p:font typeface="Rubik 2" panose="020B0604020202020204" charset="-79"/>
      <p:regular r:id="rId28"/>
      <p:bold r:id="rId29"/>
    </p:embeddedFont>
    <p:embeddedFont>
      <p:font typeface="Rubik 3" panose="020B0604020202020204" charset="-79"/>
      <p:regular r:id="rId30"/>
    </p:embeddedFont>
    <p:embeddedFont>
      <p:font typeface="Rubik Light" panose="020B0604020202020204" charset="-79"/>
      <p:regular r:id="rId31"/>
    </p:embeddedFont>
    <p:embeddedFont>
      <p:font typeface="Rubik Light Bold" panose="020B0604020202020204" charset="-79"/>
      <p:regular r:id="rId32"/>
    </p:embeddedFont>
    <p:embeddedFont>
      <p:font typeface="Rubik Medium" panose="020B0604020202020204" charset="-79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5DB6E7-71F6-67C1-3071-8FFF3825C151}" v="18" dt="2023-08-25T08:00:10.356"/>
    <p1510:client id="{9E9C0D17-FDE4-7B8D-B41C-CA0405ADC3AA}" v="53" dt="2023-09-19T13:01:21.336"/>
    <p1510:client id="{B6FB64CC-4CDB-B21F-FE76-6AFC461CAD42}" v="14" dt="2023-08-25T07:21:40.136"/>
    <p1510:client id="{BD0C98C1-1647-C31B-B551-E42AA08C87AE}" v="1" dt="2023-09-26T07:13:55.161"/>
    <p1510:client id="{ECB80C09-B801-95A8-E526-4F47D94F5268}" v="2" dt="2023-09-27T13:00:40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90"/>
    <p:restoredTop sz="94689"/>
  </p:normalViewPr>
  <p:slideViewPr>
    <p:cSldViewPr snapToGrid="0">
      <p:cViewPr varScale="1">
        <p:scale>
          <a:sx n="23" d="100"/>
          <a:sy n="23" d="100"/>
        </p:scale>
        <p:origin x="20" y="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customXml" Target="../customXml/item1.xml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03C5D-83FE-4B12-9912-727AE4381A18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F1B53-5968-43AB-97C1-2974EFE39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19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14073" y="7584105"/>
            <a:ext cx="3259855" cy="2702895"/>
          </a:xfrm>
          <a:custGeom>
            <a:avLst/>
            <a:gdLst/>
            <a:ahLst/>
            <a:cxnLst/>
            <a:rect l="l" t="t" r="r" b="b"/>
            <a:pathLst>
              <a:path w="3259855" h="2702895">
                <a:moveTo>
                  <a:pt x="0" y="0"/>
                </a:moveTo>
                <a:lnTo>
                  <a:pt x="3259854" y="0"/>
                </a:lnTo>
                <a:lnTo>
                  <a:pt x="3259854" y="2702895"/>
                </a:lnTo>
                <a:lnTo>
                  <a:pt x="0" y="27028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583335" y="3451973"/>
            <a:ext cx="11121330" cy="2266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5"/>
              </a:lnSpc>
            </a:pPr>
            <a:r>
              <a:rPr lang="en-US" sz="13146">
                <a:solidFill>
                  <a:srgbClr val="586BB0"/>
                </a:solidFill>
                <a:latin typeface="Blodders 1"/>
              </a:rPr>
              <a:t>pirmoji pagalba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028700" y="866775"/>
            <a:ext cx="1043566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1"/>
              </a:rPr>
              <a:t>Pirmos pagalbos tikslai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09380" y="3033190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</a:rPr>
              <a:t>Išsaugoti gyvybę.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09380" y="4818266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</a:rPr>
              <a:t>Neleisti būklei pablogėti.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09380" y="6503764"/>
            <a:ext cx="9843410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</a:rPr>
              <a:t>Apsaugoti nuo naujų sužeidimų.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0521" y="2733997"/>
            <a:ext cx="636997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1"/>
              </a:rPr>
              <a:t>1.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524386"/>
            <a:ext cx="820639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1"/>
              </a:rPr>
              <a:t>2.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8756" y="6171784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1"/>
              </a:rPr>
              <a:t>3.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152790" y="3606546"/>
            <a:ext cx="3873065" cy="3054880"/>
          </a:xfrm>
          <a:custGeom>
            <a:avLst/>
            <a:gdLst/>
            <a:ahLst/>
            <a:cxnLst/>
            <a:rect l="l" t="t" r="r" b="b"/>
            <a:pathLst>
              <a:path w="3873065" h="3054880">
                <a:moveTo>
                  <a:pt x="0" y="0"/>
                </a:moveTo>
                <a:lnTo>
                  <a:pt x="3873066" y="0"/>
                </a:lnTo>
                <a:lnTo>
                  <a:pt x="3873066" y="3054880"/>
                </a:lnTo>
                <a:lnTo>
                  <a:pt x="0" y="305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5428208" y="1009650"/>
            <a:ext cx="7431583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03"/>
              </a:lnSpc>
            </a:pPr>
            <a:r>
              <a:rPr lang="en-US" sz="7919">
                <a:solidFill>
                  <a:srgbClr val="CF4C35"/>
                </a:solidFill>
                <a:latin typeface="Blodders 1 Bold"/>
              </a:rPr>
              <a:t>P-P-P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89836" y="2190750"/>
            <a:ext cx="4308327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4257A2"/>
                </a:solidFill>
                <a:latin typeface="Rubik 1 Medium"/>
              </a:rPr>
              <a:t>Taisyklė</a:t>
            </a:r>
          </a:p>
        </p:txBody>
      </p:sp>
      <p:sp>
        <p:nvSpPr>
          <p:cNvPr id="5" name="Freeform 5"/>
          <p:cNvSpPr/>
          <p:nvPr/>
        </p:nvSpPr>
        <p:spPr>
          <a:xfrm>
            <a:off x="501452" y="5143500"/>
            <a:ext cx="6087288" cy="2599779"/>
          </a:xfrm>
          <a:custGeom>
            <a:avLst/>
            <a:gdLst/>
            <a:ahLst/>
            <a:cxnLst/>
            <a:rect l="l" t="t" r="r" b="b"/>
            <a:pathLst>
              <a:path w="6087288" h="2599779">
                <a:moveTo>
                  <a:pt x="0" y="0"/>
                </a:moveTo>
                <a:lnTo>
                  <a:pt x="6087288" y="0"/>
                </a:lnTo>
                <a:lnTo>
                  <a:pt x="6087288" y="2599779"/>
                </a:lnTo>
                <a:lnTo>
                  <a:pt x="0" y="2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7730607" y="3279357"/>
            <a:ext cx="2826785" cy="4711309"/>
          </a:xfrm>
          <a:custGeom>
            <a:avLst/>
            <a:gdLst/>
            <a:ahLst/>
            <a:cxnLst/>
            <a:rect l="l" t="t" r="r" b="b"/>
            <a:pathLst>
              <a:path w="2826785" h="4711309">
                <a:moveTo>
                  <a:pt x="0" y="0"/>
                </a:moveTo>
                <a:lnTo>
                  <a:pt x="2826786" y="0"/>
                </a:lnTo>
                <a:lnTo>
                  <a:pt x="2826786" y="4711309"/>
                </a:lnTo>
                <a:lnTo>
                  <a:pt x="0" y="471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1531986" y="3529784"/>
            <a:ext cx="4870339" cy="5008061"/>
          </a:xfrm>
          <a:custGeom>
            <a:avLst/>
            <a:gdLst/>
            <a:ahLst/>
            <a:cxnLst/>
            <a:rect l="l" t="t" r="r" b="b"/>
            <a:pathLst>
              <a:path w="4870339" h="5008061">
                <a:moveTo>
                  <a:pt x="0" y="0"/>
                </a:moveTo>
                <a:lnTo>
                  <a:pt x="4870339" y="0"/>
                </a:lnTo>
                <a:lnTo>
                  <a:pt x="4870339" y="5008061"/>
                </a:lnTo>
                <a:lnTo>
                  <a:pt x="0" y="5008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6989836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4257A2"/>
                </a:solidFill>
                <a:latin typeface="Rubik 2"/>
              </a:rPr>
              <a:t>Paskambink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50273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4257A2"/>
                </a:solidFill>
                <a:latin typeface="Rubik 2"/>
              </a:rPr>
              <a:t>Patikrink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093998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4257A2"/>
                </a:solidFill>
                <a:latin typeface="Rubik 2"/>
              </a:rPr>
              <a:t>Padėk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507546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00" dirty="0">
                <a:solidFill>
                  <a:srgbClr val="4257A2"/>
                </a:solidFill>
                <a:latin typeface="Blodders 1"/>
              </a:rPr>
              <a:t>Kada </a:t>
            </a:r>
            <a:r>
              <a:rPr lang="en-US" sz="7900" dirty="0" err="1">
                <a:solidFill>
                  <a:srgbClr val="4257A2"/>
                </a:solidFill>
                <a:latin typeface="Blodders 1"/>
              </a:rPr>
              <a:t>kreiptis</a:t>
            </a:r>
            <a:r>
              <a:rPr lang="en-US" sz="7900" dirty="0">
                <a:solidFill>
                  <a:srgbClr val="4257A2"/>
                </a:solidFill>
                <a:latin typeface="Blodders 1"/>
              </a:rPr>
              <a:t> </a:t>
            </a:r>
            <a:r>
              <a:rPr lang="en-US" sz="7900" dirty="0" err="1">
                <a:solidFill>
                  <a:srgbClr val="4257A2"/>
                </a:solidFill>
                <a:latin typeface="Blodders 1"/>
              </a:rPr>
              <a:t>pagalbos</a:t>
            </a:r>
            <a:r>
              <a:rPr lang="en-US" sz="7900" dirty="0">
                <a:solidFill>
                  <a:srgbClr val="4257A2"/>
                </a:solidFill>
                <a:latin typeface="Blodders 1"/>
              </a:rPr>
              <a:t>?</a:t>
            </a:r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2" name="Picture 11" descr="A person with his hands on his head&#10;&#10;Description automatically generated">
            <a:extLst>
              <a:ext uri="{FF2B5EF4-FFF2-40B4-BE49-F238E27FC236}">
                <a16:creationId xmlns:a16="http://schemas.microsoft.com/office/drawing/2014/main" id="{D6B62AE0-954B-8483-456F-D8BF9278C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8511" y="3094012"/>
            <a:ext cx="3102402" cy="3098534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F109DE61-2430-E7B0-7811-759A178A50C2}"/>
              </a:ext>
            </a:extLst>
          </p:cNvPr>
          <p:cNvSpPr/>
          <p:nvPr/>
        </p:nvSpPr>
        <p:spPr>
          <a:xfrm>
            <a:off x="1747292" y="4008189"/>
            <a:ext cx="4942550" cy="1808893"/>
          </a:xfrm>
          <a:custGeom>
            <a:avLst/>
            <a:gdLst/>
            <a:ahLst/>
            <a:cxnLst/>
            <a:rect l="l" t="t" r="r" b="b"/>
            <a:pathLst>
              <a:path w="6087288" h="2599779">
                <a:moveTo>
                  <a:pt x="0" y="0"/>
                </a:moveTo>
                <a:lnTo>
                  <a:pt x="6087288" y="0"/>
                </a:lnTo>
                <a:lnTo>
                  <a:pt x="6087288" y="2599779"/>
                </a:lnTo>
                <a:lnTo>
                  <a:pt x="0" y="2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7FE2FA22-8982-919C-198D-41AFEB1351B1}"/>
              </a:ext>
            </a:extLst>
          </p:cNvPr>
          <p:cNvSpPr txBox="1"/>
          <p:nvPr/>
        </p:nvSpPr>
        <p:spPr>
          <a:xfrm>
            <a:off x="743041" y="6486846"/>
            <a:ext cx="6944435" cy="1070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50" dirty="0" err="1">
                <a:solidFill>
                  <a:srgbClr val="4257A2"/>
                </a:solidFill>
                <a:latin typeface="Rubik 1"/>
                <a:cs typeface="Rubik 1"/>
              </a:rPr>
              <a:t>Fizinės</a:t>
            </a:r>
            <a:r>
              <a:rPr lang="en-US" sz="32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250" dirty="0" err="1">
                <a:solidFill>
                  <a:srgbClr val="4257A2"/>
                </a:solidFill>
                <a:latin typeface="Rubik 1"/>
                <a:cs typeface="Rubik 1"/>
              </a:rPr>
              <a:t>sveikatos</a:t>
            </a:r>
            <a:r>
              <a:rPr lang="en-US" sz="32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endParaRPr lang="en-US" dirty="0"/>
          </a:p>
          <a:p>
            <a:pPr algn="ctr">
              <a:lnSpc>
                <a:spcPts val="4289"/>
              </a:lnSpc>
            </a:pP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(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cs typeface="Rubik 1"/>
              </a:rPr>
              <a:t>pvz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.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cs typeface="Rubik 1"/>
              </a:rPr>
              <a:t>galūnės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cs typeface="Rubik 1"/>
              </a:rPr>
              <a:t>lūžis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)</a:t>
            </a:r>
            <a:endParaRPr lang="en-US" i="1" dirty="0">
              <a:latin typeface="Rubik 3"/>
              <a:cs typeface="Rubik 1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D6881D0D-9D27-E9EE-2C93-4B252E589B9F}"/>
              </a:ext>
            </a:extLst>
          </p:cNvPr>
          <p:cNvSpPr txBox="1"/>
          <p:nvPr/>
        </p:nvSpPr>
        <p:spPr>
          <a:xfrm>
            <a:off x="8691834" y="6226271"/>
            <a:ext cx="8930194" cy="2724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50" err="1">
                <a:solidFill>
                  <a:srgbClr val="4257A2"/>
                </a:solidFill>
                <a:latin typeface="Rubik 1"/>
              </a:rPr>
              <a:t>Psichikos</a:t>
            </a:r>
            <a:r>
              <a:rPr lang="en-US" sz="3250" dirty="0">
                <a:solidFill>
                  <a:srgbClr val="4257A2"/>
                </a:solidFill>
                <a:latin typeface="Rubik 1"/>
              </a:rPr>
              <a:t> </a:t>
            </a:r>
            <a:r>
              <a:rPr lang="en-US" sz="3250" err="1">
                <a:solidFill>
                  <a:srgbClr val="4257A2"/>
                </a:solidFill>
                <a:latin typeface="Rubik 1"/>
              </a:rPr>
              <a:t>sveikatos</a:t>
            </a:r>
            <a:r>
              <a:rPr lang="en-US" sz="3250" dirty="0">
                <a:solidFill>
                  <a:srgbClr val="4257A2"/>
                </a:solidFill>
                <a:latin typeface="Rubik 1"/>
              </a:rPr>
              <a:t> </a:t>
            </a:r>
          </a:p>
          <a:p>
            <a:pPr algn="ctr">
              <a:lnSpc>
                <a:spcPts val="4289"/>
              </a:lnSpc>
            </a:pP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(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esant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ketinimui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žalotis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ar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nusižudyti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;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apsinuodijus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psichoaktyviosiomis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medžiagomis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;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kilus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psichozei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, kai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iškreiptai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suvokiama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ar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prarandamas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ryšys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su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realybe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)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F056011-D111-5D40-A02B-5611C84A627A}"/>
              </a:ext>
            </a:extLst>
          </p:cNvPr>
          <p:cNvSpPr txBox="1"/>
          <p:nvPr/>
        </p:nvSpPr>
        <p:spPr>
          <a:xfrm>
            <a:off x="3171987" y="2424248"/>
            <a:ext cx="1095696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lt-LT" sz="6000" dirty="0">
                <a:solidFill>
                  <a:srgbClr val="4257A2"/>
                </a:solidFill>
                <a:latin typeface="Blodders" pitchFamily="2" charset="0"/>
              </a:rPr>
              <a:t>SUSIRŪPINUS DĖL SAVĘS AR KITŲ: </a:t>
            </a:r>
          </a:p>
        </p:txBody>
      </p:sp>
    </p:spTree>
    <p:extLst>
      <p:ext uri="{BB962C8B-B14F-4D97-AF65-F5344CB8AC3E}">
        <p14:creationId xmlns:p14="http://schemas.microsoft.com/office/powerpoint/2010/main" val="1421268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419670" y="828675"/>
            <a:ext cx="10909905" cy="166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586BB0"/>
                </a:solidFill>
                <a:latin typeface="Blodders 1"/>
              </a:rPr>
              <a:t>gaivinimas</a:t>
            </a:r>
          </a:p>
        </p:txBody>
      </p:sp>
      <p:sp>
        <p:nvSpPr>
          <p:cNvPr id="4" name="Freeform 4"/>
          <p:cNvSpPr/>
          <p:nvPr/>
        </p:nvSpPr>
        <p:spPr>
          <a:xfrm flipH="1">
            <a:off x="4479730" y="3253052"/>
            <a:ext cx="9328540" cy="6005248"/>
          </a:xfrm>
          <a:custGeom>
            <a:avLst/>
            <a:gdLst/>
            <a:ahLst/>
            <a:cxnLst/>
            <a:rect l="l" t="t" r="r" b="b"/>
            <a:pathLst>
              <a:path w="9328540" h="6005248">
                <a:moveTo>
                  <a:pt x="9328540" y="0"/>
                </a:moveTo>
                <a:lnTo>
                  <a:pt x="0" y="0"/>
                </a:lnTo>
                <a:lnTo>
                  <a:pt x="0" y="6005248"/>
                </a:lnTo>
                <a:lnTo>
                  <a:pt x="9328540" y="6005248"/>
                </a:lnTo>
                <a:lnTo>
                  <a:pt x="932854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281191" y="3872854"/>
            <a:ext cx="10750920" cy="2274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78"/>
              </a:lnSpc>
            </a:pPr>
            <a:r>
              <a:rPr lang="en-US" sz="13199">
                <a:solidFill>
                  <a:srgbClr val="D0381A"/>
                </a:solidFill>
                <a:latin typeface="Blodders 1"/>
              </a:rPr>
              <a:t>30:2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1198446" y="1787065"/>
            <a:ext cx="6395435" cy="2630123"/>
          </a:xfrm>
          <a:custGeom>
            <a:avLst/>
            <a:gdLst/>
            <a:ahLst/>
            <a:cxnLst/>
            <a:rect l="l" t="t" r="r" b="b"/>
            <a:pathLst>
              <a:path w="6395435" h="2630123">
                <a:moveTo>
                  <a:pt x="0" y="0"/>
                </a:moveTo>
                <a:lnTo>
                  <a:pt x="6395436" y="0"/>
                </a:lnTo>
                <a:lnTo>
                  <a:pt x="6395436" y="2630122"/>
                </a:lnTo>
                <a:lnTo>
                  <a:pt x="0" y="26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1198446" y="3784565"/>
            <a:ext cx="5539365" cy="4629986"/>
          </a:xfrm>
          <a:custGeom>
            <a:avLst/>
            <a:gdLst/>
            <a:ahLst/>
            <a:cxnLst/>
            <a:rect l="l" t="t" r="r" b="b"/>
            <a:pathLst>
              <a:path w="5539365" h="4629986">
                <a:moveTo>
                  <a:pt x="0" y="0"/>
                </a:moveTo>
                <a:lnTo>
                  <a:pt x="5539365" y="0"/>
                </a:lnTo>
                <a:lnTo>
                  <a:pt x="5539365" y="4629985"/>
                </a:lnTo>
                <a:lnTo>
                  <a:pt x="0" y="46299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1028700" y="3624110"/>
            <a:ext cx="9854073" cy="479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3"/>
              </a:rPr>
              <a:t>Ištieskite gulinčiojo kojas. Vieną gulinčiojo ranką ištieskite horizontaliai, kitą -  permeskite per krūtinės ląstą, delnu prie veido.</a:t>
            </a:r>
          </a:p>
          <a:p>
            <a:pPr>
              <a:lnSpc>
                <a:spcPts val="4759"/>
              </a:lnSpc>
            </a:pPr>
            <a:endParaRPr lang="en-US" sz="3399">
              <a:solidFill>
                <a:srgbClr val="5D6FBD"/>
              </a:solidFill>
              <a:latin typeface="Rubik 3"/>
            </a:endParaRPr>
          </a:p>
          <a:p>
            <a:pPr>
              <a:lnSpc>
                <a:spcPts val="4759"/>
              </a:lnSpc>
            </a:pPr>
            <a:endParaRPr lang="en-US" sz="3399">
              <a:solidFill>
                <a:srgbClr val="5D6FBD"/>
              </a:solidFill>
              <a:latin typeface="Rubik 3"/>
            </a:endParaRPr>
          </a:p>
          <a:p>
            <a:pPr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3"/>
              </a:rPr>
              <a:t>Sulenkite tolimesnę nukentėjusiojo koją per kelio sąnarį ir traukite į save versdami jį ant šono.</a:t>
            </a:r>
          </a:p>
          <a:p>
            <a:pPr>
              <a:lnSpc>
                <a:spcPts val="4759"/>
              </a:lnSpc>
            </a:pPr>
            <a:endParaRPr lang="en-US" sz="3399">
              <a:solidFill>
                <a:srgbClr val="5D6FBD"/>
              </a:solidFill>
              <a:latin typeface="Rubik 3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2CF431-2822-3659-6251-5336442EC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500" y="200956"/>
            <a:ext cx="9525000" cy="10532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821AD9-FFF4-E238-39A9-9A073371B9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9584" y="1431654"/>
            <a:ext cx="7008831" cy="8732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žspringimo video">
            <a:hlinkClick r:id="" action="ppaction://media"/>
            <a:extLst>
              <a:ext uri="{FF2B5EF4-FFF2-40B4-BE49-F238E27FC236}">
                <a16:creationId xmlns:a16="http://schemas.microsoft.com/office/drawing/2014/main" id="{7F5D483E-B789-F550-F877-1721B54F16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7233681" y="311700"/>
            <a:ext cx="4317875" cy="1410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79"/>
              </a:lnSpc>
            </a:pPr>
            <a:r>
              <a:rPr lang="en-US" sz="8150" err="1">
                <a:solidFill>
                  <a:srgbClr val="D65C41"/>
                </a:solidFill>
                <a:latin typeface="Blodders 1 Bold"/>
              </a:rPr>
              <a:t>Traumos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47046" y="1828147"/>
            <a:ext cx="4759169" cy="7430153"/>
            <a:chOff x="0" y="0"/>
            <a:chExt cx="1238119" cy="19329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38119" cy="1932988"/>
            </a:xfrm>
            <a:custGeom>
              <a:avLst/>
              <a:gdLst/>
              <a:ahLst/>
              <a:cxnLst/>
              <a:rect l="l" t="t" r="r" b="b"/>
              <a:pathLst>
                <a:path w="1238119" h="1932988">
                  <a:moveTo>
                    <a:pt x="0" y="0"/>
                  </a:moveTo>
                  <a:lnTo>
                    <a:pt x="1238119" y="0"/>
                  </a:lnTo>
                  <a:lnTo>
                    <a:pt x="1238119" y="1932988"/>
                  </a:lnTo>
                  <a:lnTo>
                    <a:pt x="0" y="1932988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412123" y="3068233"/>
            <a:ext cx="10834990" cy="448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8" lvl="1" indent="-388619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Light Bold"/>
              </a:rPr>
              <a:t>Rankos </a:t>
            </a:r>
            <a:r>
              <a:rPr lang="en-US" sz="3599">
                <a:solidFill>
                  <a:srgbClr val="5D6FBD"/>
                </a:solidFill>
                <a:latin typeface="Rubik Light"/>
              </a:rPr>
              <a:t>- sulenkt per alkūnę ir uždėjus įtvarą pakabinti ant kaklo;</a:t>
            </a:r>
          </a:p>
          <a:p>
            <a:pPr marL="777238" lvl="1" indent="-388619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Light Bold"/>
              </a:rPr>
              <a:t>Peties</a:t>
            </a:r>
            <a:r>
              <a:rPr lang="en-US" sz="3599">
                <a:solidFill>
                  <a:srgbClr val="5D6FBD"/>
                </a:solidFill>
                <a:latin typeface="Rubik Light"/>
              </a:rPr>
              <a:t> - dėti po pažastim didelį bintą per petį pritvarstyti prie krūtinės;</a:t>
            </a:r>
          </a:p>
          <a:p>
            <a:pPr marL="777238" lvl="1" indent="-388619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Light Bold"/>
              </a:rPr>
              <a:t>Dubens kaulų </a:t>
            </a:r>
            <a:r>
              <a:rPr lang="en-US" sz="3599">
                <a:solidFill>
                  <a:srgbClr val="5D6FBD"/>
                </a:solidFill>
                <a:latin typeface="Rubik Light"/>
              </a:rPr>
              <a:t>- guldyti ant kieto pagrindo;</a:t>
            </a:r>
          </a:p>
          <a:p>
            <a:pPr marL="777238" lvl="1" indent="-388619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Light Bold"/>
              </a:rPr>
              <a:t>Stuburo - nejudinti.</a:t>
            </a:r>
          </a:p>
          <a:p>
            <a:pPr>
              <a:lnSpc>
                <a:spcPts val="5319"/>
              </a:lnSpc>
            </a:pPr>
            <a:endParaRPr lang="en-US" sz="3599">
              <a:solidFill>
                <a:srgbClr val="5D6FBD"/>
              </a:solidFill>
              <a:latin typeface="Rubik Light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78332" y="1722674"/>
            <a:ext cx="3633791" cy="7710963"/>
          </a:xfrm>
          <a:custGeom>
            <a:avLst/>
            <a:gdLst/>
            <a:ahLst/>
            <a:cxnLst/>
            <a:rect l="l" t="t" r="r" b="b"/>
            <a:pathLst>
              <a:path w="3633791" h="7710963">
                <a:moveTo>
                  <a:pt x="0" y="0"/>
                </a:moveTo>
                <a:lnTo>
                  <a:pt x="3633791" y="0"/>
                </a:lnTo>
                <a:lnTo>
                  <a:pt x="3633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4677816" y="7393853"/>
            <a:ext cx="11309436" cy="766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4423" dirty="0" err="1">
                <a:solidFill>
                  <a:srgbClr val="D65C41"/>
                </a:solidFill>
                <a:latin typeface="Blodders 2"/>
              </a:rPr>
              <a:t>Visais</a:t>
            </a:r>
            <a:r>
              <a:rPr lang="en-US" sz="4423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4423" dirty="0" err="1">
                <a:solidFill>
                  <a:srgbClr val="D65C41"/>
                </a:solidFill>
                <a:latin typeface="Blodders 2"/>
              </a:rPr>
              <a:t>atvejais</a:t>
            </a:r>
            <a:r>
              <a:rPr lang="en-US" sz="4423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4423" dirty="0" err="1">
                <a:solidFill>
                  <a:srgbClr val="D65C41"/>
                </a:solidFill>
                <a:latin typeface="Blodders 2"/>
              </a:rPr>
              <a:t>kuo</a:t>
            </a:r>
            <a:r>
              <a:rPr lang="en-US" sz="4423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4423" dirty="0" err="1">
                <a:solidFill>
                  <a:srgbClr val="D65C41"/>
                </a:solidFill>
                <a:latin typeface="Blodders 2"/>
              </a:rPr>
              <a:t>skubiau</a:t>
            </a:r>
            <a:r>
              <a:rPr lang="en-US" sz="4423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4423" dirty="0" err="1">
                <a:solidFill>
                  <a:srgbClr val="D65C41"/>
                </a:solidFill>
                <a:latin typeface="Blodders 2"/>
              </a:rPr>
              <a:t>veŽti</a:t>
            </a:r>
            <a:r>
              <a:rPr lang="en-US" sz="4423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4423" dirty="0" err="1">
                <a:solidFill>
                  <a:srgbClr val="D65C41"/>
                </a:solidFill>
                <a:latin typeface="Blodders 2"/>
              </a:rPr>
              <a:t>įI</a:t>
            </a:r>
            <a:r>
              <a:rPr lang="en-US" sz="4423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4423" dirty="0" err="1">
                <a:solidFill>
                  <a:srgbClr val="D65C41"/>
                </a:solidFill>
                <a:latin typeface="Blodders 2"/>
              </a:rPr>
              <a:t>ligoninEę</a:t>
            </a:r>
            <a:r>
              <a:rPr lang="en-US" sz="4423" dirty="0">
                <a:solidFill>
                  <a:srgbClr val="D65C41"/>
                </a:solidFill>
                <a:latin typeface="Blodders 2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5C2C8E-5861-46F5-6AD6-5BAAD05A640E}"/>
              </a:ext>
            </a:extLst>
          </p:cNvPr>
          <p:cNvSpPr txBox="1"/>
          <p:nvPr/>
        </p:nvSpPr>
        <p:spPr>
          <a:xfrm rot="20678636">
            <a:off x="13090816" y="7445624"/>
            <a:ext cx="496281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4800" dirty="0">
                <a:solidFill>
                  <a:srgbClr val="D65C41"/>
                </a:solidFill>
                <a:latin typeface="Blodders 2"/>
              </a:rPr>
              <a:t>,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3BB637-AA30-DA3F-0C28-656DD0B58980}"/>
              </a:ext>
            </a:extLst>
          </p:cNvPr>
          <p:cNvSpPr txBox="1"/>
          <p:nvPr/>
        </p:nvSpPr>
        <p:spPr>
          <a:xfrm rot="20678636">
            <a:off x="15154455" y="7445624"/>
            <a:ext cx="496281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4800" dirty="0">
                <a:solidFill>
                  <a:srgbClr val="D65C41"/>
                </a:solidFill>
                <a:latin typeface="Blodders 2"/>
              </a:rPr>
              <a:t>,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637849" y="742950"/>
            <a:ext cx="15012302" cy="1274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32"/>
              </a:lnSpc>
            </a:pPr>
            <a:r>
              <a:rPr lang="en-US" sz="7380" dirty="0" err="1">
                <a:solidFill>
                  <a:srgbClr val="586BB0"/>
                </a:solidFill>
                <a:latin typeface="Blodders 2"/>
              </a:rPr>
              <a:t>Tvarstymo</a:t>
            </a:r>
            <a:r>
              <a:rPr lang="en-US" sz="7380" dirty="0">
                <a:solidFill>
                  <a:srgbClr val="586BB0"/>
                </a:solidFill>
                <a:latin typeface="Blodders 2"/>
              </a:rPr>
              <a:t> </a:t>
            </a:r>
            <a:r>
              <a:rPr lang="en-US" sz="7380" dirty="0" err="1">
                <a:solidFill>
                  <a:srgbClr val="586BB0"/>
                </a:solidFill>
                <a:latin typeface="Blodders 2"/>
              </a:rPr>
              <a:t>imobilizavimo</a:t>
            </a:r>
            <a:r>
              <a:rPr lang="en-US" sz="7380" dirty="0">
                <a:solidFill>
                  <a:srgbClr val="586BB0"/>
                </a:solidFill>
                <a:latin typeface="Blodders 2"/>
              </a:rPr>
              <a:t> </a:t>
            </a:r>
            <a:r>
              <a:rPr lang="en-US" sz="7380" dirty="0" err="1">
                <a:solidFill>
                  <a:srgbClr val="586BB0"/>
                </a:solidFill>
                <a:latin typeface="Blodders 2"/>
              </a:rPr>
              <a:t>taisyklEs</a:t>
            </a:r>
            <a:endParaRPr lang="en-US" sz="7380" dirty="0">
              <a:solidFill>
                <a:srgbClr val="586BB0"/>
              </a:solidFill>
              <a:latin typeface="Blodders 2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807253" y="2173505"/>
            <a:ext cx="14673493" cy="1208023"/>
            <a:chOff x="0" y="-85725"/>
            <a:chExt cx="19564658" cy="1610697"/>
          </a:xfrm>
        </p:grpSpPr>
        <p:sp>
          <p:nvSpPr>
            <p:cNvPr id="5" name="TextBox 5"/>
            <p:cNvSpPr txBox="1"/>
            <p:nvPr/>
          </p:nvSpPr>
          <p:spPr>
            <a:xfrm>
              <a:off x="0" y="-85725"/>
              <a:ext cx="19564658" cy="1610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9"/>
                </a:lnSpc>
              </a:pP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jei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Itariate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,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kad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gali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bUti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sužalota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galva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,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kaklas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ar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nugara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,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nejudinkite</a:t>
              </a:r>
              <a:r>
                <a:rPr lang="en-US" sz="3400" dirty="0">
                  <a:solidFill>
                    <a:srgbClr val="D65C41"/>
                  </a:solidFill>
                  <a:latin typeface="Blodders 1"/>
                </a:rPr>
                <a:t> </a:t>
              </a:r>
              <a:r>
                <a:rPr lang="en-US" sz="3400" dirty="0" err="1">
                  <a:solidFill>
                    <a:srgbClr val="D65C41"/>
                  </a:solidFill>
                  <a:latin typeface="Blodders 1"/>
                </a:rPr>
                <a:t>nukentEjusio</a:t>
              </a:r>
              <a:endParaRPr lang="en-US" sz="3400" dirty="0">
                <a:solidFill>
                  <a:srgbClr val="D65C41"/>
                </a:solidFill>
                <a:latin typeface="Blodders 1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847091" y="492831"/>
              <a:ext cx="424953" cy="6078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25"/>
                </a:lnSpc>
              </a:pPr>
              <a:r>
                <a:rPr lang="en-US" sz="3600" dirty="0">
                  <a:solidFill>
                    <a:srgbClr val="D65C41"/>
                  </a:solidFill>
                  <a:latin typeface="Blodders" pitchFamily="2" charset="0"/>
                </a:rPr>
                <a:t>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 rot="186100">
              <a:off x="1516608" y="86120"/>
              <a:ext cx="124861" cy="636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50"/>
                </a:lnSpc>
              </a:pPr>
              <a:r>
                <a:rPr lang="en-US" sz="2892">
                  <a:solidFill>
                    <a:srgbClr val="D65C41"/>
                  </a:solidFill>
                  <a:latin typeface="Rubik 2"/>
                </a:rPr>
                <a:t>,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30388" y="3838168"/>
            <a:ext cx="4674777" cy="2594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8"/>
              </a:lnSpc>
            </a:pPr>
            <a:r>
              <a:rPr lang="en-US" sz="3534" dirty="0">
                <a:solidFill>
                  <a:srgbClr val="D65C41"/>
                </a:solidFill>
                <a:latin typeface="Blodders 1"/>
              </a:rPr>
              <a:t>PAGALBA</a:t>
            </a:r>
            <a:r>
              <a:rPr lang="en-US" sz="3200" dirty="0">
                <a:solidFill>
                  <a:srgbClr val="D65C41"/>
                </a:solidFill>
                <a:latin typeface="Blodders 1"/>
              </a:rPr>
              <a:t>:</a:t>
            </a:r>
            <a:endParaRPr lang="en-US" sz="3534" dirty="0">
              <a:solidFill>
                <a:srgbClr val="D65C41"/>
              </a:solidFill>
              <a:latin typeface="Blodders 1"/>
            </a:endParaRPr>
          </a:p>
          <a:p>
            <a:pPr marL="602278" lvl="1" indent="-301139">
              <a:lnSpc>
                <a:spcPts val="3905"/>
              </a:lnSpc>
              <a:buFont typeface="Arial"/>
              <a:buChar char="•"/>
            </a:pPr>
            <a:r>
              <a:rPr lang="en-US" sz="2789" dirty="0" err="1">
                <a:solidFill>
                  <a:srgbClr val="586BB0"/>
                </a:solidFill>
                <a:latin typeface="Rubik Light"/>
              </a:rPr>
              <a:t>Ramybė</a:t>
            </a:r>
            <a:r>
              <a:rPr lang="en-US" sz="2789" dirty="0">
                <a:solidFill>
                  <a:srgbClr val="586BB0"/>
                </a:solidFill>
                <a:latin typeface="Rubik Light"/>
              </a:rPr>
              <a:t>;</a:t>
            </a:r>
          </a:p>
          <a:p>
            <a:pPr marL="602278" lvl="1" indent="-301139">
              <a:lnSpc>
                <a:spcPts val="3905"/>
              </a:lnSpc>
              <a:buFont typeface="Arial"/>
              <a:buChar char="•"/>
            </a:pPr>
            <a:r>
              <a:rPr lang="en-US" sz="2789" dirty="0" err="1">
                <a:solidFill>
                  <a:srgbClr val="586BB0"/>
                </a:solidFill>
                <a:latin typeface="Rubik Light"/>
              </a:rPr>
              <a:t>Imobilizacija</a:t>
            </a:r>
            <a:r>
              <a:rPr lang="en-US" sz="2789" dirty="0">
                <a:solidFill>
                  <a:srgbClr val="586BB0"/>
                </a:solidFill>
                <a:latin typeface="Rubik Light"/>
              </a:rPr>
              <a:t>;</a:t>
            </a:r>
          </a:p>
          <a:p>
            <a:pPr marL="602278" lvl="1" indent="-301139">
              <a:lnSpc>
                <a:spcPts val="3905"/>
              </a:lnSpc>
              <a:buFont typeface="Arial"/>
              <a:buChar char="•"/>
            </a:pPr>
            <a:r>
              <a:rPr lang="en-US" sz="2789" dirty="0" err="1">
                <a:solidFill>
                  <a:srgbClr val="586BB0"/>
                </a:solidFill>
                <a:latin typeface="Rubik Light"/>
              </a:rPr>
              <a:t>Šaltis</a:t>
            </a:r>
            <a:r>
              <a:rPr lang="en-US" sz="2789" dirty="0">
                <a:solidFill>
                  <a:srgbClr val="586BB0"/>
                </a:solidFill>
                <a:latin typeface="Rubik Light"/>
              </a:rPr>
              <a:t>;</a:t>
            </a:r>
          </a:p>
          <a:p>
            <a:pPr marL="602278" lvl="1" indent="-301139">
              <a:lnSpc>
                <a:spcPts val="3905"/>
              </a:lnSpc>
              <a:buFont typeface="Arial"/>
              <a:buChar char="•"/>
            </a:pPr>
            <a:r>
              <a:rPr lang="en-US" sz="2789" dirty="0" err="1">
                <a:solidFill>
                  <a:srgbClr val="586BB0"/>
                </a:solidFill>
                <a:latin typeface="Rubik Light"/>
              </a:rPr>
              <a:t>Galūnės</a:t>
            </a:r>
            <a:r>
              <a:rPr lang="en-US" sz="2789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89" dirty="0" err="1">
                <a:solidFill>
                  <a:srgbClr val="586BB0"/>
                </a:solidFill>
                <a:latin typeface="Rubik Light"/>
              </a:rPr>
              <a:t>pakėlimas</a:t>
            </a:r>
            <a:r>
              <a:rPr lang="en-US" sz="2789" dirty="0">
                <a:solidFill>
                  <a:srgbClr val="586BB0"/>
                </a:solidFill>
                <a:latin typeface="Rubik Light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67875" y="4513438"/>
            <a:ext cx="5864165" cy="3982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8"/>
              </a:lnSpc>
            </a:pPr>
            <a:r>
              <a:rPr lang="en-US" sz="3550" dirty="0" err="1">
                <a:solidFill>
                  <a:srgbClr val="D65C41"/>
                </a:solidFill>
                <a:latin typeface="Blodders 1"/>
              </a:rPr>
              <a:t>Imobilizavimo</a:t>
            </a:r>
            <a:r>
              <a:rPr lang="en-US" sz="3550" dirty="0">
                <a:solidFill>
                  <a:srgbClr val="D65C41"/>
                </a:solidFill>
                <a:latin typeface="Blodders 1"/>
              </a:rPr>
              <a:t> </a:t>
            </a:r>
            <a:r>
              <a:rPr lang="en-US" sz="3550" dirty="0" err="1">
                <a:solidFill>
                  <a:srgbClr val="D65C41"/>
                </a:solidFill>
                <a:latin typeface="Blodders 1"/>
              </a:rPr>
              <a:t>tikslai</a:t>
            </a:r>
            <a:r>
              <a:rPr lang="en-US" sz="3550" dirty="0">
                <a:solidFill>
                  <a:srgbClr val="D65C41"/>
                </a:solidFill>
                <a:latin typeface="Blodders 1"/>
              </a:rPr>
              <a:t>:</a:t>
            </a:r>
          </a:p>
          <a:p>
            <a:pPr marL="600075" lvl="1" indent="-299720">
              <a:lnSpc>
                <a:spcPts val="3891"/>
              </a:lnSpc>
              <a:buFont typeface="Arial"/>
              <a:buChar char="•"/>
            </a:pP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Sumažinti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skausmą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;</a:t>
            </a:r>
            <a:endParaRPr lang="en-US" sz="2750" dirty="0">
              <a:solidFill>
                <a:srgbClr val="586BB0"/>
              </a:solidFill>
              <a:latin typeface="Rubik Light"/>
              <a:cs typeface="Rubik Light"/>
            </a:endParaRPr>
          </a:p>
          <a:p>
            <a:pPr marL="600075" lvl="1" indent="-299720">
              <a:lnSpc>
                <a:spcPts val="3891"/>
              </a:lnSpc>
              <a:buFont typeface="Arial"/>
              <a:buChar char="•"/>
            </a:pP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Sumažinti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kraujavimo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pavojų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;</a:t>
            </a:r>
            <a:endParaRPr lang="en-US" sz="2750" dirty="0">
              <a:solidFill>
                <a:srgbClr val="586BB0"/>
              </a:solidFill>
              <a:latin typeface="Rubik Light"/>
              <a:cs typeface="Rubik Light"/>
            </a:endParaRPr>
          </a:p>
          <a:p>
            <a:pPr marL="600075" lvl="1" indent="-299720">
              <a:lnSpc>
                <a:spcPts val="3891"/>
              </a:lnSpc>
              <a:buFont typeface="Arial"/>
              <a:buChar char="•"/>
            </a:pP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Apsaugoti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nuo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uždarojo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lūžio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virtimo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į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atvirąjį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lūžį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;</a:t>
            </a:r>
            <a:endParaRPr lang="en-US" sz="2750" dirty="0">
              <a:solidFill>
                <a:srgbClr val="586BB0"/>
              </a:solidFill>
              <a:latin typeface="Rubik Light"/>
              <a:cs typeface="Rubik Light"/>
            </a:endParaRPr>
          </a:p>
          <a:p>
            <a:pPr marL="600075" lvl="1" indent="-299720" algn="l">
              <a:lnSpc>
                <a:spcPts val="3891"/>
              </a:lnSpc>
              <a:buFont typeface="Arial"/>
              <a:buChar char="•"/>
            </a:pP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Sumažinti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sužalotos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galūnės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kraujotakos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sutrikimo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 </a:t>
            </a:r>
            <a:r>
              <a:rPr lang="en-US" sz="2750" dirty="0" err="1">
                <a:solidFill>
                  <a:srgbClr val="586BB0"/>
                </a:solidFill>
                <a:latin typeface="Rubik Light"/>
              </a:rPr>
              <a:t>tikimybę</a:t>
            </a:r>
            <a:r>
              <a:rPr lang="en-US" sz="2750" dirty="0">
                <a:solidFill>
                  <a:srgbClr val="586BB0"/>
                </a:solidFill>
                <a:latin typeface="Rubik Light"/>
              </a:rPr>
              <a:t>.</a:t>
            </a:r>
            <a:endParaRPr lang="en-US" sz="2750" dirty="0">
              <a:solidFill>
                <a:srgbClr val="586BB0"/>
              </a:solidFill>
              <a:latin typeface="Rubik Light"/>
              <a:cs typeface="Rubik Light"/>
            </a:endParaRPr>
          </a:p>
          <a:p>
            <a:pPr algn="ctr">
              <a:lnSpc>
                <a:spcPts val="2581"/>
              </a:lnSpc>
            </a:pPr>
            <a:endParaRPr lang="en-US" sz="2779" dirty="0">
              <a:solidFill>
                <a:srgbClr val="586BB0"/>
              </a:solidFill>
              <a:latin typeface="Rubik Ligh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523552" y="3737337"/>
            <a:ext cx="5297140" cy="3334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3500" dirty="0" err="1">
                <a:solidFill>
                  <a:srgbClr val="D65C41"/>
                </a:solidFill>
                <a:latin typeface="Blodders 2"/>
              </a:rPr>
              <a:t>GalUnEms</a:t>
            </a:r>
            <a:r>
              <a:rPr lang="en-US" sz="3500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3500" dirty="0" err="1">
                <a:solidFill>
                  <a:srgbClr val="D65C41"/>
                </a:solidFill>
                <a:latin typeface="Blodders 2"/>
              </a:rPr>
              <a:t>imobilizuoti</a:t>
            </a:r>
            <a:r>
              <a:rPr lang="en-US" sz="3500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3500" dirty="0" err="1">
                <a:solidFill>
                  <a:srgbClr val="D65C41"/>
                </a:solidFill>
                <a:latin typeface="Blodders 2"/>
              </a:rPr>
              <a:t>naudojami</a:t>
            </a:r>
            <a:r>
              <a:rPr lang="en-US" sz="3500" dirty="0">
                <a:solidFill>
                  <a:srgbClr val="D65C41"/>
                </a:solidFill>
                <a:latin typeface="Blodders 2"/>
              </a:rPr>
              <a:t> </a:t>
            </a:r>
            <a:r>
              <a:rPr lang="en-US" sz="3500" dirty="0" err="1">
                <a:solidFill>
                  <a:srgbClr val="D65C41"/>
                </a:solidFill>
                <a:latin typeface="Blodders 2"/>
              </a:rPr>
              <a:t>įItvarai</a:t>
            </a:r>
            <a:r>
              <a:rPr lang="en-US" sz="3500" dirty="0">
                <a:solidFill>
                  <a:srgbClr val="D65C41"/>
                </a:solidFill>
                <a:latin typeface="Blodders 2"/>
              </a:rPr>
              <a:t>:</a:t>
            </a:r>
          </a:p>
          <a:p>
            <a:pPr marL="584835" lvl="1" indent="-292100">
              <a:lnSpc>
                <a:spcPts val="3793"/>
              </a:lnSpc>
              <a:buFont typeface="Arial"/>
              <a:buChar char="•"/>
            </a:pPr>
            <a:r>
              <a:rPr lang="en-US" sz="2700" dirty="0" err="1">
                <a:solidFill>
                  <a:srgbClr val="586BB0"/>
                </a:solidFill>
                <a:latin typeface="Rubik Light"/>
              </a:rPr>
              <a:t>Minkštieji</a:t>
            </a:r>
            <a:r>
              <a:rPr lang="en-US" sz="2700" dirty="0">
                <a:solidFill>
                  <a:srgbClr val="586BB0"/>
                </a:solidFill>
                <a:latin typeface="Rubik Light"/>
              </a:rPr>
              <a:t>;</a:t>
            </a:r>
            <a:endParaRPr lang="en-US" sz="2700" dirty="0">
              <a:solidFill>
                <a:srgbClr val="586BB0"/>
              </a:solidFill>
              <a:latin typeface="Rubik Light"/>
              <a:cs typeface="Rubik Light"/>
            </a:endParaRPr>
          </a:p>
          <a:p>
            <a:pPr marL="584835" lvl="1" indent="-292100">
              <a:lnSpc>
                <a:spcPts val="3793"/>
              </a:lnSpc>
              <a:buFont typeface="Arial"/>
              <a:buChar char="•"/>
            </a:pPr>
            <a:r>
              <a:rPr lang="en-US" sz="2700" dirty="0" err="1">
                <a:solidFill>
                  <a:srgbClr val="586BB0"/>
                </a:solidFill>
                <a:latin typeface="Rubik Light"/>
              </a:rPr>
              <a:t>Kietieji</a:t>
            </a:r>
            <a:r>
              <a:rPr lang="en-US" sz="2700" dirty="0">
                <a:solidFill>
                  <a:srgbClr val="586BB0"/>
                </a:solidFill>
                <a:latin typeface="Rubik Light"/>
              </a:rPr>
              <a:t>;</a:t>
            </a:r>
            <a:endParaRPr lang="en-US" sz="2700" dirty="0">
              <a:solidFill>
                <a:srgbClr val="586BB0"/>
              </a:solidFill>
              <a:latin typeface="Rubik Light"/>
              <a:cs typeface="Rubik Light"/>
            </a:endParaRPr>
          </a:p>
          <a:p>
            <a:pPr marL="584835" lvl="1" indent="-292100">
              <a:lnSpc>
                <a:spcPts val="3793"/>
              </a:lnSpc>
              <a:buFont typeface="Arial"/>
              <a:buChar char="•"/>
            </a:pPr>
            <a:r>
              <a:rPr lang="en-US" sz="2700" dirty="0" err="1">
                <a:solidFill>
                  <a:srgbClr val="586BB0"/>
                </a:solidFill>
                <a:latin typeface="Rubik Light"/>
              </a:rPr>
              <a:t>Anatominiai</a:t>
            </a:r>
            <a:r>
              <a:rPr lang="en-US" sz="2700" dirty="0">
                <a:solidFill>
                  <a:srgbClr val="586BB0"/>
                </a:solidFill>
                <a:latin typeface="Rubik Light"/>
              </a:rPr>
              <a:t>.</a:t>
            </a:r>
            <a:endParaRPr lang="en-US" sz="2700" dirty="0">
              <a:solidFill>
                <a:srgbClr val="586BB0"/>
              </a:solidFill>
              <a:latin typeface="Rubik Light"/>
              <a:cs typeface="Rubik Light"/>
            </a:endParaRPr>
          </a:p>
          <a:p>
            <a:pPr algn="ctr">
              <a:lnSpc>
                <a:spcPts val="2363"/>
              </a:lnSpc>
            </a:pPr>
            <a:endParaRPr lang="en-US" sz="2709" dirty="0">
              <a:solidFill>
                <a:srgbClr val="586BB0"/>
              </a:solidFill>
              <a:latin typeface="Rubik Light"/>
            </a:endParaRPr>
          </a:p>
          <a:p>
            <a:pPr algn="ctr">
              <a:lnSpc>
                <a:spcPts val="2363"/>
              </a:lnSpc>
            </a:pPr>
            <a:endParaRPr lang="en-US" sz="2709" dirty="0">
              <a:solidFill>
                <a:srgbClr val="586BB0"/>
              </a:solidFill>
              <a:latin typeface="Rubik Light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EDD047A9-25CE-637F-F55D-31A28BB8DDC1}"/>
              </a:ext>
            </a:extLst>
          </p:cNvPr>
          <p:cNvSpPr txBox="1"/>
          <p:nvPr/>
        </p:nvSpPr>
        <p:spPr>
          <a:xfrm>
            <a:off x="6436002" y="2050088"/>
            <a:ext cx="318715" cy="408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25"/>
              </a:lnSpc>
            </a:pPr>
            <a:r>
              <a:rPr lang="en-US" sz="2375" dirty="0">
                <a:solidFill>
                  <a:srgbClr val="D65C41"/>
                </a:solidFill>
                <a:latin typeface="Blodders" pitchFamily="2" charset="0"/>
              </a:rPr>
              <a:t>-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8ABCC6A5-AC3A-8D56-8706-D95002F32387}"/>
              </a:ext>
            </a:extLst>
          </p:cNvPr>
          <p:cNvSpPr txBox="1"/>
          <p:nvPr/>
        </p:nvSpPr>
        <p:spPr>
          <a:xfrm>
            <a:off x="15243119" y="672879"/>
            <a:ext cx="400254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25"/>
              </a:lnSpc>
            </a:pPr>
            <a:r>
              <a:rPr lang="en-US" sz="6000" dirty="0">
                <a:solidFill>
                  <a:srgbClr val="4257A2"/>
                </a:solidFill>
                <a:latin typeface="Blodders" pitchFamily="2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66D9A4-8FEE-04B0-7FD0-281A6EA6440A}"/>
              </a:ext>
            </a:extLst>
          </p:cNvPr>
          <p:cNvSpPr txBox="1"/>
          <p:nvPr/>
        </p:nvSpPr>
        <p:spPr>
          <a:xfrm rot="20978200">
            <a:off x="15499150" y="4390795"/>
            <a:ext cx="273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D65C41"/>
                </a:solidFill>
                <a:latin typeface="Blodders 1"/>
              </a:rPr>
              <a:t>,</a:t>
            </a:r>
            <a:endParaRPr lang="lt-LT"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0809F1-1C71-C981-4257-0878A8F699C3}"/>
              </a:ext>
            </a:extLst>
          </p:cNvPr>
          <p:cNvSpPr txBox="1"/>
          <p:nvPr/>
        </p:nvSpPr>
        <p:spPr>
          <a:xfrm>
            <a:off x="13699335" y="3587991"/>
            <a:ext cx="2735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D65C41"/>
                </a:solidFill>
                <a:latin typeface="Blodders 1"/>
              </a:rPr>
              <a:t>-</a:t>
            </a:r>
            <a:endParaRPr lang="lt-LT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EDD820-6AE7-F178-EE8A-E808B4A2FAE7}"/>
              </a:ext>
            </a:extLst>
          </p:cNvPr>
          <p:cNvSpPr txBox="1"/>
          <p:nvPr/>
        </p:nvSpPr>
        <p:spPr>
          <a:xfrm>
            <a:off x="14189522" y="3444949"/>
            <a:ext cx="2735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D65C41"/>
                </a:solidFill>
                <a:latin typeface="Blodders 1"/>
              </a:rPr>
              <a:t>.</a:t>
            </a:r>
            <a:endParaRPr lang="lt-LT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25916"/>
            <a:ext cx="7215313" cy="6015195"/>
            <a:chOff x="0" y="0"/>
            <a:chExt cx="1900329" cy="1584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0329" cy="1584249"/>
            </a:xfrm>
            <a:custGeom>
              <a:avLst/>
              <a:gdLst/>
              <a:ahLst/>
              <a:cxnLst/>
              <a:rect l="l" t="t" r="r" b="b"/>
              <a:pathLst>
                <a:path w="1900329" h="1584249">
                  <a:moveTo>
                    <a:pt x="54722" y="0"/>
                  </a:moveTo>
                  <a:lnTo>
                    <a:pt x="1845607" y="0"/>
                  </a:lnTo>
                  <a:cubicBezTo>
                    <a:pt x="1860120" y="0"/>
                    <a:pt x="1874039" y="5765"/>
                    <a:pt x="1884302" y="16028"/>
                  </a:cubicBezTo>
                  <a:cubicBezTo>
                    <a:pt x="1894564" y="26290"/>
                    <a:pt x="1900329" y="40209"/>
                    <a:pt x="1900329" y="54722"/>
                  </a:cubicBezTo>
                  <a:lnTo>
                    <a:pt x="1900329" y="1529527"/>
                  </a:lnTo>
                  <a:cubicBezTo>
                    <a:pt x="1900329" y="1559749"/>
                    <a:pt x="1875829" y="1584249"/>
                    <a:pt x="1845607" y="1584249"/>
                  </a:cubicBezTo>
                  <a:lnTo>
                    <a:pt x="54722" y="1584249"/>
                  </a:lnTo>
                  <a:cubicBezTo>
                    <a:pt x="24500" y="1584249"/>
                    <a:pt x="0" y="1559749"/>
                    <a:pt x="0" y="1529527"/>
                  </a:cubicBezTo>
                  <a:lnTo>
                    <a:pt x="0" y="54722"/>
                  </a:lnTo>
                  <a:cubicBezTo>
                    <a:pt x="0" y="24500"/>
                    <a:pt x="24500" y="0"/>
                    <a:pt x="5472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900329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583528" y="5688939"/>
            <a:ext cx="4991111" cy="4598061"/>
          </a:xfrm>
          <a:custGeom>
            <a:avLst/>
            <a:gdLst/>
            <a:ahLst/>
            <a:cxnLst/>
            <a:rect l="l" t="t" r="r" b="b"/>
            <a:pathLst>
              <a:path w="4991111" h="4598061">
                <a:moveTo>
                  <a:pt x="0" y="0"/>
                </a:moveTo>
                <a:lnTo>
                  <a:pt x="4991110" y="0"/>
                </a:lnTo>
                <a:lnTo>
                  <a:pt x="4991110" y="4598061"/>
                </a:lnTo>
                <a:lnTo>
                  <a:pt x="0" y="45980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1096815" y="3049905"/>
            <a:ext cx="7079083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5D6FBD"/>
                </a:solidFill>
                <a:latin typeface="Blodders 2"/>
                <a:ea typeface="Blodders 2"/>
                <a:cs typeface="Blodders 2"/>
                <a:sym typeface="Blodders 2"/>
              </a:rPr>
              <a:t>Požymiai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177030"/>
            <a:ext cx="4847122" cy="508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Padažnėjęs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pulsas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Dusulys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Bėrimas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Virškinamojo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trakto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veiklos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sutrikimas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Nerimas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Tinimas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.</a:t>
            </a:r>
          </a:p>
          <a:p>
            <a:pPr algn="just">
              <a:lnSpc>
                <a:spcPts val="4479"/>
              </a:lnSpc>
            </a:pPr>
            <a:endParaRPr lang="en-US" sz="3199" dirty="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  <a:p>
            <a:pPr algn="just">
              <a:lnSpc>
                <a:spcPts val="4479"/>
              </a:lnSpc>
            </a:pPr>
            <a:endParaRPr lang="en-US" sz="3199" dirty="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9709476" y="3025916"/>
            <a:ext cx="7549824" cy="6015195"/>
            <a:chOff x="0" y="0"/>
            <a:chExt cx="1988431" cy="15842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8431" cy="1584249"/>
            </a:xfrm>
            <a:custGeom>
              <a:avLst/>
              <a:gdLst/>
              <a:ahLst/>
              <a:cxnLst/>
              <a:rect l="l" t="t" r="r" b="b"/>
              <a:pathLst>
                <a:path w="1988431" h="1584249">
                  <a:moveTo>
                    <a:pt x="52298" y="0"/>
                  </a:moveTo>
                  <a:lnTo>
                    <a:pt x="1936133" y="0"/>
                  </a:lnTo>
                  <a:cubicBezTo>
                    <a:pt x="1950003" y="0"/>
                    <a:pt x="1963306" y="5510"/>
                    <a:pt x="1973113" y="15318"/>
                  </a:cubicBezTo>
                  <a:cubicBezTo>
                    <a:pt x="1982921" y="25125"/>
                    <a:pt x="1988431" y="38427"/>
                    <a:pt x="1988431" y="52298"/>
                  </a:cubicBezTo>
                  <a:lnTo>
                    <a:pt x="1988431" y="1531951"/>
                  </a:lnTo>
                  <a:cubicBezTo>
                    <a:pt x="1988431" y="1545821"/>
                    <a:pt x="1982921" y="1559124"/>
                    <a:pt x="1973113" y="1568931"/>
                  </a:cubicBezTo>
                  <a:cubicBezTo>
                    <a:pt x="1963306" y="1578739"/>
                    <a:pt x="1950003" y="1584249"/>
                    <a:pt x="1936133" y="1584249"/>
                  </a:cubicBezTo>
                  <a:lnTo>
                    <a:pt x="52298" y="1584249"/>
                  </a:lnTo>
                  <a:cubicBezTo>
                    <a:pt x="38427" y="1584249"/>
                    <a:pt x="25125" y="1578739"/>
                    <a:pt x="15318" y="1568931"/>
                  </a:cubicBezTo>
                  <a:cubicBezTo>
                    <a:pt x="5510" y="1559124"/>
                    <a:pt x="0" y="1545821"/>
                    <a:pt x="0" y="1531951"/>
                  </a:cubicBezTo>
                  <a:lnTo>
                    <a:pt x="0" y="52298"/>
                  </a:lnTo>
                  <a:cubicBezTo>
                    <a:pt x="0" y="38427"/>
                    <a:pt x="5510" y="25125"/>
                    <a:pt x="15318" y="15318"/>
                  </a:cubicBezTo>
                  <a:cubicBezTo>
                    <a:pt x="25125" y="5510"/>
                    <a:pt x="38427" y="0"/>
                    <a:pt x="5229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88431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884544" y="3049905"/>
            <a:ext cx="7199689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pagalba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23074" y="857250"/>
            <a:ext cx="624185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ANAFILAKSIJA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94765" y="2159916"/>
            <a:ext cx="8405676" cy="70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9"/>
              </a:lnSpc>
            </a:pPr>
            <a:r>
              <a:rPr lang="en-US" sz="4078">
                <a:solidFill>
                  <a:srgbClr val="5D6FBD"/>
                </a:solidFill>
                <a:latin typeface="Blodders 2"/>
                <a:ea typeface="Blodders 2"/>
                <a:cs typeface="Blodders 2"/>
                <a:sym typeface="Blodders 2"/>
              </a:rPr>
              <a:t>ALERGIJA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9476" y="4186555"/>
            <a:ext cx="7549824" cy="5043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Kvieskite greitąją pagalbą.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Jeigu įmanoma pašalinkite alergeną.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Esant galimybei suleiskite prieš alerginius vaistus.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Paguldykite į stabilią šoninę padėtį.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Netekus sąmonės pradėkite pradinį gaivinimą.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10FBA6C7-46C7-4D0A-F606-A14C10A013F3}"/>
              </a:ext>
            </a:extLst>
          </p:cNvPr>
          <p:cNvSpPr/>
          <p:nvPr/>
        </p:nvSpPr>
        <p:spPr>
          <a:xfrm flipH="1">
            <a:off x="16139285" y="870907"/>
            <a:ext cx="1874847" cy="3571137"/>
          </a:xfrm>
          <a:custGeom>
            <a:avLst/>
            <a:gdLst/>
            <a:ahLst/>
            <a:cxnLst/>
            <a:rect l="l" t="t" r="r" b="b"/>
            <a:pathLst>
              <a:path w="1874847" h="3571137">
                <a:moveTo>
                  <a:pt x="0" y="0"/>
                </a:moveTo>
                <a:lnTo>
                  <a:pt x="1874848" y="0"/>
                </a:lnTo>
                <a:lnTo>
                  <a:pt x="1874848" y="3571137"/>
                </a:lnTo>
                <a:lnTo>
                  <a:pt x="0" y="35711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9DF38EB-AAAC-040C-FC03-BFF6D059F8CA}"/>
              </a:ext>
            </a:extLst>
          </p:cNvPr>
          <p:cNvGrpSpPr/>
          <p:nvPr/>
        </p:nvGrpSpPr>
        <p:grpSpPr>
          <a:xfrm>
            <a:off x="1028700" y="3848100"/>
            <a:ext cx="9182100" cy="5193011"/>
            <a:chOff x="0" y="0"/>
            <a:chExt cx="1900329" cy="158424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A6975D2-83E6-680D-0825-2036426E2784}"/>
                </a:ext>
              </a:extLst>
            </p:cNvPr>
            <p:cNvSpPr/>
            <p:nvPr/>
          </p:nvSpPr>
          <p:spPr>
            <a:xfrm>
              <a:off x="0" y="0"/>
              <a:ext cx="1900329" cy="1584249"/>
            </a:xfrm>
            <a:custGeom>
              <a:avLst/>
              <a:gdLst/>
              <a:ahLst/>
              <a:cxnLst/>
              <a:rect l="l" t="t" r="r" b="b"/>
              <a:pathLst>
                <a:path w="1900329" h="1584249">
                  <a:moveTo>
                    <a:pt x="54722" y="0"/>
                  </a:moveTo>
                  <a:lnTo>
                    <a:pt x="1845607" y="0"/>
                  </a:lnTo>
                  <a:cubicBezTo>
                    <a:pt x="1860120" y="0"/>
                    <a:pt x="1874039" y="5765"/>
                    <a:pt x="1884302" y="16028"/>
                  </a:cubicBezTo>
                  <a:cubicBezTo>
                    <a:pt x="1894564" y="26290"/>
                    <a:pt x="1900329" y="40209"/>
                    <a:pt x="1900329" y="54722"/>
                  </a:cubicBezTo>
                  <a:lnTo>
                    <a:pt x="1900329" y="1529527"/>
                  </a:lnTo>
                  <a:cubicBezTo>
                    <a:pt x="1900329" y="1559749"/>
                    <a:pt x="1875829" y="1584249"/>
                    <a:pt x="1845607" y="1584249"/>
                  </a:cubicBezTo>
                  <a:lnTo>
                    <a:pt x="54722" y="1584249"/>
                  </a:lnTo>
                  <a:cubicBezTo>
                    <a:pt x="24500" y="1584249"/>
                    <a:pt x="0" y="1559749"/>
                    <a:pt x="0" y="1529527"/>
                  </a:cubicBezTo>
                  <a:lnTo>
                    <a:pt x="0" y="54722"/>
                  </a:lnTo>
                  <a:cubicBezTo>
                    <a:pt x="0" y="24500"/>
                    <a:pt x="24500" y="0"/>
                    <a:pt x="5472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 dirty="0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864C64D5-14A2-363E-FD94-3A312B8D291A}"/>
                </a:ext>
              </a:extLst>
            </p:cNvPr>
            <p:cNvSpPr txBox="1"/>
            <p:nvPr/>
          </p:nvSpPr>
          <p:spPr>
            <a:xfrm>
              <a:off x="0" y="-47625"/>
              <a:ext cx="1900329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0" name="TextBox 12">
            <a:extLst>
              <a:ext uri="{FF2B5EF4-FFF2-40B4-BE49-F238E27FC236}">
                <a16:creationId xmlns:a16="http://schemas.microsoft.com/office/drawing/2014/main" id="{B6175C25-C0BC-F5AC-F3E4-B2E2C893D009}"/>
              </a:ext>
            </a:extLst>
          </p:cNvPr>
          <p:cNvSpPr txBox="1"/>
          <p:nvPr/>
        </p:nvSpPr>
        <p:spPr>
          <a:xfrm>
            <a:off x="2128963" y="645855"/>
            <a:ext cx="12839700" cy="2554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300" dirty="0">
                <a:solidFill>
                  <a:srgbClr val="CF4C35"/>
                </a:solidFill>
                <a:latin typeface="Blodders 2" panose="020B0604020202020204" charset="0"/>
              </a:rPr>
              <a:t>Kaip </a:t>
            </a:r>
            <a:r>
              <a:rPr lang="en-US" sz="8300" dirty="0" err="1">
                <a:solidFill>
                  <a:srgbClr val="CF4C35"/>
                </a:solidFill>
                <a:latin typeface="Blodders 2" panose="020B0604020202020204" charset="0"/>
              </a:rPr>
              <a:t>naudoti</a:t>
            </a:r>
            <a:r>
              <a:rPr lang="en-US" sz="8300" dirty="0">
                <a:solidFill>
                  <a:srgbClr val="CF4C35"/>
                </a:solidFill>
                <a:latin typeface="Blodders 2" panose="020B0604020202020204" charset="0"/>
              </a:rPr>
              <a:t> </a:t>
            </a:r>
            <a:r>
              <a:rPr lang="en-US" sz="8300" dirty="0" err="1">
                <a:solidFill>
                  <a:srgbClr val="CF4C35"/>
                </a:solidFill>
                <a:latin typeface="Blodders 2" panose="020B0604020202020204" charset="0"/>
              </a:rPr>
              <a:t>epinefrino</a:t>
            </a:r>
            <a:r>
              <a:rPr lang="en-US" sz="8300" dirty="0">
                <a:solidFill>
                  <a:srgbClr val="CF4C35"/>
                </a:solidFill>
                <a:latin typeface="Blodders 2" panose="020B0604020202020204" charset="0"/>
              </a:rPr>
              <a:t> </a:t>
            </a:r>
            <a:r>
              <a:rPr lang="en-US" sz="8300" dirty="0" err="1">
                <a:solidFill>
                  <a:srgbClr val="CF4C35"/>
                </a:solidFill>
                <a:latin typeface="Blodders 2" panose="020B0604020202020204" charset="0"/>
              </a:rPr>
              <a:t>autoinjektorių</a:t>
            </a:r>
            <a:r>
              <a:rPr lang="en-US" sz="8300" dirty="0">
                <a:solidFill>
                  <a:srgbClr val="CF4C35"/>
                </a:solidFill>
                <a:latin typeface="Blodders 2" panose="020B0604020202020204" charset="0"/>
              </a:rPr>
              <a:t> (EpiPen)?​</a:t>
            </a:r>
            <a:endParaRPr lang="en-US" sz="8300" dirty="0">
              <a:solidFill>
                <a:srgbClr val="CF4C35"/>
              </a:solidFill>
              <a:latin typeface="Blodders 2" panose="020B0604020202020204" charset="0"/>
              <a:ea typeface="Blodders 2"/>
              <a:cs typeface="Blodders 2"/>
              <a:sym typeface="Blodders 2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521A30B1-5F7D-A13D-37FB-63711C429466}"/>
              </a:ext>
            </a:extLst>
          </p:cNvPr>
          <p:cNvSpPr/>
          <p:nvPr/>
        </p:nvSpPr>
        <p:spPr>
          <a:xfrm rot="1357417">
            <a:off x="13769997" y="2853323"/>
            <a:ext cx="2397332" cy="7026456"/>
          </a:xfrm>
          <a:custGeom>
            <a:avLst/>
            <a:gdLst/>
            <a:ahLst/>
            <a:cxnLst/>
            <a:rect l="l" t="t" r="r" b="b"/>
            <a:pathLst>
              <a:path w="7316340" h="7316340">
                <a:moveTo>
                  <a:pt x="0" y="0"/>
                </a:moveTo>
                <a:lnTo>
                  <a:pt x="7316340" y="0"/>
                </a:lnTo>
                <a:lnTo>
                  <a:pt x="7316340" y="7316339"/>
                </a:lnTo>
                <a:lnTo>
                  <a:pt x="0" y="73163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032" r="-98835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8359CE26-1A96-2C5C-9272-F8C5C0ED2B21}"/>
              </a:ext>
            </a:extLst>
          </p:cNvPr>
          <p:cNvSpPr txBox="1"/>
          <p:nvPr/>
        </p:nvSpPr>
        <p:spPr>
          <a:xfrm>
            <a:off x="1181100" y="2997490"/>
            <a:ext cx="7215313" cy="619602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98080F3-F325-39D3-B7EC-92182077C93F}"/>
              </a:ext>
            </a:extLst>
          </p:cNvPr>
          <p:cNvSpPr txBox="1"/>
          <p:nvPr/>
        </p:nvSpPr>
        <p:spPr>
          <a:xfrm>
            <a:off x="1234568" y="4085057"/>
            <a:ext cx="81380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Nuimk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apsauginį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dangtelį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.​</a:t>
            </a:r>
          </a:p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Tvirtai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prispausk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prie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šlaunies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.​</a:t>
            </a:r>
          </a:p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Laikyk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pagal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nurodymus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.​</a:t>
            </a:r>
          </a:p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Skambink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112.​</a:t>
            </a:r>
          </a:p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Stebėk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žmogaus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būklę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.</a:t>
            </a:r>
            <a:endParaRPr lang="en-US" sz="3199" dirty="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E29FC5-78D2-D488-71CB-B386EA853ABB}"/>
              </a:ext>
            </a:extLst>
          </p:cNvPr>
          <p:cNvSpPr txBox="1"/>
          <p:nvPr/>
        </p:nvSpPr>
        <p:spPr>
          <a:xfrm>
            <a:off x="1207354" y="7160712"/>
            <a:ext cx="81652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sz="3200" b="1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Svarbu</a:t>
            </a:r>
            <a:r>
              <a:rPr lang="en-US" sz="3200" b="1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:</a:t>
            </a:r>
            <a:endParaRPr lang="en-US" sz="3200" dirty="0">
              <a:solidFill>
                <a:srgbClr val="5D6FBD"/>
              </a:solidFill>
              <a:latin typeface="Rubik Light" panose="020B0604020202020204" charset="-79"/>
              <a:cs typeface="Rubik Light" panose="020B0604020202020204" charset="-79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Autoinjektorių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dažniausiai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galima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naudoti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ir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per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drabužius</a:t>
            </a:r>
            <a:endParaRPr lang="en-US" sz="3200" dirty="0">
              <a:solidFill>
                <a:srgbClr val="5D6FBD"/>
              </a:solidFill>
              <a:latin typeface="Rubik Light" panose="020B0604020202020204" charset="-79"/>
              <a:cs typeface="Rubik Light" panose="020B0604020202020204" charset="-79"/>
            </a:endParaRPr>
          </a:p>
        </p:txBody>
      </p:sp>
      <p:sp>
        <p:nvSpPr>
          <p:cNvPr id="26" name="Freeform 15">
            <a:extLst>
              <a:ext uri="{FF2B5EF4-FFF2-40B4-BE49-F238E27FC236}">
                <a16:creationId xmlns:a16="http://schemas.microsoft.com/office/drawing/2014/main" id="{3C57DFC8-B551-2971-9AAA-A2DF31F525F5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9A0EAFEC-DCB8-80A7-1114-559756DEC421}"/>
              </a:ext>
            </a:extLst>
          </p:cNvPr>
          <p:cNvSpPr/>
          <p:nvPr/>
        </p:nvSpPr>
        <p:spPr>
          <a:xfrm rot="627204">
            <a:off x="9362105" y="5804005"/>
            <a:ext cx="3141217" cy="4186201"/>
          </a:xfrm>
          <a:custGeom>
            <a:avLst/>
            <a:gdLst/>
            <a:ahLst/>
            <a:cxnLst/>
            <a:rect l="l" t="t" r="r" b="b"/>
            <a:pathLst>
              <a:path w="2161218" h="3602031">
                <a:moveTo>
                  <a:pt x="0" y="0"/>
                </a:moveTo>
                <a:lnTo>
                  <a:pt x="2161218" y="0"/>
                </a:lnTo>
                <a:lnTo>
                  <a:pt x="2161218" y="3602030"/>
                </a:lnTo>
                <a:lnTo>
                  <a:pt x="0" y="36020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91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3" name="Group 3"/>
          <p:cNvGrpSpPr/>
          <p:nvPr/>
        </p:nvGrpSpPr>
        <p:grpSpPr>
          <a:xfrm>
            <a:off x="2932409" y="2567603"/>
            <a:ext cx="11677678" cy="5151794"/>
            <a:chOff x="0" y="0"/>
            <a:chExt cx="3038001" cy="13402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5" name="Freeform 5"/>
          <p:cNvSpPr/>
          <p:nvPr/>
        </p:nvSpPr>
        <p:spPr>
          <a:xfrm>
            <a:off x="-250744" y="5143500"/>
            <a:ext cx="6366308" cy="4751908"/>
          </a:xfrm>
          <a:custGeom>
            <a:avLst/>
            <a:gdLst/>
            <a:ahLst/>
            <a:cxnLst/>
            <a:rect l="l" t="t" r="r" b="b"/>
            <a:pathLst>
              <a:path w="6366308" h="4751908">
                <a:moveTo>
                  <a:pt x="0" y="0"/>
                </a:moveTo>
                <a:lnTo>
                  <a:pt x="6366307" y="0"/>
                </a:lnTo>
                <a:lnTo>
                  <a:pt x="6366307" y="4751908"/>
                </a:lnTo>
                <a:lnTo>
                  <a:pt x="0" y="47519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5848499" y="857250"/>
            <a:ext cx="659100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>
                <a:solidFill>
                  <a:srgbClr val="CF4C35"/>
                </a:solidFill>
                <a:latin typeface="Blodders 1"/>
              </a:rPr>
              <a:t>SItuacija nr. 1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70827" y="3853263"/>
            <a:ext cx="9800843" cy="1908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86BB0"/>
                </a:solidFill>
                <a:latin typeface="Rubik 2"/>
              </a:rPr>
              <a:t>Skendęs asmuo, ištrauktas iš vandens, yra be sąmonės. Jam reikalinga pirmoji pagalba. Kokių veiksmų imsitės?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72100" y="857250"/>
            <a:ext cx="6743799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>
                <a:solidFill>
                  <a:srgbClr val="CF4C35"/>
                </a:solidFill>
                <a:latin typeface="Blodders 1"/>
              </a:rPr>
              <a:t>SItuacija nr. 2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53780" y="2386349"/>
            <a:ext cx="11677678" cy="5151794"/>
            <a:chOff x="0" y="0"/>
            <a:chExt cx="3038001" cy="13402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5" name="Freeform 5"/>
          <p:cNvSpPr/>
          <p:nvPr/>
        </p:nvSpPr>
        <p:spPr>
          <a:xfrm>
            <a:off x="-265964" y="2386349"/>
            <a:ext cx="4556207" cy="8028559"/>
          </a:xfrm>
          <a:custGeom>
            <a:avLst/>
            <a:gdLst/>
            <a:ahLst/>
            <a:cxnLst/>
            <a:rect l="l" t="t" r="r" b="b"/>
            <a:pathLst>
              <a:path w="4556207" h="8028559">
                <a:moveTo>
                  <a:pt x="0" y="0"/>
                </a:moveTo>
                <a:lnTo>
                  <a:pt x="4556207" y="0"/>
                </a:lnTo>
                <a:lnTo>
                  <a:pt x="4556207" y="8028559"/>
                </a:lnTo>
                <a:lnTo>
                  <a:pt x="0" y="80285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4543978" y="3964979"/>
            <a:ext cx="9697282" cy="1908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86BB0"/>
                </a:solidFill>
                <a:latin typeface="Rubik 2"/>
              </a:rPr>
              <a:t>Mokyklos valgykloje šalia valgantis draugas paspringo, garsiai kosti. Kokių veiksmų imsitės?</a:t>
            </a:r>
          </a:p>
        </p:txBody>
      </p:sp>
      <p:sp>
        <p:nvSpPr>
          <p:cNvPr id="7" name="Freeform 7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72100" y="857250"/>
            <a:ext cx="6743799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50" err="1">
                <a:solidFill>
                  <a:srgbClr val="CF4C35"/>
                </a:solidFill>
                <a:latin typeface="Blodders 1"/>
              </a:rPr>
              <a:t>SItuacija</a:t>
            </a:r>
            <a:r>
              <a:rPr lang="en-US" sz="8250">
                <a:solidFill>
                  <a:srgbClr val="CF4C35"/>
                </a:solidFill>
                <a:latin typeface="Blodders 1"/>
              </a:rPr>
              <a:t> nr. 3 </a:t>
            </a:r>
            <a:endParaRPr lang="en-US" sz="8299">
              <a:solidFill>
                <a:srgbClr val="CF4C35"/>
              </a:solidFill>
              <a:latin typeface="Blodders 1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553780" y="2386349"/>
            <a:ext cx="11677678" cy="5151794"/>
            <a:chOff x="0" y="0"/>
            <a:chExt cx="3038001" cy="13402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487765" y="3384110"/>
            <a:ext cx="9697282" cy="316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Bėgant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į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stotelę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draugas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stipriai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parkrito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ir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sako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,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kad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skaudžiai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susmušė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koją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.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Priėję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matote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,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kad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koja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pakeitusi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formą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,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sutinusi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,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skaudi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. Kaip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manote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kas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atsitiko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?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Ką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 </a:t>
            </a:r>
            <a:r>
              <a:rPr lang="en-US" sz="3550" err="1">
                <a:solidFill>
                  <a:srgbClr val="586BB0"/>
                </a:solidFill>
                <a:latin typeface="Rubik 2"/>
                <a:cs typeface="Rubik 2"/>
              </a:rPr>
              <a:t>darysite</a:t>
            </a:r>
            <a:r>
              <a:rPr lang="en-US" sz="3550">
                <a:solidFill>
                  <a:srgbClr val="586BB0"/>
                </a:solidFill>
                <a:latin typeface="Rubik 2"/>
                <a:cs typeface="Rubik 2"/>
              </a:rPr>
              <a:t>?</a:t>
            </a:r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02193" y="8186295"/>
            <a:ext cx="2585807" cy="2144010"/>
          </a:xfrm>
          <a:custGeom>
            <a:avLst/>
            <a:gdLst/>
            <a:ahLst/>
            <a:cxnLst/>
            <a:rect l="l" t="t" r="r" b="b"/>
            <a:pathLst>
              <a:path w="2585807" h="2144010">
                <a:moveTo>
                  <a:pt x="0" y="0"/>
                </a:moveTo>
                <a:lnTo>
                  <a:pt x="2585807" y="0"/>
                </a:lnTo>
                <a:lnTo>
                  <a:pt x="2585807" y="2144010"/>
                </a:lnTo>
                <a:lnTo>
                  <a:pt x="0" y="2144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299D3AB8-1592-BCA8-02C7-42D1A52599DB}"/>
              </a:ext>
            </a:extLst>
          </p:cNvPr>
          <p:cNvSpPr/>
          <p:nvPr/>
        </p:nvSpPr>
        <p:spPr>
          <a:xfrm>
            <a:off x="218151" y="7520803"/>
            <a:ext cx="6395435" cy="2630123"/>
          </a:xfrm>
          <a:custGeom>
            <a:avLst/>
            <a:gdLst/>
            <a:ahLst/>
            <a:cxnLst/>
            <a:rect l="l" t="t" r="r" b="b"/>
            <a:pathLst>
              <a:path w="6395435" h="2630123">
                <a:moveTo>
                  <a:pt x="0" y="0"/>
                </a:moveTo>
                <a:lnTo>
                  <a:pt x="6395436" y="0"/>
                </a:lnTo>
                <a:lnTo>
                  <a:pt x="6395436" y="2630122"/>
                </a:lnTo>
                <a:lnTo>
                  <a:pt x="0" y="2630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63137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a10cdb6f1440986ff72bef72225b7ff3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69d0bbfd8ce205cc333c266cf1a922a5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Props1.xml><?xml version="1.0" encoding="utf-8"?>
<ds:datastoreItem xmlns:ds="http://schemas.openxmlformats.org/officeDocument/2006/customXml" ds:itemID="{623EFFDC-8BD5-4093-ADDA-1C84EDFB8F56}"/>
</file>

<file path=customXml/itemProps2.xml><?xml version="1.0" encoding="utf-8"?>
<ds:datastoreItem xmlns:ds="http://schemas.openxmlformats.org/officeDocument/2006/customXml" ds:itemID="{1830288C-85D8-4369-89F1-2D3C5B71EFD3}"/>
</file>

<file path=customXml/itemProps3.xml><?xml version="1.0" encoding="utf-8"?>
<ds:datastoreItem xmlns:ds="http://schemas.openxmlformats.org/officeDocument/2006/customXml" ds:itemID="{E34989EF-021F-4C83-A2DB-A85D4D7D9868}"/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399</Words>
  <Application>Microsoft Office PowerPoint</Application>
  <PresentationFormat>Custom</PresentationFormat>
  <Paragraphs>85</Paragraphs>
  <Slides>15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Blodders</vt:lpstr>
      <vt:lpstr>Rubik 3</vt:lpstr>
      <vt:lpstr>Blodders 1</vt:lpstr>
      <vt:lpstr>Rubik 1 Medium</vt:lpstr>
      <vt:lpstr>Rubik 2</vt:lpstr>
      <vt:lpstr>Rubik Light</vt:lpstr>
      <vt:lpstr>Rubik Medium</vt:lpstr>
      <vt:lpstr>Rubik Light Bold</vt:lpstr>
      <vt:lpstr>Calibri</vt:lpstr>
      <vt:lpstr>Aptos</vt:lpstr>
      <vt:lpstr>Blodders 1 Bold</vt:lpstr>
      <vt:lpstr>Blodders 2</vt:lpstr>
      <vt:lpstr>Rubik 1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Pirmoji pagalba 9kl.</dc:title>
  <dc:creator>Auguste A</dc:creator>
  <cp:lastModifiedBy>Gustė Burneckytė</cp:lastModifiedBy>
  <cp:revision>8</cp:revision>
  <dcterms:created xsi:type="dcterms:W3CDTF">2006-08-16T00:00:00Z</dcterms:created>
  <dcterms:modified xsi:type="dcterms:W3CDTF">2026-09-22T07:48:58Z</dcterms:modified>
  <dc:identifier>DAFsLUWGjvs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</Properties>
</file>