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69" r:id="rId8"/>
    <p:sldId id="268" r:id="rId9"/>
    <p:sldId id="261" r:id="rId10"/>
    <p:sldId id="260" r:id="rId11"/>
    <p:sldId id="262" r:id="rId12"/>
    <p:sldId id="263" r:id="rId13"/>
    <p:sldId id="285" r:id="rId14"/>
    <p:sldId id="264" r:id="rId15"/>
    <p:sldId id="265" r:id="rId16"/>
    <p:sldId id="266" r:id="rId17"/>
    <p:sldId id="267" r:id="rId18"/>
  </p:sldIdLst>
  <p:sldSz cx="18288000" cy="10287000"/>
  <p:notesSz cx="6858000" cy="9144000"/>
  <p:embeddedFontLst>
    <p:embeddedFont>
      <p:font typeface="Blodders 1" panose="020B0604020202020204" charset="0"/>
      <p:regular r:id="rId19"/>
    </p:embeddedFont>
    <p:embeddedFont>
      <p:font typeface="Blodders 1 Bold" panose="020B0604020202020204" charset="0"/>
      <p:regular r:id="rId20"/>
      <p:bold r:id="rId21"/>
      <p:italic r:id="rId22"/>
      <p:boldItalic r:id="rId23"/>
    </p:embeddedFont>
    <p:embeddedFont>
      <p:font typeface="Blodders 2" panose="020B0604020202020204" charset="0"/>
      <p:regular r:id="rId24"/>
    </p:embeddedFont>
    <p:embeddedFont>
      <p:font typeface="Rubik 1" panose="020B0604020202020204" charset="-79"/>
      <p:regular r:id="rId25"/>
      <p:bold r:id="rId26"/>
    </p:embeddedFont>
    <p:embeddedFont>
      <p:font typeface="Rubik 2 Medium" panose="020B0604020202020204" charset="-79"/>
      <p:regular r:id="rId27"/>
    </p:embeddedFont>
    <p:embeddedFont>
      <p:font typeface="Rubik 3" panose="020B0604020202020204" charset="-79"/>
      <p:regular r:id="rId28"/>
    </p:embeddedFont>
    <p:embeddedFont>
      <p:font typeface="Rubik Medium" panose="020B0604020202020204" charset="-79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8369D7-534F-50DF-5620-DFD1B85D0D00}" v="122" dt="2023-08-07T12:49:10.070"/>
    <p1510:client id="{57B9F64F-E3DB-408D-612C-99045B943054}" v="5" dt="2023-08-09T12:45:46.424"/>
    <p1510:client id="{6A5A9050-5474-1CAF-2B45-46F571B17C8B}" v="11" dt="2023-08-07T12:58:33.388"/>
    <p1510:client id="{91F52A00-2107-3CA4-3FEF-35E5F89B0E15}" v="1116" dt="2023-09-26T07:10:12.818"/>
    <p1510:client id="{BB090899-43BC-7614-A8BC-85D3BA23A32E}" v="36" dt="2023-09-27T12:56:42.111"/>
    <p1510:client id="{FB144105-F804-24FC-AA86-8D75629200DE}" v="2" dt="2023-09-13T05:19:37.735"/>
    <p1510:client id="{FF514C60-D712-4543-AA10-076E38811C2E}" v="20" dt="2023-08-08T09:29:10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7152" y="7971936"/>
            <a:ext cx="2913696" cy="2315064"/>
          </a:xfrm>
          <a:custGeom>
            <a:avLst/>
            <a:gdLst/>
            <a:ahLst/>
            <a:cxnLst/>
            <a:rect l="l" t="t" r="r" b="b"/>
            <a:pathLst>
              <a:path w="2913696" h="2315064">
                <a:moveTo>
                  <a:pt x="0" y="0"/>
                </a:moveTo>
                <a:lnTo>
                  <a:pt x="2913696" y="0"/>
                </a:lnTo>
                <a:lnTo>
                  <a:pt x="2913696" y="2315064"/>
                </a:lnTo>
                <a:lnTo>
                  <a:pt x="0" y="23150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409956" y="3870732"/>
            <a:ext cx="13468089" cy="186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81"/>
              </a:lnSpc>
            </a:pPr>
            <a:r>
              <a:rPr lang="en-US" sz="13073">
                <a:solidFill>
                  <a:srgbClr val="4257A2"/>
                </a:solidFill>
                <a:latin typeface="Blodders 1 Bold"/>
              </a:rPr>
              <a:t>Pirmoji pagalba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866775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4257A2"/>
                </a:solidFill>
                <a:latin typeface="Blodders 1"/>
              </a:rPr>
              <a:t>Pirmosios pagalbos tikslai</a:t>
            </a:r>
          </a:p>
        </p:txBody>
      </p:sp>
      <p:sp>
        <p:nvSpPr>
          <p:cNvPr id="3" name="Freeform 3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152790" y="3606546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309380" y="3461815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4257A2"/>
                </a:solidFill>
                <a:latin typeface="Rubik Medium"/>
              </a:rPr>
              <a:t>Išsaugoti gyvybę.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953011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4257A2"/>
                </a:solidFill>
                <a:latin typeface="Blodders 1"/>
              </a:rPr>
              <a:t>2.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0521" y="3162622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4257A2"/>
                </a:solidFill>
                <a:latin typeface="Blodders 1"/>
              </a:rPr>
              <a:t>1.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756" y="6886159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4257A2"/>
                </a:solidFill>
                <a:latin typeface="Blodders 1"/>
              </a:rPr>
              <a:t>3.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9380" y="5246891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4257A2"/>
                </a:solidFill>
                <a:latin typeface="Rubik Medium"/>
              </a:rPr>
              <a:t>Neleisti būklei pablogėti.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09380" y="7218139"/>
            <a:ext cx="12845751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4831">
                <a:solidFill>
                  <a:srgbClr val="4257A2"/>
                </a:solidFill>
                <a:latin typeface="Rubik Medium"/>
              </a:rPr>
              <a:t>Apsaugoti nuo naujų sužeidimų.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09650"/>
            <a:ext cx="7431583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03"/>
              </a:lnSpc>
            </a:pPr>
            <a:r>
              <a:rPr lang="en-US" sz="7919">
                <a:solidFill>
                  <a:srgbClr val="4257A2"/>
                </a:solidFill>
                <a:latin typeface="Blodders 1 Bold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0273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1"/>
              </a:rPr>
              <a:t>Patikrink</a:t>
            </a:r>
          </a:p>
        </p:txBody>
      </p:sp>
      <p:sp>
        <p:nvSpPr>
          <p:cNvPr id="4" name="Freeform 4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6989836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1"/>
              </a:rPr>
              <a:t>Paskambink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093998" y="7952566"/>
            <a:ext cx="4308327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1"/>
              </a:rPr>
              <a:t>Padėk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89836" y="2190750"/>
            <a:ext cx="4308327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99">
                <a:solidFill>
                  <a:srgbClr val="4257A2"/>
                </a:solidFill>
                <a:latin typeface="Rubik 2 Medium"/>
              </a:rPr>
              <a:t>Taisyklė</a:t>
            </a:r>
          </a:p>
        </p:txBody>
      </p:sp>
      <p:sp>
        <p:nvSpPr>
          <p:cNvPr id="8" name="Freeform 8"/>
          <p:cNvSpPr/>
          <p:nvPr/>
        </p:nvSpPr>
        <p:spPr>
          <a:xfrm>
            <a:off x="7730607" y="3279357"/>
            <a:ext cx="2826785" cy="4711309"/>
          </a:xfrm>
          <a:custGeom>
            <a:avLst/>
            <a:gdLst/>
            <a:ahLst/>
            <a:cxnLst/>
            <a:rect l="l" t="t" r="r" b="b"/>
            <a:pathLst>
              <a:path w="2826785" h="4711309">
                <a:moveTo>
                  <a:pt x="0" y="0"/>
                </a:moveTo>
                <a:lnTo>
                  <a:pt x="2826786" y="0"/>
                </a:lnTo>
                <a:lnTo>
                  <a:pt x="2826786" y="4711309"/>
                </a:lnTo>
                <a:lnTo>
                  <a:pt x="0" y="471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01452" y="5143500"/>
            <a:ext cx="6087288" cy="2599779"/>
          </a:xfrm>
          <a:custGeom>
            <a:avLst/>
            <a:gdLst/>
            <a:ahLst/>
            <a:cxnLst/>
            <a:rect l="l" t="t" r="r" b="b"/>
            <a:pathLst>
              <a:path w="6087288" h="2599779">
                <a:moveTo>
                  <a:pt x="0" y="0"/>
                </a:moveTo>
                <a:lnTo>
                  <a:pt x="6087288" y="0"/>
                </a:lnTo>
                <a:lnTo>
                  <a:pt x="6087288" y="2599779"/>
                </a:lnTo>
                <a:lnTo>
                  <a:pt x="0" y="2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531986" y="3529784"/>
            <a:ext cx="4870339" cy="5008061"/>
          </a:xfrm>
          <a:custGeom>
            <a:avLst/>
            <a:gdLst/>
            <a:ahLst/>
            <a:cxnLst/>
            <a:rect l="l" t="t" r="r" b="b"/>
            <a:pathLst>
              <a:path w="4870339" h="5008061">
                <a:moveTo>
                  <a:pt x="0" y="0"/>
                </a:moveTo>
                <a:lnTo>
                  <a:pt x="4870339" y="0"/>
                </a:lnTo>
                <a:lnTo>
                  <a:pt x="4870339" y="5008061"/>
                </a:lnTo>
                <a:lnTo>
                  <a:pt x="0" y="5008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507546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00" dirty="0">
                <a:solidFill>
                  <a:srgbClr val="4257A2"/>
                </a:solidFill>
                <a:latin typeface="Blodders 1"/>
              </a:rPr>
              <a:t>Kada </a:t>
            </a:r>
            <a:r>
              <a:rPr lang="en-US" sz="7900" dirty="0" err="1">
                <a:solidFill>
                  <a:srgbClr val="4257A2"/>
                </a:solidFill>
                <a:latin typeface="Blodders 1"/>
              </a:rPr>
              <a:t>kreiptis</a:t>
            </a:r>
            <a:r>
              <a:rPr lang="en-US" sz="7900" dirty="0">
                <a:solidFill>
                  <a:srgbClr val="4257A2"/>
                </a:solidFill>
                <a:latin typeface="Blodders 1"/>
              </a:rPr>
              <a:t> </a:t>
            </a:r>
            <a:r>
              <a:rPr lang="en-US" sz="7900" dirty="0" err="1">
                <a:solidFill>
                  <a:srgbClr val="4257A2"/>
                </a:solidFill>
                <a:latin typeface="Blodders 1"/>
              </a:rPr>
              <a:t>pagalbos</a:t>
            </a:r>
            <a:r>
              <a:rPr lang="en-US" sz="7900" dirty="0">
                <a:solidFill>
                  <a:srgbClr val="4257A2"/>
                </a:solidFill>
                <a:latin typeface="Blodders 1"/>
              </a:rPr>
              <a:t>?</a:t>
            </a:r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2" name="Picture 11" descr="A person with his hands on his head&#10;&#10;Description automatically generated">
            <a:extLst>
              <a:ext uri="{FF2B5EF4-FFF2-40B4-BE49-F238E27FC236}">
                <a16:creationId xmlns:a16="http://schemas.microsoft.com/office/drawing/2014/main" id="{D6B62AE0-954B-8483-456F-D8BF9278C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8511" y="3094012"/>
            <a:ext cx="3102402" cy="3098534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F109DE61-2430-E7B0-7811-759A178A50C2}"/>
              </a:ext>
            </a:extLst>
          </p:cNvPr>
          <p:cNvSpPr/>
          <p:nvPr/>
        </p:nvSpPr>
        <p:spPr>
          <a:xfrm>
            <a:off x="1747292" y="4008189"/>
            <a:ext cx="4942550" cy="1808893"/>
          </a:xfrm>
          <a:custGeom>
            <a:avLst/>
            <a:gdLst/>
            <a:ahLst/>
            <a:cxnLst/>
            <a:rect l="l" t="t" r="r" b="b"/>
            <a:pathLst>
              <a:path w="6087288" h="2599779">
                <a:moveTo>
                  <a:pt x="0" y="0"/>
                </a:moveTo>
                <a:lnTo>
                  <a:pt x="6087288" y="0"/>
                </a:lnTo>
                <a:lnTo>
                  <a:pt x="6087288" y="2599779"/>
                </a:lnTo>
                <a:lnTo>
                  <a:pt x="0" y="259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7FE2FA22-8982-919C-198D-41AFEB1351B1}"/>
              </a:ext>
            </a:extLst>
          </p:cNvPr>
          <p:cNvSpPr txBox="1"/>
          <p:nvPr/>
        </p:nvSpPr>
        <p:spPr>
          <a:xfrm>
            <a:off x="743041" y="6486846"/>
            <a:ext cx="6944435" cy="1070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dirty="0" err="1">
                <a:solidFill>
                  <a:srgbClr val="4257A2"/>
                </a:solidFill>
                <a:latin typeface="Rubik 1"/>
                <a:cs typeface="Rubik 1"/>
              </a:rPr>
              <a:t>Fizinės</a:t>
            </a:r>
            <a:r>
              <a:rPr lang="en-US" sz="32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250" dirty="0" err="1">
                <a:solidFill>
                  <a:srgbClr val="4257A2"/>
                </a:solidFill>
                <a:latin typeface="Rubik 1"/>
                <a:cs typeface="Rubik 1"/>
              </a:rPr>
              <a:t>sveikatos</a:t>
            </a:r>
            <a:r>
              <a:rPr lang="en-US" sz="3250" dirty="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endParaRPr lang="en-US"/>
          </a:p>
          <a:p>
            <a:pPr algn="ctr">
              <a:lnSpc>
                <a:spcPts val="4289"/>
              </a:lnSpc>
            </a:pP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(</a:t>
            </a:r>
            <a:r>
              <a:rPr lang="en-US" sz="3250" i="1" err="1">
                <a:solidFill>
                  <a:srgbClr val="4257A2"/>
                </a:solidFill>
                <a:latin typeface="Rubik 3"/>
                <a:cs typeface="Rubik 1"/>
              </a:rPr>
              <a:t>pvz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. </a:t>
            </a:r>
            <a:r>
              <a:rPr lang="en-US" sz="3250" i="1" err="1">
                <a:solidFill>
                  <a:srgbClr val="4257A2"/>
                </a:solidFill>
                <a:latin typeface="Rubik 3"/>
                <a:cs typeface="Rubik 1"/>
              </a:rPr>
              <a:t>galūnės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 </a:t>
            </a:r>
            <a:r>
              <a:rPr lang="en-US" sz="3250" i="1" err="1">
                <a:solidFill>
                  <a:srgbClr val="4257A2"/>
                </a:solidFill>
                <a:latin typeface="Rubik 3"/>
                <a:cs typeface="Rubik 1"/>
              </a:rPr>
              <a:t>lūžis</a:t>
            </a:r>
            <a:r>
              <a:rPr lang="en-US" sz="3250" i="1" dirty="0">
                <a:solidFill>
                  <a:srgbClr val="4257A2"/>
                </a:solidFill>
                <a:latin typeface="Rubik 3"/>
                <a:cs typeface="Rubik 1"/>
              </a:rPr>
              <a:t>)</a:t>
            </a:r>
            <a:endParaRPr lang="en-US" i="1">
              <a:latin typeface="Rubik 3"/>
              <a:cs typeface="Rubik 1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D6881D0D-9D27-E9EE-2C93-4B252E589B9F}"/>
              </a:ext>
            </a:extLst>
          </p:cNvPr>
          <p:cNvSpPr txBox="1"/>
          <p:nvPr/>
        </p:nvSpPr>
        <p:spPr>
          <a:xfrm>
            <a:off x="8691834" y="6226271"/>
            <a:ext cx="8930194" cy="2724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err="1">
                <a:solidFill>
                  <a:srgbClr val="4257A2"/>
                </a:solidFill>
                <a:latin typeface="Rubik 1"/>
              </a:rPr>
              <a:t>Psichikos</a:t>
            </a:r>
            <a:r>
              <a:rPr lang="en-US" sz="3250" dirty="0">
                <a:solidFill>
                  <a:srgbClr val="4257A2"/>
                </a:solidFill>
                <a:latin typeface="Rubik 1"/>
              </a:rPr>
              <a:t> </a:t>
            </a:r>
            <a:r>
              <a:rPr lang="en-US" sz="3250" err="1">
                <a:solidFill>
                  <a:srgbClr val="4257A2"/>
                </a:solidFill>
                <a:latin typeface="Rubik 1"/>
              </a:rPr>
              <a:t>sveikatos</a:t>
            </a:r>
            <a:r>
              <a:rPr lang="en-US" sz="3250" dirty="0">
                <a:solidFill>
                  <a:srgbClr val="4257A2"/>
                </a:solidFill>
                <a:latin typeface="Rubik 1"/>
              </a:rPr>
              <a:t> </a:t>
            </a:r>
          </a:p>
          <a:p>
            <a:pPr algn="ctr">
              <a:lnSpc>
                <a:spcPts val="4289"/>
              </a:lnSpc>
            </a:pP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(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esant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ketinimui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žalotis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ar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nusižudyti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;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apsinuodijus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psichoaktyviosiomis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medžiagomis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;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kilus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psichozei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, kai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iškreiptai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suvokiama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ar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prarandamas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ryšys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su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 </a:t>
            </a:r>
            <a:r>
              <a:rPr lang="en-US" sz="3250" i="1" dirty="0" err="1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realybe</a:t>
            </a:r>
            <a:r>
              <a:rPr lang="en-US" sz="3250" i="1" dirty="0">
                <a:solidFill>
                  <a:srgbClr val="4257A2"/>
                </a:solidFill>
                <a:latin typeface="Rubik 3"/>
                <a:ea typeface="Calibri"/>
                <a:cs typeface="Rubik 1"/>
              </a:rPr>
              <a:t>)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3D1210CD-8582-46A7-C3B0-C510A280B104}"/>
              </a:ext>
            </a:extLst>
          </p:cNvPr>
          <p:cNvSpPr txBox="1"/>
          <p:nvPr/>
        </p:nvSpPr>
        <p:spPr>
          <a:xfrm>
            <a:off x="4677974" y="2571641"/>
            <a:ext cx="8930194" cy="519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89"/>
              </a:lnSpc>
            </a:pPr>
            <a:r>
              <a:rPr lang="en-US" sz="3250" dirty="0">
                <a:solidFill>
                  <a:srgbClr val="4257A2"/>
                </a:solidFill>
                <a:latin typeface="Rubik 1"/>
              </a:rPr>
              <a:t>SUSIRŪPINUS DĖL SAVO AR KITŲ:</a:t>
            </a:r>
            <a:endParaRPr lang="en-US" sz="3250" dirty="0">
              <a:solidFill>
                <a:srgbClr val="4257A2"/>
              </a:solidFill>
              <a:latin typeface="Rubik 1"/>
              <a:ea typeface="Calibri"/>
              <a:cs typeface="Rubik 1"/>
            </a:endParaRPr>
          </a:p>
        </p:txBody>
      </p:sp>
    </p:spTree>
    <p:extLst>
      <p:ext uri="{BB962C8B-B14F-4D97-AF65-F5344CB8AC3E}">
        <p14:creationId xmlns:p14="http://schemas.microsoft.com/office/powerpoint/2010/main" val="2193689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žspringimas_Ilgoji versija">
            <a:hlinkClick r:id="" action="ppaction://media"/>
            <a:extLst>
              <a:ext uri="{FF2B5EF4-FFF2-40B4-BE49-F238E27FC236}">
                <a16:creationId xmlns:a16="http://schemas.microsoft.com/office/drawing/2014/main" id="{027DBBB4-338F-9E1C-3099-C02F8F3E09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514" y="-8390"/>
            <a:ext cx="18289813" cy="1031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1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71728" y="646121"/>
            <a:ext cx="10020399" cy="1589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4257A2"/>
                </a:solidFill>
                <a:latin typeface="Blodders 2"/>
              </a:rPr>
              <a:t>Stabili šoninĖ padĖtis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52109" y="2205067"/>
            <a:ext cx="7459638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  <a:spcBef>
                <a:spcPct val="0"/>
              </a:spcBef>
            </a:pPr>
            <a:r>
              <a:rPr lang="en-US" sz="4078">
                <a:solidFill>
                  <a:srgbClr val="4257A2"/>
                </a:solidFill>
                <a:latin typeface="Blodders 1"/>
              </a:rPr>
              <a:t>Palaiko atvirus kvEpavimo takus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08351" y="2205067"/>
            <a:ext cx="1728410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</a:pPr>
            <a:r>
              <a:rPr lang="en-US" sz="4078">
                <a:solidFill>
                  <a:srgbClr val="4257A2"/>
                </a:solidFill>
                <a:latin typeface="Blodders 1"/>
              </a:rPr>
              <a:t>. </a:t>
            </a:r>
          </a:p>
        </p:txBody>
      </p:sp>
      <p:sp>
        <p:nvSpPr>
          <p:cNvPr id="5" name="Freeform 5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757674" y="3220406"/>
            <a:ext cx="10441511" cy="513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endParaRPr dirty="0"/>
          </a:p>
          <a:p>
            <a:pPr>
              <a:lnSpc>
                <a:spcPts val="1399"/>
              </a:lnSpc>
            </a:pPr>
            <a:endParaRPr dirty="0"/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4257A2"/>
                </a:solidFill>
                <a:latin typeface="Rubik 3"/>
              </a:rPr>
              <a:t>Vieną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gulinčiojo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ranką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esančią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prie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jūsų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ištieskite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į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šoną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horizontaliai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kitą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- 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permeskite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per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krūtinės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ląstą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,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delnu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prie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veido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.</a:t>
            </a:r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4257A2"/>
              </a:solidFill>
              <a:latin typeface="Rubik 3"/>
            </a:endParaRPr>
          </a:p>
          <a:p>
            <a:pPr>
              <a:lnSpc>
                <a:spcPts val="4759"/>
              </a:lnSpc>
            </a:pPr>
            <a:endParaRPr lang="en-US" sz="3399" dirty="0">
              <a:solidFill>
                <a:srgbClr val="4257A2"/>
              </a:solidFill>
              <a:latin typeface="Rubik 3"/>
            </a:endParaRPr>
          </a:p>
          <a:p>
            <a:pPr>
              <a:lnSpc>
                <a:spcPts val="1399"/>
              </a:lnSpc>
            </a:pPr>
            <a:endParaRPr lang="en-US" sz="3399" dirty="0">
              <a:solidFill>
                <a:srgbClr val="4257A2"/>
              </a:solidFill>
              <a:latin typeface="Rubik 3"/>
            </a:endParaRPr>
          </a:p>
          <a:p>
            <a:pPr marL="734059" lvl="1" indent="-367030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4257A2"/>
                </a:solidFill>
                <a:latin typeface="Rubik 3"/>
              </a:rPr>
              <a:t>Sulenkite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tolimesnę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nukentėjusiojo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koją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per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kelio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sąnarį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ir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traukite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į save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versdami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jį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 ant </a:t>
            </a:r>
            <a:r>
              <a:rPr lang="en-US" sz="3399" dirty="0" err="1">
                <a:solidFill>
                  <a:srgbClr val="4257A2"/>
                </a:solidFill>
                <a:latin typeface="Rubik 3"/>
              </a:rPr>
              <a:t>šono</a:t>
            </a:r>
            <a:r>
              <a:rPr lang="en-US" sz="3399" dirty="0">
                <a:solidFill>
                  <a:srgbClr val="4257A2"/>
                </a:solidFill>
                <a:latin typeface="Rubik 3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1719935" y="4628314"/>
            <a:ext cx="5539365" cy="4629986"/>
          </a:xfrm>
          <a:custGeom>
            <a:avLst/>
            <a:gdLst/>
            <a:ahLst/>
            <a:cxnLst/>
            <a:rect l="l" t="t" r="r" b="b"/>
            <a:pathLst>
              <a:path w="5539365" h="4629986">
                <a:moveTo>
                  <a:pt x="0" y="0"/>
                </a:moveTo>
                <a:lnTo>
                  <a:pt x="5539365" y="0"/>
                </a:lnTo>
                <a:lnTo>
                  <a:pt x="5539365" y="4629986"/>
                </a:lnTo>
                <a:lnTo>
                  <a:pt x="0" y="46299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1719935" y="2290792"/>
            <a:ext cx="6395435" cy="2630123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6" y="0"/>
                </a:lnTo>
                <a:lnTo>
                  <a:pt x="6395436" y="2630123"/>
                </a:lnTo>
                <a:lnTo>
                  <a:pt x="0" y="263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7155802" y="1707927"/>
            <a:ext cx="979259" cy="812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3"/>
              </a:lnSpc>
            </a:pPr>
            <a:r>
              <a:rPr lang="en-US" sz="4709">
                <a:solidFill>
                  <a:srgbClr val="4257A2"/>
                </a:solidFill>
                <a:latin typeface="Blodders 1"/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47347" y="3222972"/>
            <a:ext cx="8903449" cy="5731595"/>
          </a:xfrm>
          <a:custGeom>
            <a:avLst/>
            <a:gdLst/>
            <a:ahLst/>
            <a:cxnLst/>
            <a:rect l="l" t="t" r="r" b="b"/>
            <a:pathLst>
              <a:path w="8903449" h="5731595">
                <a:moveTo>
                  <a:pt x="0" y="0"/>
                </a:moveTo>
                <a:lnTo>
                  <a:pt x="8903449" y="0"/>
                </a:lnTo>
                <a:lnTo>
                  <a:pt x="8903449" y="5731595"/>
                </a:lnTo>
                <a:lnTo>
                  <a:pt x="0" y="57315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013359" y="3771340"/>
            <a:ext cx="3331041" cy="2634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308"/>
              </a:lnSpc>
            </a:pPr>
            <a:r>
              <a:rPr lang="en-US" sz="15220">
                <a:solidFill>
                  <a:srgbClr val="CF4C35"/>
                </a:solidFill>
                <a:latin typeface="Blodders 1"/>
              </a:rPr>
              <a:t>30:2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48088" y="43691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4257A2"/>
                </a:solidFill>
                <a:latin typeface="Blodders 1"/>
              </a:rPr>
              <a:t>Gaivinimas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1253086" y="6860847"/>
            <a:ext cx="181721" cy="67756"/>
          </a:xfrm>
          <a:custGeom>
            <a:avLst/>
            <a:gdLst/>
            <a:ahLst/>
            <a:cxnLst/>
            <a:rect l="l" t="t" r="r" b="b"/>
            <a:pathLst>
              <a:path w="7552468" h="6362954">
                <a:moveTo>
                  <a:pt x="0" y="0"/>
                </a:moveTo>
                <a:lnTo>
                  <a:pt x="7552468" y="0"/>
                </a:lnTo>
                <a:lnTo>
                  <a:pt x="7552468" y="6362954"/>
                </a:lnTo>
                <a:lnTo>
                  <a:pt x="0" y="636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002347" y="419100"/>
            <a:ext cx="12283306" cy="157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 err="1">
                <a:solidFill>
                  <a:srgbClr val="4257A2"/>
                </a:solidFill>
                <a:latin typeface="Blodders 2"/>
              </a:rPr>
              <a:t>Kraujavimo</a:t>
            </a:r>
            <a:r>
              <a:rPr lang="en-US" sz="8299">
                <a:solidFill>
                  <a:srgbClr val="4257A2"/>
                </a:solidFill>
                <a:latin typeface="Blodders 2"/>
              </a:rPr>
              <a:t> </a:t>
            </a:r>
            <a:r>
              <a:rPr lang="en-US" sz="8299" err="1">
                <a:solidFill>
                  <a:srgbClr val="4257A2"/>
                </a:solidFill>
                <a:latin typeface="Blodders 2"/>
              </a:rPr>
              <a:t>stabdymo</a:t>
            </a:r>
            <a:r>
              <a:rPr lang="en-US" sz="8299">
                <a:solidFill>
                  <a:srgbClr val="4257A2"/>
                </a:solidFill>
                <a:latin typeface="Blodders 2"/>
              </a:rPr>
              <a:t> </a:t>
            </a:r>
            <a:r>
              <a:rPr lang="en-US" sz="8299" err="1">
                <a:solidFill>
                  <a:srgbClr val="4257A2"/>
                </a:solidFill>
                <a:latin typeface="Blodders 2"/>
              </a:rPr>
              <a:t>būdai</a:t>
            </a:r>
          </a:p>
        </p:txBody>
      </p:sp>
      <p:sp>
        <p:nvSpPr>
          <p:cNvPr id="4" name="Freeform 4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028700" y="2883650"/>
            <a:ext cx="10441511" cy="516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endParaRPr dirty="0"/>
          </a:p>
          <a:p>
            <a:pPr>
              <a:lnSpc>
                <a:spcPts val="2939"/>
              </a:lnSpc>
            </a:pPr>
            <a:endParaRPr dirty="0"/>
          </a:p>
          <a:p>
            <a:pPr marL="971544" lvl="1" indent="-485772">
              <a:lnSpc>
                <a:spcPts val="6299"/>
              </a:lnSpc>
              <a:buFont typeface="Arial"/>
              <a:buChar char="•"/>
            </a:pPr>
            <a:r>
              <a:rPr lang="en-US" sz="4499" dirty="0" err="1">
                <a:solidFill>
                  <a:srgbClr val="4257A2"/>
                </a:solidFill>
                <a:latin typeface="Rubik 3"/>
              </a:rPr>
              <a:t>Spaudžiame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4499" dirty="0" err="1">
                <a:solidFill>
                  <a:srgbClr val="4257A2"/>
                </a:solidFill>
                <a:latin typeface="Rubik 3"/>
              </a:rPr>
              <a:t>uždėję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4499" dirty="0" err="1">
                <a:solidFill>
                  <a:srgbClr val="4257A2"/>
                </a:solidFill>
                <a:latin typeface="Rubik 3"/>
              </a:rPr>
              <a:t>bintą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.</a:t>
            </a:r>
          </a:p>
          <a:p>
            <a:pPr>
              <a:lnSpc>
                <a:spcPts val="6299"/>
              </a:lnSpc>
            </a:pPr>
            <a:endParaRPr lang="en-US" sz="4499" dirty="0">
              <a:solidFill>
                <a:srgbClr val="4257A2"/>
              </a:solidFill>
              <a:latin typeface="Rubik 3"/>
            </a:endParaRPr>
          </a:p>
          <a:p>
            <a:pPr marL="971544" lvl="1" indent="-485772">
              <a:lnSpc>
                <a:spcPts val="6299"/>
              </a:lnSpc>
              <a:buFont typeface="Arial"/>
              <a:buChar char="•"/>
            </a:pPr>
            <a:r>
              <a:rPr lang="en-US" sz="4499" dirty="0" err="1">
                <a:solidFill>
                  <a:srgbClr val="4257A2"/>
                </a:solidFill>
                <a:latin typeface="Rubik 3"/>
              </a:rPr>
              <a:t>Spaudžiame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4499" dirty="0" err="1">
                <a:solidFill>
                  <a:srgbClr val="4257A2"/>
                </a:solidFill>
                <a:latin typeface="Rubik 3"/>
              </a:rPr>
              <a:t>uždėję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4499" dirty="0" err="1">
                <a:solidFill>
                  <a:srgbClr val="4257A2"/>
                </a:solidFill>
                <a:latin typeface="Rubik 3"/>
              </a:rPr>
              <a:t>ranką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.</a:t>
            </a:r>
          </a:p>
          <a:p>
            <a:pPr>
              <a:lnSpc>
                <a:spcPts val="6299"/>
              </a:lnSpc>
            </a:pPr>
            <a:endParaRPr lang="en-US" sz="4499" dirty="0">
              <a:solidFill>
                <a:srgbClr val="4257A2"/>
              </a:solidFill>
              <a:latin typeface="Rubik 3"/>
            </a:endParaRPr>
          </a:p>
          <a:p>
            <a:pPr marL="971544" lvl="1" indent="-485772">
              <a:lnSpc>
                <a:spcPts val="6299"/>
              </a:lnSpc>
              <a:buFont typeface="Arial"/>
              <a:buChar char="•"/>
            </a:pPr>
            <a:r>
              <a:rPr lang="en-US" sz="4499" dirty="0" err="1">
                <a:solidFill>
                  <a:srgbClr val="4257A2"/>
                </a:solidFill>
                <a:latin typeface="Rubik 3"/>
              </a:rPr>
              <a:t>Nešaliname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 </a:t>
            </a:r>
            <a:r>
              <a:rPr lang="en-US" sz="4499" dirty="0" err="1">
                <a:solidFill>
                  <a:srgbClr val="4257A2"/>
                </a:solidFill>
                <a:latin typeface="Rubik 3"/>
              </a:rPr>
              <a:t>svetimkūnio</a:t>
            </a:r>
            <a:r>
              <a:rPr lang="en-US" sz="4499" dirty="0">
                <a:solidFill>
                  <a:srgbClr val="4257A2"/>
                </a:solidFill>
                <a:latin typeface="Rubik 3"/>
              </a:rPr>
              <a:t>.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E996BF0-4349-617A-9087-CBE57EB5F35C}"/>
              </a:ext>
            </a:extLst>
          </p:cNvPr>
          <p:cNvSpPr/>
          <p:nvPr/>
        </p:nvSpPr>
        <p:spPr>
          <a:xfrm>
            <a:off x="11704135" y="3862919"/>
            <a:ext cx="4620822" cy="3941507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70262" y="5143500"/>
            <a:ext cx="5941292" cy="5673934"/>
          </a:xfrm>
          <a:custGeom>
            <a:avLst/>
            <a:gdLst/>
            <a:ahLst/>
            <a:cxnLst/>
            <a:rect l="l" t="t" r="r" b="b"/>
            <a:pathLst>
              <a:path w="5941292" h="5673934">
                <a:moveTo>
                  <a:pt x="0" y="0"/>
                </a:moveTo>
                <a:lnTo>
                  <a:pt x="5941292" y="0"/>
                </a:lnTo>
                <a:lnTo>
                  <a:pt x="5941292" y="5673934"/>
                </a:lnTo>
                <a:lnTo>
                  <a:pt x="0" y="5673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4786564" y="476250"/>
            <a:ext cx="8714872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 dirty="0" err="1">
                <a:solidFill>
                  <a:srgbClr val="4257A2"/>
                </a:solidFill>
                <a:latin typeface="Blodders 1"/>
              </a:rPr>
              <a:t>Nudegimas</a:t>
            </a:r>
            <a:endParaRPr lang="en-US" sz="8312" dirty="0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-10041287">
            <a:off x="13775867" y="-832410"/>
            <a:ext cx="5924539" cy="4621140"/>
          </a:xfrm>
          <a:custGeom>
            <a:avLst/>
            <a:gdLst/>
            <a:ahLst/>
            <a:cxnLst/>
            <a:rect l="l" t="t" r="r" b="b"/>
            <a:pathLst>
              <a:path w="5924539" h="4621140">
                <a:moveTo>
                  <a:pt x="0" y="0"/>
                </a:moveTo>
                <a:lnTo>
                  <a:pt x="5924539" y="0"/>
                </a:lnTo>
                <a:lnTo>
                  <a:pt x="5924539" y="4621140"/>
                </a:lnTo>
                <a:lnTo>
                  <a:pt x="0" y="4621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4178822" y="1827221"/>
            <a:ext cx="11426724" cy="587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endParaRPr/>
          </a:p>
          <a:p>
            <a:pPr>
              <a:lnSpc>
                <a:spcPts val="2939"/>
              </a:lnSpc>
            </a:pPr>
            <a:endParaRPr/>
          </a:p>
          <a:p>
            <a:pPr marL="971544" lvl="1" indent="-485772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4257A2"/>
                </a:solidFill>
                <a:latin typeface="Rubik 3"/>
              </a:rPr>
              <a:t>Jeigu galime nutraukiame deginimo procesą, jeigu jis dar vyksta.</a:t>
            </a:r>
          </a:p>
          <a:p>
            <a:pPr>
              <a:lnSpc>
                <a:spcPts val="6299"/>
              </a:lnSpc>
            </a:pPr>
            <a:endParaRPr lang="en-US" sz="4499">
              <a:solidFill>
                <a:srgbClr val="4257A2"/>
              </a:solidFill>
              <a:latin typeface="Rubik 3"/>
            </a:endParaRPr>
          </a:p>
          <a:p>
            <a:pPr marL="971544" lvl="1" indent="-485772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4257A2"/>
                </a:solidFill>
                <a:latin typeface="Rubik 3"/>
              </a:rPr>
              <a:t>Vėsiname lengva kambario temperatūros vandens srove (10 min.).</a:t>
            </a:r>
          </a:p>
          <a:p>
            <a:pPr>
              <a:lnSpc>
                <a:spcPts val="6299"/>
              </a:lnSpc>
            </a:pPr>
            <a:endParaRPr lang="en-US" sz="4499">
              <a:solidFill>
                <a:srgbClr val="4257A2"/>
              </a:solidFill>
              <a:latin typeface="Rubik 3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1">
            <a:extLst>
              <a:ext uri="{FF2B5EF4-FFF2-40B4-BE49-F238E27FC236}">
                <a16:creationId xmlns:a16="http://schemas.microsoft.com/office/drawing/2014/main" id="{3D946020-340E-7E91-E350-D142CFBBED8C}"/>
              </a:ext>
            </a:extLst>
          </p:cNvPr>
          <p:cNvSpPr/>
          <p:nvPr/>
        </p:nvSpPr>
        <p:spPr>
          <a:xfrm>
            <a:off x="1122478" y="6493746"/>
            <a:ext cx="4231099" cy="3481189"/>
          </a:xfrm>
          <a:custGeom>
            <a:avLst/>
            <a:gdLst/>
            <a:ahLst/>
            <a:cxnLst/>
            <a:rect l="l" t="t" r="r" b="b"/>
            <a:pathLst>
              <a:path w="3489501" h="2974800">
                <a:moveTo>
                  <a:pt x="0" y="0"/>
                </a:moveTo>
                <a:lnTo>
                  <a:pt x="3489501" y="0"/>
                </a:lnTo>
                <a:lnTo>
                  <a:pt x="3489501" y="2974799"/>
                </a:lnTo>
                <a:lnTo>
                  <a:pt x="0" y="2974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A4BFEB-DDFE-0B61-51FD-3144FF4C29D4}"/>
              </a:ext>
            </a:extLst>
          </p:cNvPr>
          <p:cNvSpPr txBox="1"/>
          <p:nvPr/>
        </p:nvSpPr>
        <p:spPr>
          <a:xfrm>
            <a:off x="1293487" y="3314857"/>
            <a:ext cx="6899043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400" b="1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Požymiai</a:t>
            </a:r>
            <a:r>
              <a:rPr lang="en-US" sz="3400" b="1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:</a:t>
            </a:r>
            <a:endParaRPr lang="en-US" sz="3400" kern="100" dirty="0">
              <a:solidFill>
                <a:srgbClr val="4257A2"/>
              </a:solidFill>
              <a:effectLst/>
              <a:latin typeface="Rubik 3" panose="020B0604020202020204" charset="-79"/>
              <a:ea typeface="Aptos" panose="020B0004020202020204" pitchFamily="34" charset="0"/>
              <a:cs typeface="Rubik 3" panose="020B0604020202020204" charset="-79"/>
            </a:endParaRPr>
          </a:p>
          <a:p>
            <a:pPr marL="457200" marR="0" lvl="0" indent="-457200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Tinsta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lūpos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,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liežuvis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ar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veidas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.</a:t>
            </a:r>
          </a:p>
          <a:p>
            <a:pPr marL="457200" marR="0" lvl="0" indent="-457200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Sunku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kvėpuoti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.</a:t>
            </a:r>
          </a:p>
          <a:p>
            <a:pPr marL="457200" marR="0" lvl="0" indent="-457200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Atsiranda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bėrimas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.</a:t>
            </a:r>
          </a:p>
          <a:p>
            <a:pPr marL="457200" marR="0" lvl="0" indent="-457200">
              <a:lnSpc>
                <a:spcPct val="10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Silpna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,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svaigsta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galva</a:t>
            </a:r>
            <a:r>
              <a:rPr lang="en-US" sz="3400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2D74B-74CD-102A-B66E-5A32E85B9200}"/>
              </a:ext>
            </a:extLst>
          </p:cNvPr>
          <p:cNvSpPr txBox="1"/>
          <p:nvPr/>
        </p:nvSpPr>
        <p:spPr>
          <a:xfrm>
            <a:off x="9360829" y="4900094"/>
            <a:ext cx="5808194" cy="3334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400" b="1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Ką</a:t>
            </a:r>
            <a:r>
              <a:rPr lang="en-US" sz="3400" b="1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b="1" kern="1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daryti</a:t>
            </a:r>
            <a:r>
              <a:rPr lang="en-US" sz="3400" b="1" kern="1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?</a:t>
            </a:r>
            <a:endParaRPr lang="en-US" sz="3400" kern="100" dirty="0">
              <a:solidFill>
                <a:srgbClr val="4257A2"/>
              </a:solidFill>
              <a:effectLst/>
              <a:latin typeface="Rubik 3" panose="020B0604020202020204" charset="-79"/>
              <a:ea typeface="Aptos" panose="020B0004020202020204" pitchFamily="34" charset="0"/>
              <a:cs typeface="Rubik 3" panose="020B0604020202020204" charset="-79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Pranešti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mokytojui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ar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kitam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suaugusiajam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Skambinti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112.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Likti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šalia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žmogaus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Laukti</a:t>
            </a:r>
            <a:r>
              <a:rPr lang="en-US" sz="3400" dirty="0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 </a:t>
            </a:r>
            <a:r>
              <a:rPr lang="en-US" sz="3400" dirty="0" err="1">
                <a:solidFill>
                  <a:srgbClr val="4257A2"/>
                </a:solidFill>
                <a:effectLst/>
                <a:latin typeface="Rubik 3" panose="020B0604020202020204" charset="-79"/>
                <a:ea typeface="Aptos" panose="020B0004020202020204" pitchFamily="34" charset="0"/>
                <a:cs typeface="Rubik 3" panose="020B0604020202020204" charset="-79"/>
              </a:rPr>
              <a:t>pagalbos</a:t>
            </a:r>
            <a:endParaRPr lang="en-US" sz="3400" dirty="0">
              <a:solidFill>
                <a:srgbClr val="4257A2"/>
              </a:solidFill>
              <a:latin typeface="Rubik 3" panose="020B0604020202020204" charset="-79"/>
              <a:cs typeface="Rubik 3" panose="020B0604020202020204" charset="-79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4202533-F720-BA66-6130-D2965FDBC07B}"/>
              </a:ext>
            </a:extLst>
          </p:cNvPr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4257A2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CE99C4-F0FC-78B3-ADE3-9B3F00C7A1F2}"/>
              </a:ext>
            </a:extLst>
          </p:cNvPr>
          <p:cNvSpPr txBox="1"/>
          <p:nvPr/>
        </p:nvSpPr>
        <p:spPr>
          <a:xfrm>
            <a:off x="4572000" y="2318861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t">
              <a:lnSpc>
                <a:spcPct val="100000"/>
              </a:lnSpc>
            </a:pPr>
            <a:r>
              <a:rPr lang="lt-LT" sz="3400" b="1" dirty="0" err="1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Anafilaksija</a:t>
            </a:r>
            <a:r>
              <a:rPr lang="lt-LT" sz="3400" dirty="0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 – labai stipri alerginė reakcija.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C0F65246-B2BB-7CFF-FB0F-2C7C353E8E78}"/>
              </a:ext>
            </a:extLst>
          </p:cNvPr>
          <p:cNvSpPr/>
          <p:nvPr/>
        </p:nvSpPr>
        <p:spPr>
          <a:xfrm rot="20866459">
            <a:off x="14225792" y="1380827"/>
            <a:ext cx="2812339" cy="7786603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30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53780" y="2386349"/>
            <a:ext cx="11677678" cy="5151794"/>
            <a:chOff x="0" y="0"/>
            <a:chExt cx="3038001" cy="1340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Freeform 4"/>
          <p:cNvSpPr/>
          <p:nvPr/>
        </p:nvSpPr>
        <p:spPr>
          <a:xfrm>
            <a:off x="-265964" y="2386349"/>
            <a:ext cx="4556207" cy="8028559"/>
          </a:xfrm>
          <a:custGeom>
            <a:avLst/>
            <a:gdLst/>
            <a:ahLst/>
            <a:cxnLst/>
            <a:rect l="l" t="t" r="r" b="b"/>
            <a:pathLst>
              <a:path w="4556207" h="8028559">
                <a:moveTo>
                  <a:pt x="0" y="0"/>
                </a:moveTo>
                <a:lnTo>
                  <a:pt x="4556207" y="0"/>
                </a:lnTo>
                <a:lnTo>
                  <a:pt x="4556207" y="8028559"/>
                </a:lnTo>
                <a:lnTo>
                  <a:pt x="0" y="8028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5433105" y="877661"/>
            <a:ext cx="7646307" cy="139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50">
                <a:solidFill>
                  <a:srgbClr val="4257A2"/>
                </a:solidFill>
                <a:latin typeface="Blodders 1"/>
              </a:rPr>
              <a:t> </a:t>
            </a:r>
            <a:r>
              <a:rPr lang="en-US" sz="8250" err="1">
                <a:solidFill>
                  <a:srgbClr val="4257A2"/>
                </a:solidFill>
                <a:latin typeface="Blodders 1"/>
              </a:rPr>
              <a:t>SItuacija</a:t>
            </a:r>
            <a:r>
              <a:rPr lang="en-US" sz="8250">
                <a:solidFill>
                  <a:srgbClr val="4257A2"/>
                </a:solidFill>
                <a:latin typeface="Blodders 1"/>
              </a:rPr>
              <a:t> Nr. 1 </a:t>
            </a:r>
            <a:endParaRPr lang="en-US" sz="8299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22608" y="3508057"/>
            <a:ext cx="10940023" cy="3162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Eidami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iš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mokyklos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namo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pamatėte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kad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viešojo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transporto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stotelėje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sėdintis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žmogus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staiga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pakilo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ir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susiėmęs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už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kaklo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rodo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užspringimo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ženklą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.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darote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</a:t>
            </a:r>
            <a:endParaRPr lang="en-US"/>
          </a:p>
          <a:p>
            <a:pPr algn="ctr">
              <a:lnSpc>
                <a:spcPts val="5039"/>
              </a:lnSpc>
              <a:spcBef>
                <a:spcPct val="0"/>
              </a:spcBef>
            </a:pPr>
            <a:endParaRPr lang="en-US" sz="3599">
              <a:solidFill>
                <a:srgbClr val="4257A2"/>
              </a:solidFill>
              <a:latin typeface="Rubik 1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199017ED-E506-BBA8-8564-6A68D575827A}"/>
              </a:ext>
            </a:extLst>
          </p:cNvPr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53780" y="2386349"/>
            <a:ext cx="11677678" cy="5151794"/>
            <a:chOff x="0" y="0"/>
            <a:chExt cx="3038001" cy="1340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16801" y="877661"/>
            <a:ext cx="7340146" cy="139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50">
                <a:solidFill>
                  <a:srgbClr val="4257A2"/>
                </a:solidFill>
                <a:latin typeface="Blodders 1"/>
              </a:rPr>
              <a:t> </a:t>
            </a:r>
            <a:r>
              <a:rPr lang="en-US" sz="8250" err="1">
                <a:solidFill>
                  <a:srgbClr val="4257A2"/>
                </a:solidFill>
                <a:latin typeface="Blodders 1"/>
              </a:rPr>
              <a:t>SItuacija</a:t>
            </a:r>
            <a:r>
              <a:rPr lang="en-US" sz="8250">
                <a:solidFill>
                  <a:srgbClr val="4257A2"/>
                </a:solidFill>
                <a:latin typeface="Blodders 1"/>
              </a:rPr>
              <a:t> Nr. 2 </a:t>
            </a:r>
            <a:endParaRPr lang="en-US" sz="8299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922608" y="3508057"/>
            <a:ext cx="10940023" cy="3162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Grįžtate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iš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mokyklos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namo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ir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matote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kad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Jūsų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artimasis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susiėmęs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ranką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kuri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paraudusi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skausminga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yra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atsiradusių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pūslelių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. Kaip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manote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kas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atsitiko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darysite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</a:t>
            </a:r>
            <a:endParaRPr lang="en-US"/>
          </a:p>
          <a:p>
            <a:pPr algn="ctr">
              <a:lnSpc>
                <a:spcPts val="5039"/>
              </a:lnSpc>
              <a:spcBef>
                <a:spcPct val="0"/>
              </a:spcBef>
            </a:pPr>
            <a:endParaRPr lang="en-US" sz="3599">
              <a:solidFill>
                <a:srgbClr val="4257A2"/>
              </a:solidFill>
              <a:latin typeface="Rubik 1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213212" y="5857875"/>
            <a:ext cx="5941292" cy="5673934"/>
          </a:xfrm>
          <a:custGeom>
            <a:avLst/>
            <a:gdLst/>
            <a:ahLst/>
            <a:cxnLst/>
            <a:rect l="l" t="t" r="r" b="b"/>
            <a:pathLst>
              <a:path w="5941292" h="5673934">
                <a:moveTo>
                  <a:pt x="0" y="0"/>
                </a:moveTo>
                <a:lnTo>
                  <a:pt x="5941292" y="0"/>
                </a:lnTo>
                <a:lnTo>
                  <a:pt x="5941292" y="5673934"/>
                </a:lnTo>
                <a:lnTo>
                  <a:pt x="0" y="5673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A0DEE059-1E15-7DA1-16A6-A80639244B16}"/>
              </a:ext>
            </a:extLst>
          </p:cNvPr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53780" y="2386349"/>
            <a:ext cx="11677678" cy="5151794"/>
            <a:chOff x="0" y="0"/>
            <a:chExt cx="3038001" cy="1340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" name="Freeform 4"/>
          <p:cNvSpPr/>
          <p:nvPr/>
        </p:nvSpPr>
        <p:spPr>
          <a:xfrm>
            <a:off x="-738799" y="4226901"/>
            <a:ext cx="7014798" cy="7014798"/>
          </a:xfrm>
          <a:custGeom>
            <a:avLst/>
            <a:gdLst/>
            <a:ahLst/>
            <a:cxnLst/>
            <a:rect l="l" t="t" r="r" b="b"/>
            <a:pathLst>
              <a:path w="7014798" h="7014798">
                <a:moveTo>
                  <a:pt x="0" y="0"/>
                </a:moveTo>
                <a:lnTo>
                  <a:pt x="7014798" y="0"/>
                </a:lnTo>
                <a:lnTo>
                  <a:pt x="7014798" y="7014798"/>
                </a:lnTo>
                <a:lnTo>
                  <a:pt x="0" y="7014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5269819" y="857250"/>
            <a:ext cx="8217807" cy="139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50">
                <a:solidFill>
                  <a:srgbClr val="4257A2"/>
                </a:solidFill>
                <a:latin typeface="Blodders 1"/>
              </a:rPr>
              <a:t> </a:t>
            </a:r>
            <a:r>
              <a:rPr lang="en-US" sz="8250" err="1">
                <a:solidFill>
                  <a:srgbClr val="4257A2"/>
                </a:solidFill>
                <a:latin typeface="Blodders 1"/>
              </a:rPr>
              <a:t>SItuacija</a:t>
            </a:r>
            <a:r>
              <a:rPr lang="en-US" sz="8250">
                <a:solidFill>
                  <a:srgbClr val="4257A2"/>
                </a:solidFill>
                <a:latin typeface="Blodders 1"/>
              </a:rPr>
              <a:t> Nr. 3 </a:t>
            </a:r>
            <a:endParaRPr lang="en-US" sz="8299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22608" y="3964979"/>
            <a:ext cx="10940023" cy="1878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Draugas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važiuodamas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dviračiu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per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perėją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nuvirto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ir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negali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atsistoti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. Kaip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įsitikinsite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ar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Jums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saugu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prieiti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darysite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toliau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</a:t>
            </a:r>
            <a:endParaRPr lang="en-US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E7C3A075-06A9-05E5-7CD1-D5A2BE476BC3}"/>
              </a:ext>
            </a:extLst>
          </p:cNvPr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53780" y="2386349"/>
            <a:ext cx="11677678" cy="5151794"/>
            <a:chOff x="0" y="0"/>
            <a:chExt cx="3038001" cy="13402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38001" cy="1340263"/>
            </a:xfrm>
            <a:custGeom>
              <a:avLst/>
              <a:gdLst/>
              <a:ahLst/>
              <a:cxnLst/>
              <a:rect l="l" t="t" r="r" b="b"/>
              <a:pathLst>
                <a:path w="3038001" h="1340263">
                  <a:moveTo>
                    <a:pt x="0" y="0"/>
                  </a:moveTo>
                  <a:lnTo>
                    <a:pt x="3038001" y="0"/>
                  </a:lnTo>
                  <a:lnTo>
                    <a:pt x="3038001" y="1340263"/>
                  </a:lnTo>
                  <a:lnTo>
                    <a:pt x="0" y="1340263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69819" y="857250"/>
            <a:ext cx="8217807" cy="139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50">
                <a:solidFill>
                  <a:srgbClr val="4257A2"/>
                </a:solidFill>
                <a:latin typeface="Blodders 1"/>
              </a:rPr>
              <a:t> </a:t>
            </a:r>
            <a:r>
              <a:rPr lang="en-US" sz="8250" err="1">
                <a:solidFill>
                  <a:srgbClr val="4257A2"/>
                </a:solidFill>
                <a:latin typeface="Blodders 1"/>
              </a:rPr>
              <a:t>SItuacija</a:t>
            </a:r>
            <a:r>
              <a:rPr lang="en-US" sz="8250">
                <a:solidFill>
                  <a:srgbClr val="4257A2"/>
                </a:solidFill>
                <a:latin typeface="Blodders 1"/>
              </a:rPr>
              <a:t> Nr. 4 </a:t>
            </a:r>
            <a:endParaRPr lang="en-US" sz="8299">
              <a:solidFill>
                <a:srgbClr val="4257A2"/>
              </a:solidFill>
              <a:latin typeface="Blodders 1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22608" y="3964979"/>
            <a:ext cx="10940023" cy="1878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Užėję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į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mokyklos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tualetą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išvydote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ant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žemės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gulintį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mokinį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darote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Ką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darote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,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jeigu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mokinys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 </a:t>
            </a:r>
            <a:r>
              <a:rPr lang="en-US" sz="3550" err="1">
                <a:solidFill>
                  <a:srgbClr val="4257A2"/>
                </a:solidFill>
                <a:latin typeface="Rubik 1"/>
                <a:cs typeface="Rubik 1"/>
              </a:rPr>
              <a:t>kvėpuoja</a:t>
            </a:r>
            <a:r>
              <a:rPr lang="en-US" sz="3550">
                <a:solidFill>
                  <a:srgbClr val="4257A2"/>
                </a:solidFill>
                <a:latin typeface="Rubik 1"/>
                <a:cs typeface="Rubik 1"/>
              </a:rPr>
              <a:t>?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E7C3A075-06A9-05E5-7CD1-D5A2BE476BC3}"/>
              </a:ext>
            </a:extLst>
          </p:cNvPr>
          <p:cNvSpPr/>
          <p:nvPr/>
        </p:nvSpPr>
        <p:spPr>
          <a:xfrm>
            <a:off x="16413072" y="8954567"/>
            <a:ext cx="1874928" cy="1489715"/>
          </a:xfrm>
          <a:custGeom>
            <a:avLst/>
            <a:gdLst/>
            <a:ahLst/>
            <a:cxnLst/>
            <a:rect l="l" t="t" r="r" b="b"/>
            <a:pathLst>
              <a:path w="1874928" h="1489715">
                <a:moveTo>
                  <a:pt x="0" y="0"/>
                </a:moveTo>
                <a:lnTo>
                  <a:pt x="1874928" y="0"/>
                </a:lnTo>
                <a:lnTo>
                  <a:pt x="1874928" y="1489715"/>
                </a:lnTo>
                <a:lnTo>
                  <a:pt x="0" y="1489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074A7574-5881-2C01-9933-5EC67158CD05}"/>
              </a:ext>
            </a:extLst>
          </p:cNvPr>
          <p:cNvSpPr/>
          <p:nvPr/>
        </p:nvSpPr>
        <p:spPr>
          <a:xfrm>
            <a:off x="4186" y="7383866"/>
            <a:ext cx="7454391" cy="2899064"/>
          </a:xfrm>
          <a:custGeom>
            <a:avLst/>
            <a:gdLst/>
            <a:ahLst/>
            <a:cxnLst/>
            <a:rect l="l" t="t" r="r" b="b"/>
            <a:pathLst>
              <a:path w="6395435" h="2630123">
                <a:moveTo>
                  <a:pt x="0" y="0"/>
                </a:moveTo>
                <a:lnTo>
                  <a:pt x="6395436" y="0"/>
                </a:lnTo>
                <a:lnTo>
                  <a:pt x="6395436" y="2630123"/>
                </a:lnTo>
                <a:lnTo>
                  <a:pt x="0" y="2630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8566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246009-A9F7-49FE-A7E3-04C90BC33285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customXml/itemProps2.xml><?xml version="1.0" encoding="utf-8"?>
<ds:datastoreItem xmlns:ds="http://schemas.openxmlformats.org/officeDocument/2006/customXml" ds:itemID="{7A6C3E35-743D-455B-A2E6-878C9C9D2B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8604B1-F726-4E83-8447-0E135F9D5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bd5df1-5f08-4f90-9bac-4a7cce7f8312"/>
    <ds:schemaRef ds:uri="aff30535-832f-4824-b8ff-1bcc43a78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320</Words>
  <Application>Microsoft Office PowerPoint</Application>
  <PresentationFormat>Custom</PresentationFormat>
  <Paragraphs>66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Calibri</vt:lpstr>
      <vt:lpstr>Rubik 2 Medium</vt:lpstr>
      <vt:lpstr>Arial</vt:lpstr>
      <vt:lpstr>Blodders 2</vt:lpstr>
      <vt:lpstr>Rubik Medium</vt:lpstr>
      <vt:lpstr>Blodders 1</vt:lpstr>
      <vt:lpstr>Blodders 1 Bold</vt:lpstr>
      <vt:lpstr>Rubik 1</vt:lpstr>
      <vt:lpstr>Rubik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Pirmoji pagalba 5 klasė</dc:title>
  <dc:creator>Auguste A</dc:creator>
  <cp:lastModifiedBy>Gustė Burneckytė</cp:lastModifiedBy>
  <cp:revision>131</cp:revision>
  <dcterms:created xsi:type="dcterms:W3CDTF">2006-08-16T00:00:00Z</dcterms:created>
  <dcterms:modified xsi:type="dcterms:W3CDTF">2026-10-08T08:30:32Z</dcterms:modified>
  <dc:identifier>DAFqkHXBuGs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  <property fmtid="{D5CDD505-2E9C-101B-9397-08002B2CF9AE}" pid="3" name="MediaServiceImageTags">
    <vt:lpwstr/>
  </property>
</Properties>
</file>